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0" r:id="rId3"/>
    <p:sldId id="312" r:id="rId4"/>
    <p:sldId id="292" r:id="rId5"/>
    <p:sldId id="290" r:id="rId6"/>
    <p:sldId id="293" r:id="rId7"/>
    <p:sldId id="289" r:id="rId8"/>
    <p:sldId id="299" r:id="rId9"/>
    <p:sldId id="298" r:id="rId10"/>
    <p:sldId id="300" r:id="rId11"/>
    <p:sldId id="297" r:id="rId12"/>
    <p:sldId id="316" r:id="rId13"/>
    <p:sldId id="301" r:id="rId14"/>
    <p:sldId id="302" r:id="rId15"/>
    <p:sldId id="303" r:id="rId16"/>
    <p:sldId id="304" r:id="rId17"/>
    <p:sldId id="306" r:id="rId18"/>
    <p:sldId id="305" r:id="rId19"/>
    <p:sldId id="309" r:id="rId20"/>
    <p:sldId id="318" r:id="rId21"/>
    <p:sldId id="295" r:id="rId22"/>
    <p:sldId id="308" r:id="rId23"/>
    <p:sldId id="313" r:id="rId24"/>
    <p:sldId id="319" r:id="rId25"/>
    <p:sldId id="307" r:id="rId26"/>
    <p:sldId id="314" r:id="rId27"/>
    <p:sldId id="291" r:id="rId28"/>
    <p:sldId id="271" r:id="rId29"/>
    <p:sldId id="327" r:id="rId30"/>
    <p:sldId id="324" r:id="rId31"/>
    <p:sldId id="326" r:id="rId32"/>
    <p:sldId id="325" r:id="rId33"/>
    <p:sldId id="320" r:id="rId34"/>
    <p:sldId id="284" r:id="rId35"/>
    <p:sldId id="286" r:id="rId36"/>
    <p:sldId id="285" r:id="rId37"/>
    <p:sldId id="283" r:id="rId38"/>
    <p:sldId id="281" r:id="rId39"/>
    <p:sldId id="272" r:id="rId40"/>
    <p:sldId id="279" r:id="rId41"/>
    <p:sldId id="274" r:id="rId42"/>
    <p:sldId id="280" r:id="rId43"/>
    <p:sldId id="276" r:id="rId44"/>
    <p:sldId id="275" r:id="rId45"/>
    <p:sldId id="288" r:id="rId46"/>
    <p:sldId id="328" r:id="rId47"/>
    <p:sldId id="322" r:id="rId48"/>
    <p:sldId id="323" r:id="rId49"/>
    <p:sldId id="329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6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D4A1E6-96EB-0B4D-8DCC-C9C7851EAFF8}" type="doc">
      <dgm:prSet loTypeId="urn:microsoft.com/office/officeart/2005/8/layout/hierarchy4" loCatId="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C8F9276E-BC3F-FE49-AB2D-2C0E4A5DAB81}">
      <dgm:prSet phldrT="[Text]" custT="1"/>
      <dgm:spPr>
        <a:solidFill>
          <a:schemeClr val="bg2">
            <a:lumMod val="75000"/>
            <a:alpha val="80000"/>
          </a:schemeClr>
        </a:solidFill>
      </dgm:spPr>
      <dgm:t>
        <a:bodyPr/>
        <a:lstStyle/>
        <a:p>
          <a:r>
            <a:rPr lang="en-US" sz="4000" dirty="0" smtClean="0"/>
            <a:t>Nagios Core</a:t>
          </a:r>
          <a:endParaRPr lang="en-US" sz="4000" dirty="0"/>
        </a:p>
      </dgm:t>
    </dgm:pt>
    <dgm:pt modelId="{DE021FCC-3B7D-A34D-AE2D-23687B4896A5}" type="parTrans" cxnId="{2A7D3FA4-9C04-CB47-B841-40F3C485E6E2}">
      <dgm:prSet/>
      <dgm:spPr/>
      <dgm:t>
        <a:bodyPr/>
        <a:lstStyle/>
        <a:p>
          <a:endParaRPr lang="en-US"/>
        </a:p>
      </dgm:t>
    </dgm:pt>
    <dgm:pt modelId="{9EF20437-EF4E-A84D-B713-ADC258BB0DD0}" type="sibTrans" cxnId="{2A7D3FA4-9C04-CB47-B841-40F3C485E6E2}">
      <dgm:prSet/>
      <dgm:spPr/>
      <dgm:t>
        <a:bodyPr/>
        <a:lstStyle/>
        <a:p>
          <a:endParaRPr lang="en-US"/>
        </a:p>
      </dgm:t>
    </dgm:pt>
    <dgm:pt modelId="{6773E7B1-0F33-944A-BA2F-16FF8E3373E1}">
      <dgm:prSet phldrT="[Text]"/>
      <dgm:spPr>
        <a:solidFill>
          <a:srgbClr val="248AEA">
            <a:alpha val="45000"/>
          </a:srgbClr>
        </a:solidFill>
      </dgm:spPr>
      <dgm:t>
        <a:bodyPr/>
        <a:lstStyle/>
        <a:p>
          <a:r>
            <a:rPr lang="en-US" dirty="0" smtClean="0"/>
            <a:t>Plugins</a:t>
          </a:r>
          <a:endParaRPr lang="en-US" dirty="0"/>
        </a:p>
      </dgm:t>
    </dgm:pt>
    <dgm:pt modelId="{F5542E93-262E-9945-802E-83EB56AE5FAF}" type="parTrans" cxnId="{842E5D88-C48F-D542-A972-2891E9AD00A0}">
      <dgm:prSet/>
      <dgm:spPr/>
      <dgm:t>
        <a:bodyPr/>
        <a:lstStyle/>
        <a:p>
          <a:endParaRPr lang="en-US"/>
        </a:p>
      </dgm:t>
    </dgm:pt>
    <dgm:pt modelId="{0A828040-A42F-B84F-A76B-89D8A679F1D9}" type="sibTrans" cxnId="{842E5D88-C48F-D542-A972-2891E9AD00A0}">
      <dgm:prSet/>
      <dgm:spPr/>
      <dgm:t>
        <a:bodyPr/>
        <a:lstStyle/>
        <a:p>
          <a:endParaRPr lang="en-US"/>
        </a:p>
      </dgm:t>
    </dgm:pt>
    <dgm:pt modelId="{2579275A-CB74-854C-9DF0-B02DBDE40D01}">
      <dgm:prSet phldrT="[Text]"/>
      <dgm:spPr>
        <a:solidFill>
          <a:srgbClr val="248AEA">
            <a:alpha val="46000"/>
          </a:srgbClr>
        </a:solidFill>
      </dgm:spPr>
      <dgm:t>
        <a:bodyPr/>
        <a:lstStyle/>
        <a:p>
          <a:r>
            <a:rPr lang="en-US" dirty="0" err="1" smtClean="0"/>
            <a:t>Addons</a:t>
          </a:r>
          <a:endParaRPr lang="en-US" dirty="0"/>
        </a:p>
      </dgm:t>
    </dgm:pt>
    <dgm:pt modelId="{05AE8B9C-ACEC-404C-A685-715B0125872E}" type="parTrans" cxnId="{3100E959-A2DC-5241-932F-D0EDB54EF97F}">
      <dgm:prSet/>
      <dgm:spPr/>
      <dgm:t>
        <a:bodyPr/>
        <a:lstStyle/>
        <a:p>
          <a:endParaRPr lang="en-US"/>
        </a:p>
      </dgm:t>
    </dgm:pt>
    <dgm:pt modelId="{225E025D-D592-6A42-AA8C-D3CE1DFCAF20}" type="sibTrans" cxnId="{3100E959-A2DC-5241-932F-D0EDB54EF97F}">
      <dgm:prSet/>
      <dgm:spPr/>
      <dgm:t>
        <a:bodyPr/>
        <a:lstStyle/>
        <a:p>
          <a:endParaRPr lang="en-US"/>
        </a:p>
      </dgm:t>
    </dgm:pt>
    <dgm:pt modelId="{014ED79D-62F2-A744-AA34-05250CBD2AAF}" type="pres">
      <dgm:prSet presAssocID="{54D4A1E6-96EB-0B4D-8DCC-C9C7851EAFF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3329531-5B79-ED4A-A938-FF96143953AA}" type="pres">
      <dgm:prSet presAssocID="{C8F9276E-BC3F-FE49-AB2D-2C0E4A5DAB81}" presName="vertOne" presStyleCnt="0"/>
      <dgm:spPr/>
    </dgm:pt>
    <dgm:pt modelId="{07BBB1DA-1AE8-BC4B-9F56-3FC5F0DAE660}" type="pres">
      <dgm:prSet presAssocID="{C8F9276E-BC3F-FE49-AB2D-2C0E4A5DAB81}" presName="txOne" presStyleLbl="node0" presStyleIdx="0" presStyleCnt="1" custLinFactY="-70373" custLinFactNeighborX="24692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A2644E-BD2A-3541-9E65-C2FDA3A2F58D}" type="pres">
      <dgm:prSet presAssocID="{C8F9276E-BC3F-FE49-AB2D-2C0E4A5DAB81}" presName="parTransOne" presStyleCnt="0"/>
      <dgm:spPr/>
    </dgm:pt>
    <dgm:pt modelId="{C0BAC6E8-BD8B-B848-BBC1-458FB167588F}" type="pres">
      <dgm:prSet presAssocID="{C8F9276E-BC3F-FE49-AB2D-2C0E4A5DAB81}" presName="horzOne" presStyleCnt="0"/>
      <dgm:spPr/>
    </dgm:pt>
    <dgm:pt modelId="{A5DD9D46-B7FC-5C4D-9D5F-6D2600763565}" type="pres">
      <dgm:prSet presAssocID="{6773E7B1-0F33-944A-BA2F-16FF8E3373E1}" presName="vertTwo" presStyleCnt="0"/>
      <dgm:spPr/>
    </dgm:pt>
    <dgm:pt modelId="{13350E7C-53B8-674C-BAF6-078411747867}" type="pres">
      <dgm:prSet presAssocID="{6773E7B1-0F33-944A-BA2F-16FF8E3373E1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29C088-41B9-2B49-8190-2DF6EAC6B7D0}" type="pres">
      <dgm:prSet presAssocID="{6773E7B1-0F33-944A-BA2F-16FF8E3373E1}" presName="horzTwo" presStyleCnt="0"/>
      <dgm:spPr/>
    </dgm:pt>
    <dgm:pt modelId="{0702E0C6-F13D-D444-BB55-9C0444471FB5}" type="pres">
      <dgm:prSet presAssocID="{0A828040-A42F-B84F-A76B-89D8A679F1D9}" presName="sibSpaceTwo" presStyleCnt="0"/>
      <dgm:spPr/>
    </dgm:pt>
    <dgm:pt modelId="{3C3E6910-10A1-D545-9513-B441F8BD3928}" type="pres">
      <dgm:prSet presAssocID="{2579275A-CB74-854C-9DF0-B02DBDE40D01}" presName="vertTwo" presStyleCnt="0"/>
      <dgm:spPr/>
    </dgm:pt>
    <dgm:pt modelId="{C2507DB0-AB96-C849-AEEE-3DCD95C7BE1D}" type="pres">
      <dgm:prSet presAssocID="{2579275A-CB74-854C-9DF0-B02DBDE40D01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858547-B2BA-4249-8F28-B7890C86013E}" type="pres">
      <dgm:prSet presAssocID="{2579275A-CB74-854C-9DF0-B02DBDE40D01}" presName="horzTwo" presStyleCnt="0"/>
      <dgm:spPr/>
    </dgm:pt>
  </dgm:ptLst>
  <dgm:cxnLst>
    <dgm:cxn modelId="{3100E959-A2DC-5241-932F-D0EDB54EF97F}" srcId="{C8F9276E-BC3F-FE49-AB2D-2C0E4A5DAB81}" destId="{2579275A-CB74-854C-9DF0-B02DBDE40D01}" srcOrd="1" destOrd="0" parTransId="{05AE8B9C-ACEC-404C-A685-715B0125872E}" sibTransId="{225E025D-D592-6A42-AA8C-D3CE1DFCAF20}"/>
    <dgm:cxn modelId="{3BB4062B-5F45-1342-A858-589E48A10FF8}" type="presOf" srcId="{54D4A1E6-96EB-0B4D-8DCC-C9C7851EAFF8}" destId="{014ED79D-62F2-A744-AA34-05250CBD2AAF}" srcOrd="0" destOrd="0" presId="urn:microsoft.com/office/officeart/2005/8/layout/hierarchy4"/>
    <dgm:cxn modelId="{842E5D88-C48F-D542-A972-2891E9AD00A0}" srcId="{C8F9276E-BC3F-FE49-AB2D-2C0E4A5DAB81}" destId="{6773E7B1-0F33-944A-BA2F-16FF8E3373E1}" srcOrd="0" destOrd="0" parTransId="{F5542E93-262E-9945-802E-83EB56AE5FAF}" sibTransId="{0A828040-A42F-B84F-A76B-89D8A679F1D9}"/>
    <dgm:cxn modelId="{C6771C9E-4E50-154D-87AA-5545861B4E36}" type="presOf" srcId="{6773E7B1-0F33-944A-BA2F-16FF8E3373E1}" destId="{13350E7C-53B8-674C-BAF6-078411747867}" srcOrd="0" destOrd="0" presId="urn:microsoft.com/office/officeart/2005/8/layout/hierarchy4"/>
    <dgm:cxn modelId="{2A7D3FA4-9C04-CB47-B841-40F3C485E6E2}" srcId="{54D4A1E6-96EB-0B4D-8DCC-C9C7851EAFF8}" destId="{C8F9276E-BC3F-FE49-AB2D-2C0E4A5DAB81}" srcOrd="0" destOrd="0" parTransId="{DE021FCC-3B7D-A34D-AE2D-23687B4896A5}" sibTransId="{9EF20437-EF4E-A84D-B713-ADC258BB0DD0}"/>
    <dgm:cxn modelId="{7C433229-2A34-734D-BD06-04DDFEBB6827}" type="presOf" srcId="{2579275A-CB74-854C-9DF0-B02DBDE40D01}" destId="{C2507DB0-AB96-C849-AEEE-3DCD95C7BE1D}" srcOrd="0" destOrd="0" presId="urn:microsoft.com/office/officeart/2005/8/layout/hierarchy4"/>
    <dgm:cxn modelId="{EF7B5B32-09DA-4041-A9C3-8A1570EB8BF7}" type="presOf" srcId="{C8F9276E-BC3F-FE49-AB2D-2C0E4A5DAB81}" destId="{07BBB1DA-1AE8-BC4B-9F56-3FC5F0DAE660}" srcOrd="0" destOrd="0" presId="urn:microsoft.com/office/officeart/2005/8/layout/hierarchy4"/>
    <dgm:cxn modelId="{58DFF319-4FC3-064B-8407-BFF8E3390726}" type="presParOf" srcId="{014ED79D-62F2-A744-AA34-05250CBD2AAF}" destId="{23329531-5B79-ED4A-A938-FF96143953AA}" srcOrd="0" destOrd="0" presId="urn:microsoft.com/office/officeart/2005/8/layout/hierarchy4"/>
    <dgm:cxn modelId="{69CBFDB9-B57F-9143-A8F6-E5F7EF7494B9}" type="presParOf" srcId="{23329531-5B79-ED4A-A938-FF96143953AA}" destId="{07BBB1DA-1AE8-BC4B-9F56-3FC5F0DAE660}" srcOrd="0" destOrd="0" presId="urn:microsoft.com/office/officeart/2005/8/layout/hierarchy4"/>
    <dgm:cxn modelId="{FEE57FCB-5408-0445-A882-BD79E6F6994E}" type="presParOf" srcId="{23329531-5B79-ED4A-A938-FF96143953AA}" destId="{F6A2644E-BD2A-3541-9E65-C2FDA3A2F58D}" srcOrd="1" destOrd="0" presId="urn:microsoft.com/office/officeart/2005/8/layout/hierarchy4"/>
    <dgm:cxn modelId="{09AAB070-E04C-6D4B-B0C0-BDE7D31D0450}" type="presParOf" srcId="{23329531-5B79-ED4A-A938-FF96143953AA}" destId="{C0BAC6E8-BD8B-B848-BBC1-458FB167588F}" srcOrd="2" destOrd="0" presId="urn:microsoft.com/office/officeart/2005/8/layout/hierarchy4"/>
    <dgm:cxn modelId="{840D9180-967B-8B45-A42B-E33EE113F55F}" type="presParOf" srcId="{C0BAC6E8-BD8B-B848-BBC1-458FB167588F}" destId="{A5DD9D46-B7FC-5C4D-9D5F-6D2600763565}" srcOrd="0" destOrd="0" presId="urn:microsoft.com/office/officeart/2005/8/layout/hierarchy4"/>
    <dgm:cxn modelId="{08187E18-BF86-1445-9FEB-298DEEA8DEA5}" type="presParOf" srcId="{A5DD9D46-B7FC-5C4D-9D5F-6D2600763565}" destId="{13350E7C-53B8-674C-BAF6-078411747867}" srcOrd="0" destOrd="0" presId="urn:microsoft.com/office/officeart/2005/8/layout/hierarchy4"/>
    <dgm:cxn modelId="{3DF35F55-BFF1-A740-9ABD-C5D918A8DCD1}" type="presParOf" srcId="{A5DD9D46-B7FC-5C4D-9D5F-6D2600763565}" destId="{A529C088-41B9-2B49-8190-2DF6EAC6B7D0}" srcOrd="1" destOrd="0" presId="urn:microsoft.com/office/officeart/2005/8/layout/hierarchy4"/>
    <dgm:cxn modelId="{B7B14667-FA47-D94F-8BBD-36826A067A85}" type="presParOf" srcId="{C0BAC6E8-BD8B-B848-BBC1-458FB167588F}" destId="{0702E0C6-F13D-D444-BB55-9C0444471FB5}" srcOrd="1" destOrd="0" presId="urn:microsoft.com/office/officeart/2005/8/layout/hierarchy4"/>
    <dgm:cxn modelId="{114E6C4C-0AAA-CF40-9E2C-CA3D402C22DD}" type="presParOf" srcId="{C0BAC6E8-BD8B-B848-BBC1-458FB167588F}" destId="{3C3E6910-10A1-D545-9513-B441F8BD3928}" srcOrd="2" destOrd="0" presId="urn:microsoft.com/office/officeart/2005/8/layout/hierarchy4"/>
    <dgm:cxn modelId="{B04DFF4A-5C6A-C544-880B-2D527C365E8B}" type="presParOf" srcId="{3C3E6910-10A1-D545-9513-B441F8BD3928}" destId="{C2507DB0-AB96-C849-AEEE-3DCD95C7BE1D}" srcOrd="0" destOrd="0" presId="urn:microsoft.com/office/officeart/2005/8/layout/hierarchy4"/>
    <dgm:cxn modelId="{C50AD5F5-AFC7-994F-BA2D-7192F4B59768}" type="presParOf" srcId="{3C3E6910-10A1-D545-9513-B441F8BD3928}" destId="{9F858547-B2BA-4249-8F28-B7890C86013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D4A1E6-96EB-0B4D-8DCC-C9C7851EAFF8}" type="doc">
      <dgm:prSet loTypeId="urn:microsoft.com/office/officeart/2005/8/layout/hierarchy4" loCatId="" qsTypeId="urn:microsoft.com/office/officeart/2005/8/quickstyle/simple2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78A3B4D7-2701-814F-A236-076CBB497E49}">
      <dgm:prSet phldrT="[Text]"/>
      <dgm:spPr>
        <a:solidFill>
          <a:srgbClr val="248AEA">
            <a:alpha val="63000"/>
          </a:srgbClr>
        </a:solidFill>
      </dgm:spPr>
      <dgm:t>
        <a:bodyPr/>
        <a:lstStyle/>
        <a:p>
          <a:r>
            <a:rPr lang="en-US" dirty="0" smtClean="0"/>
            <a:t>Wizards, Components</a:t>
          </a:r>
          <a:endParaRPr lang="en-US" dirty="0"/>
        </a:p>
      </dgm:t>
    </dgm:pt>
    <dgm:pt modelId="{0A204BA7-2F00-444F-8ADF-42EE7BB4F635}" type="parTrans" cxnId="{873A2EA5-8EE3-3D4C-8B21-ADF2FECFE545}">
      <dgm:prSet/>
      <dgm:spPr/>
      <dgm:t>
        <a:bodyPr/>
        <a:lstStyle/>
        <a:p>
          <a:endParaRPr lang="en-US"/>
        </a:p>
      </dgm:t>
    </dgm:pt>
    <dgm:pt modelId="{8E888F9F-E362-174D-8A36-7638ED2C7F3C}" type="sibTrans" cxnId="{873A2EA5-8EE3-3D4C-8B21-ADF2FECFE545}">
      <dgm:prSet/>
      <dgm:spPr/>
      <dgm:t>
        <a:bodyPr/>
        <a:lstStyle/>
        <a:p>
          <a:endParaRPr lang="en-US"/>
        </a:p>
      </dgm:t>
    </dgm:pt>
    <dgm:pt modelId="{0A48DB65-4044-C245-A949-1B2E5677BD74}">
      <dgm:prSet phldrT="[Text]"/>
      <dgm:spPr>
        <a:solidFill>
          <a:srgbClr val="248AEA">
            <a:alpha val="46000"/>
          </a:srgbClr>
        </a:solidFill>
      </dgm:spPr>
      <dgm:t>
        <a:bodyPr/>
        <a:lstStyle/>
        <a:p>
          <a:r>
            <a:rPr lang="en-US" dirty="0" smtClean="0"/>
            <a:t>Nagios Core</a:t>
          </a:r>
          <a:endParaRPr lang="en-US" dirty="0"/>
        </a:p>
      </dgm:t>
    </dgm:pt>
    <dgm:pt modelId="{1BD46075-509D-8046-BC41-BCFB1D813849}" type="parTrans" cxnId="{066D0AE9-9308-CA41-AA02-3EE3B7052862}">
      <dgm:prSet/>
      <dgm:spPr/>
      <dgm:t>
        <a:bodyPr/>
        <a:lstStyle/>
        <a:p>
          <a:endParaRPr lang="en-US"/>
        </a:p>
      </dgm:t>
    </dgm:pt>
    <dgm:pt modelId="{191B0920-3444-BA4F-BBD2-D0553FD0BA79}" type="sibTrans" cxnId="{066D0AE9-9308-CA41-AA02-3EE3B7052862}">
      <dgm:prSet/>
      <dgm:spPr/>
      <dgm:t>
        <a:bodyPr/>
        <a:lstStyle/>
        <a:p>
          <a:endParaRPr lang="en-US"/>
        </a:p>
      </dgm:t>
    </dgm:pt>
    <dgm:pt modelId="{4192F0CD-9743-E041-A134-2A427EE6B7FC}">
      <dgm:prSet phldrT="[Text]"/>
      <dgm:spPr>
        <a:solidFill>
          <a:srgbClr val="248AEA">
            <a:alpha val="46000"/>
          </a:srgbClr>
        </a:solidFill>
      </dgm:spPr>
      <dgm:t>
        <a:bodyPr/>
        <a:lstStyle/>
        <a:p>
          <a:r>
            <a:rPr lang="en-US" dirty="0" smtClean="0"/>
            <a:t>Plugins</a:t>
          </a:r>
          <a:endParaRPr lang="en-US" dirty="0"/>
        </a:p>
      </dgm:t>
    </dgm:pt>
    <dgm:pt modelId="{7735E2A8-5052-BD42-A3A4-E2DC9D9B99A4}" type="parTrans" cxnId="{CD0C4316-E4B0-F242-84A5-8F7C5295C062}">
      <dgm:prSet/>
      <dgm:spPr/>
      <dgm:t>
        <a:bodyPr/>
        <a:lstStyle/>
        <a:p>
          <a:endParaRPr lang="en-US"/>
        </a:p>
      </dgm:t>
    </dgm:pt>
    <dgm:pt modelId="{59930996-F9CF-1248-BF4D-DC0A3D6E8B8B}" type="sibTrans" cxnId="{CD0C4316-E4B0-F242-84A5-8F7C5295C062}">
      <dgm:prSet/>
      <dgm:spPr/>
      <dgm:t>
        <a:bodyPr/>
        <a:lstStyle/>
        <a:p>
          <a:endParaRPr lang="en-US"/>
        </a:p>
      </dgm:t>
    </dgm:pt>
    <dgm:pt modelId="{1E167A44-A18B-1A43-A78D-4D20DBA355D6}">
      <dgm:prSet phldrT="[Text]"/>
      <dgm:spPr>
        <a:solidFill>
          <a:srgbClr val="248AEA">
            <a:alpha val="46000"/>
          </a:srgbClr>
        </a:solidFill>
      </dgm:spPr>
      <dgm:t>
        <a:bodyPr/>
        <a:lstStyle/>
        <a:p>
          <a:r>
            <a:rPr lang="en-US" dirty="0" err="1" smtClean="0"/>
            <a:t>Addons</a:t>
          </a:r>
          <a:endParaRPr lang="en-US" dirty="0"/>
        </a:p>
      </dgm:t>
    </dgm:pt>
    <dgm:pt modelId="{34CBCF08-52A9-8944-9E37-62E262A91302}" type="parTrans" cxnId="{DD4F37B6-A0E7-3D49-AAF0-4C2CFBC92F44}">
      <dgm:prSet/>
      <dgm:spPr/>
      <dgm:t>
        <a:bodyPr/>
        <a:lstStyle/>
        <a:p>
          <a:endParaRPr lang="en-US"/>
        </a:p>
      </dgm:t>
    </dgm:pt>
    <dgm:pt modelId="{DE71AD5B-5FEA-8A4C-A265-3A6F9DC21B71}" type="sibTrans" cxnId="{DD4F37B6-A0E7-3D49-AAF0-4C2CFBC92F44}">
      <dgm:prSet/>
      <dgm:spPr/>
      <dgm:t>
        <a:bodyPr/>
        <a:lstStyle/>
        <a:p>
          <a:endParaRPr lang="en-US"/>
        </a:p>
      </dgm:t>
    </dgm:pt>
    <dgm:pt modelId="{014ED79D-62F2-A744-AA34-05250CBD2AAF}" type="pres">
      <dgm:prSet presAssocID="{54D4A1E6-96EB-0B4D-8DCC-C9C7851EAFF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F397049-0B5A-E544-BBCB-8A53D27DCE8A}" type="pres">
      <dgm:prSet presAssocID="{78A3B4D7-2701-814F-A236-076CBB497E49}" presName="vertOne" presStyleCnt="0"/>
      <dgm:spPr/>
    </dgm:pt>
    <dgm:pt modelId="{D230BB0B-4E72-0740-BA7E-7DAD8521A70A}" type="pres">
      <dgm:prSet presAssocID="{78A3B4D7-2701-814F-A236-076CBB497E49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C6C551-C909-B645-AE91-E96A689D6093}" type="pres">
      <dgm:prSet presAssocID="{78A3B4D7-2701-814F-A236-076CBB497E49}" presName="parTransOne" presStyleCnt="0"/>
      <dgm:spPr/>
    </dgm:pt>
    <dgm:pt modelId="{46822BDF-F83F-CA47-89CF-80474D58437F}" type="pres">
      <dgm:prSet presAssocID="{78A3B4D7-2701-814F-A236-076CBB497E49}" presName="horzOne" presStyleCnt="0"/>
      <dgm:spPr/>
    </dgm:pt>
    <dgm:pt modelId="{8D590048-4EBE-C849-9C73-81D0695B4149}" type="pres">
      <dgm:prSet presAssocID="{0A48DB65-4044-C245-A949-1B2E5677BD74}" presName="vertTwo" presStyleCnt="0"/>
      <dgm:spPr/>
    </dgm:pt>
    <dgm:pt modelId="{BE11B1A6-FFB3-8A49-B02A-F19ABBB073C3}" type="pres">
      <dgm:prSet presAssocID="{0A48DB65-4044-C245-A949-1B2E5677BD74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E7D37F-8189-9D46-8397-396A728C03C6}" type="pres">
      <dgm:prSet presAssocID="{0A48DB65-4044-C245-A949-1B2E5677BD74}" presName="parTransTwo" presStyleCnt="0"/>
      <dgm:spPr/>
    </dgm:pt>
    <dgm:pt modelId="{50DF67E3-59CE-3B4D-B4BD-3B6BC3BF4428}" type="pres">
      <dgm:prSet presAssocID="{0A48DB65-4044-C245-A949-1B2E5677BD74}" presName="horzTwo" presStyleCnt="0"/>
      <dgm:spPr/>
    </dgm:pt>
    <dgm:pt modelId="{D5635D50-0F76-0644-AF70-4508A8C2ED97}" type="pres">
      <dgm:prSet presAssocID="{4192F0CD-9743-E041-A134-2A427EE6B7FC}" presName="vertThree" presStyleCnt="0"/>
      <dgm:spPr/>
    </dgm:pt>
    <dgm:pt modelId="{FA02938F-2235-8B40-9103-0F86F3A0DB13}" type="pres">
      <dgm:prSet presAssocID="{4192F0CD-9743-E041-A134-2A427EE6B7FC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604DFD-591A-E642-A558-0D7696BAEBEA}" type="pres">
      <dgm:prSet presAssocID="{4192F0CD-9743-E041-A134-2A427EE6B7FC}" presName="horzThree" presStyleCnt="0"/>
      <dgm:spPr/>
    </dgm:pt>
    <dgm:pt modelId="{CC794E60-F754-0945-A453-2DC8744BEA54}" type="pres">
      <dgm:prSet presAssocID="{59930996-F9CF-1248-BF4D-DC0A3D6E8B8B}" presName="sibSpaceThree" presStyleCnt="0"/>
      <dgm:spPr/>
    </dgm:pt>
    <dgm:pt modelId="{E759BE9B-266E-AE41-AB85-30A97A7B1438}" type="pres">
      <dgm:prSet presAssocID="{1E167A44-A18B-1A43-A78D-4D20DBA355D6}" presName="vertThree" presStyleCnt="0"/>
      <dgm:spPr/>
    </dgm:pt>
    <dgm:pt modelId="{4FA4F9F2-6A2E-5D42-991E-F156CBF340D3}" type="pres">
      <dgm:prSet presAssocID="{1E167A44-A18B-1A43-A78D-4D20DBA355D6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190DE5-7AE2-EB42-B55D-41CD46DF6F4F}" type="pres">
      <dgm:prSet presAssocID="{1E167A44-A18B-1A43-A78D-4D20DBA355D6}" presName="horzThree" presStyleCnt="0"/>
      <dgm:spPr/>
    </dgm:pt>
  </dgm:ptLst>
  <dgm:cxnLst>
    <dgm:cxn modelId="{18BD0170-8C1A-2942-B6F5-A0E0EE581541}" type="presOf" srcId="{0A48DB65-4044-C245-A949-1B2E5677BD74}" destId="{BE11B1A6-FFB3-8A49-B02A-F19ABBB073C3}" srcOrd="0" destOrd="0" presId="urn:microsoft.com/office/officeart/2005/8/layout/hierarchy4"/>
    <dgm:cxn modelId="{68EBA12F-0B9E-684A-8817-10704C750FAE}" type="presOf" srcId="{78A3B4D7-2701-814F-A236-076CBB497E49}" destId="{D230BB0B-4E72-0740-BA7E-7DAD8521A70A}" srcOrd="0" destOrd="0" presId="urn:microsoft.com/office/officeart/2005/8/layout/hierarchy4"/>
    <dgm:cxn modelId="{DD4F37B6-A0E7-3D49-AAF0-4C2CFBC92F44}" srcId="{0A48DB65-4044-C245-A949-1B2E5677BD74}" destId="{1E167A44-A18B-1A43-A78D-4D20DBA355D6}" srcOrd="1" destOrd="0" parTransId="{34CBCF08-52A9-8944-9E37-62E262A91302}" sibTransId="{DE71AD5B-5FEA-8A4C-A265-3A6F9DC21B71}"/>
    <dgm:cxn modelId="{066D0AE9-9308-CA41-AA02-3EE3B7052862}" srcId="{78A3B4D7-2701-814F-A236-076CBB497E49}" destId="{0A48DB65-4044-C245-A949-1B2E5677BD74}" srcOrd="0" destOrd="0" parTransId="{1BD46075-509D-8046-BC41-BCFB1D813849}" sibTransId="{191B0920-3444-BA4F-BBD2-D0553FD0BA79}"/>
    <dgm:cxn modelId="{3788FC3A-F915-814E-8701-4036C143FAD5}" type="presOf" srcId="{1E167A44-A18B-1A43-A78D-4D20DBA355D6}" destId="{4FA4F9F2-6A2E-5D42-991E-F156CBF340D3}" srcOrd="0" destOrd="0" presId="urn:microsoft.com/office/officeart/2005/8/layout/hierarchy4"/>
    <dgm:cxn modelId="{35913C49-7D58-5E45-B913-CA5701D868CC}" type="presOf" srcId="{4192F0CD-9743-E041-A134-2A427EE6B7FC}" destId="{FA02938F-2235-8B40-9103-0F86F3A0DB13}" srcOrd="0" destOrd="0" presId="urn:microsoft.com/office/officeart/2005/8/layout/hierarchy4"/>
    <dgm:cxn modelId="{873A2EA5-8EE3-3D4C-8B21-ADF2FECFE545}" srcId="{54D4A1E6-96EB-0B4D-8DCC-C9C7851EAFF8}" destId="{78A3B4D7-2701-814F-A236-076CBB497E49}" srcOrd="0" destOrd="0" parTransId="{0A204BA7-2F00-444F-8ADF-42EE7BB4F635}" sibTransId="{8E888F9F-E362-174D-8A36-7638ED2C7F3C}"/>
    <dgm:cxn modelId="{BD986451-0EB5-D642-B5FE-D993855E837B}" type="presOf" srcId="{54D4A1E6-96EB-0B4D-8DCC-C9C7851EAFF8}" destId="{014ED79D-62F2-A744-AA34-05250CBD2AAF}" srcOrd="0" destOrd="0" presId="urn:microsoft.com/office/officeart/2005/8/layout/hierarchy4"/>
    <dgm:cxn modelId="{CD0C4316-E4B0-F242-84A5-8F7C5295C062}" srcId="{0A48DB65-4044-C245-A949-1B2E5677BD74}" destId="{4192F0CD-9743-E041-A134-2A427EE6B7FC}" srcOrd="0" destOrd="0" parTransId="{7735E2A8-5052-BD42-A3A4-E2DC9D9B99A4}" sibTransId="{59930996-F9CF-1248-BF4D-DC0A3D6E8B8B}"/>
    <dgm:cxn modelId="{66699024-B345-2145-A826-30C7057369A7}" type="presParOf" srcId="{014ED79D-62F2-A744-AA34-05250CBD2AAF}" destId="{7F397049-0B5A-E544-BBCB-8A53D27DCE8A}" srcOrd="0" destOrd="0" presId="urn:microsoft.com/office/officeart/2005/8/layout/hierarchy4"/>
    <dgm:cxn modelId="{89F5337C-D6EC-B64B-8C27-5BCD8BF0697A}" type="presParOf" srcId="{7F397049-0B5A-E544-BBCB-8A53D27DCE8A}" destId="{D230BB0B-4E72-0740-BA7E-7DAD8521A70A}" srcOrd="0" destOrd="0" presId="urn:microsoft.com/office/officeart/2005/8/layout/hierarchy4"/>
    <dgm:cxn modelId="{2262B7DF-3AC8-B84A-8778-71515D342D83}" type="presParOf" srcId="{7F397049-0B5A-E544-BBCB-8A53D27DCE8A}" destId="{D0C6C551-C909-B645-AE91-E96A689D6093}" srcOrd="1" destOrd="0" presId="urn:microsoft.com/office/officeart/2005/8/layout/hierarchy4"/>
    <dgm:cxn modelId="{3F2567B1-864E-E34B-97C1-9CD53A079975}" type="presParOf" srcId="{7F397049-0B5A-E544-BBCB-8A53D27DCE8A}" destId="{46822BDF-F83F-CA47-89CF-80474D58437F}" srcOrd="2" destOrd="0" presId="urn:microsoft.com/office/officeart/2005/8/layout/hierarchy4"/>
    <dgm:cxn modelId="{82384DCD-DD23-AC43-99CA-DA8ADAB36673}" type="presParOf" srcId="{46822BDF-F83F-CA47-89CF-80474D58437F}" destId="{8D590048-4EBE-C849-9C73-81D0695B4149}" srcOrd="0" destOrd="0" presId="urn:microsoft.com/office/officeart/2005/8/layout/hierarchy4"/>
    <dgm:cxn modelId="{C4547F2B-31B0-2E49-976B-6CA85B10F271}" type="presParOf" srcId="{8D590048-4EBE-C849-9C73-81D0695B4149}" destId="{BE11B1A6-FFB3-8A49-B02A-F19ABBB073C3}" srcOrd="0" destOrd="0" presId="urn:microsoft.com/office/officeart/2005/8/layout/hierarchy4"/>
    <dgm:cxn modelId="{7280CFF6-0BD0-D946-B7B2-3EDC5D970D17}" type="presParOf" srcId="{8D590048-4EBE-C849-9C73-81D0695B4149}" destId="{51E7D37F-8189-9D46-8397-396A728C03C6}" srcOrd="1" destOrd="0" presId="urn:microsoft.com/office/officeart/2005/8/layout/hierarchy4"/>
    <dgm:cxn modelId="{C5D0231D-57A4-1948-8180-EC8E677F4ECE}" type="presParOf" srcId="{8D590048-4EBE-C849-9C73-81D0695B4149}" destId="{50DF67E3-59CE-3B4D-B4BD-3B6BC3BF4428}" srcOrd="2" destOrd="0" presId="urn:microsoft.com/office/officeart/2005/8/layout/hierarchy4"/>
    <dgm:cxn modelId="{6FACFEF1-8B87-3E46-B8FB-AF17EC2B52E6}" type="presParOf" srcId="{50DF67E3-59CE-3B4D-B4BD-3B6BC3BF4428}" destId="{D5635D50-0F76-0644-AF70-4508A8C2ED97}" srcOrd="0" destOrd="0" presId="urn:microsoft.com/office/officeart/2005/8/layout/hierarchy4"/>
    <dgm:cxn modelId="{C054558B-33E9-DA47-A526-2B30A5E04269}" type="presParOf" srcId="{D5635D50-0F76-0644-AF70-4508A8C2ED97}" destId="{FA02938F-2235-8B40-9103-0F86F3A0DB13}" srcOrd="0" destOrd="0" presId="urn:microsoft.com/office/officeart/2005/8/layout/hierarchy4"/>
    <dgm:cxn modelId="{67C0979A-E35F-1D45-BF12-7B8F8B837C97}" type="presParOf" srcId="{D5635D50-0F76-0644-AF70-4508A8C2ED97}" destId="{EA604DFD-591A-E642-A558-0D7696BAEBEA}" srcOrd="1" destOrd="0" presId="urn:microsoft.com/office/officeart/2005/8/layout/hierarchy4"/>
    <dgm:cxn modelId="{CB5661CF-F298-104B-8A11-7C90C0CB86B4}" type="presParOf" srcId="{50DF67E3-59CE-3B4D-B4BD-3B6BC3BF4428}" destId="{CC794E60-F754-0945-A453-2DC8744BEA54}" srcOrd="1" destOrd="0" presId="urn:microsoft.com/office/officeart/2005/8/layout/hierarchy4"/>
    <dgm:cxn modelId="{262CD266-0E90-1E4A-A163-F457B45172DE}" type="presParOf" srcId="{50DF67E3-59CE-3B4D-B4BD-3B6BC3BF4428}" destId="{E759BE9B-266E-AE41-AB85-30A97A7B1438}" srcOrd="2" destOrd="0" presId="urn:microsoft.com/office/officeart/2005/8/layout/hierarchy4"/>
    <dgm:cxn modelId="{6BB3A034-6422-974B-AAEA-A03D7F00FAEA}" type="presParOf" srcId="{E759BE9B-266E-AE41-AB85-30A97A7B1438}" destId="{4FA4F9F2-6A2E-5D42-991E-F156CBF340D3}" srcOrd="0" destOrd="0" presId="urn:microsoft.com/office/officeart/2005/8/layout/hierarchy4"/>
    <dgm:cxn modelId="{4C4AD70F-7FC9-AB49-908D-C14D5D3F5537}" type="presParOf" srcId="{E759BE9B-266E-AE41-AB85-30A97A7B1438}" destId="{ED190DE5-7AE2-EB42-B55D-41CD46DF6F4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BBB1DA-1AE8-BC4B-9F56-3FC5F0DAE660}">
      <dsp:nvSpPr>
        <dsp:cNvPr id="0" name=""/>
        <dsp:cNvSpPr/>
      </dsp:nvSpPr>
      <dsp:spPr>
        <a:xfrm>
          <a:off x="2596" y="0"/>
          <a:ext cx="3514374" cy="979984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80000"/>
          </a:scheme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Nagios Core</a:t>
          </a:r>
          <a:endParaRPr lang="en-US" sz="4000" kern="1200" dirty="0"/>
        </a:p>
      </dsp:txBody>
      <dsp:txXfrm>
        <a:off x="31299" y="28703"/>
        <a:ext cx="3456968" cy="922578"/>
      </dsp:txXfrm>
    </dsp:sp>
    <dsp:sp modelId="{13350E7C-53B8-674C-BAF6-078411747867}">
      <dsp:nvSpPr>
        <dsp:cNvPr id="0" name=""/>
        <dsp:cNvSpPr/>
      </dsp:nvSpPr>
      <dsp:spPr>
        <a:xfrm>
          <a:off x="1298" y="1074105"/>
          <a:ext cx="1686360" cy="979984"/>
        </a:xfrm>
        <a:prstGeom prst="roundRect">
          <a:avLst>
            <a:gd name="adj" fmla="val 10000"/>
          </a:avLst>
        </a:prstGeom>
        <a:solidFill>
          <a:srgbClr val="248AEA">
            <a:alpha val="45000"/>
          </a:srgb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Plugins</a:t>
          </a:r>
          <a:endParaRPr lang="en-US" sz="3400" kern="1200" dirty="0"/>
        </a:p>
      </dsp:txBody>
      <dsp:txXfrm>
        <a:off x="30001" y="1102808"/>
        <a:ext cx="1628954" cy="922578"/>
      </dsp:txXfrm>
    </dsp:sp>
    <dsp:sp modelId="{C2507DB0-AB96-C849-AEEE-3DCD95C7BE1D}">
      <dsp:nvSpPr>
        <dsp:cNvPr id="0" name=""/>
        <dsp:cNvSpPr/>
      </dsp:nvSpPr>
      <dsp:spPr>
        <a:xfrm>
          <a:off x="1829312" y="1074105"/>
          <a:ext cx="1686360" cy="979984"/>
        </a:xfrm>
        <a:prstGeom prst="roundRect">
          <a:avLst>
            <a:gd name="adj" fmla="val 10000"/>
          </a:avLst>
        </a:prstGeom>
        <a:solidFill>
          <a:srgbClr val="248AEA">
            <a:alpha val="46000"/>
          </a:srgb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err="1" smtClean="0"/>
            <a:t>Addons</a:t>
          </a:r>
          <a:endParaRPr lang="en-US" sz="3400" kern="1200" dirty="0"/>
        </a:p>
      </dsp:txBody>
      <dsp:txXfrm>
        <a:off x="1858015" y="1102808"/>
        <a:ext cx="1628954" cy="9225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0BB0B-4E72-0740-BA7E-7DAD8521A70A}">
      <dsp:nvSpPr>
        <dsp:cNvPr id="0" name=""/>
        <dsp:cNvSpPr/>
      </dsp:nvSpPr>
      <dsp:spPr>
        <a:xfrm>
          <a:off x="1572" y="306"/>
          <a:ext cx="3358442" cy="660672"/>
        </a:xfrm>
        <a:prstGeom prst="roundRect">
          <a:avLst>
            <a:gd name="adj" fmla="val 10000"/>
          </a:avLst>
        </a:prstGeom>
        <a:solidFill>
          <a:srgbClr val="248AEA">
            <a:alpha val="63000"/>
          </a:srgb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Wizards, Components</a:t>
          </a:r>
          <a:endParaRPr lang="en-US" sz="2700" kern="1200" dirty="0"/>
        </a:p>
      </dsp:txBody>
      <dsp:txXfrm>
        <a:off x="20922" y="19656"/>
        <a:ext cx="3319742" cy="621972"/>
      </dsp:txXfrm>
    </dsp:sp>
    <dsp:sp modelId="{BE11B1A6-FFB3-8A49-B02A-F19ABBB073C3}">
      <dsp:nvSpPr>
        <dsp:cNvPr id="0" name=""/>
        <dsp:cNvSpPr/>
      </dsp:nvSpPr>
      <dsp:spPr>
        <a:xfrm>
          <a:off x="1572" y="720174"/>
          <a:ext cx="3358442" cy="660672"/>
        </a:xfrm>
        <a:prstGeom prst="roundRect">
          <a:avLst>
            <a:gd name="adj" fmla="val 10000"/>
          </a:avLst>
        </a:prstGeom>
        <a:solidFill>
          <a:srgbClr val="248AEA">
            <a:alpha val="46000"/>
          </a:srgb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Nagios Core</a:t>
          </a:r>
          <a:endParaRPr lang="en-US" sz="2700" kern="1200" dirty="0"/>
        </a:p>
      </dsp:txBody>
      <dsp:txXfrm>
        <a:off x="20922" y="739524"/>
        <a:ext cx="3319742" cy="621972"/>
      </dsp:txXfrm>
    </dsp:sp>
    <dsp:sp modelId="{FA02938F-2235-8B40-9103-0F86F3A0DB13}">
      <dsp:nvSpPr>
        <dsp:cNvPr id="0" name=""/>
        <dsp:cNvSpPr/>
      </dsp:nvSpPr>
      <dsp:spPr>
        <a:xfrm>
          <a:off x="1572" y="1440042"/>
          <a:ext cx="1644682" cy="660672"/>
        </a:xfrm>
        <a:prstGeom prst="roundRect">
          <a:avLst>
            <a:gd name="adj" fmla="val 10000"/>
          </a:avLst>
        </a:prstGeom>
        <a:solidFill>
          <a:srgbClr val="248AEA">
            <a:alpha val="46000"/>
          </a:srgb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Plugins</a:t>
          </a:r>
          <a:endParaRPr lang="en-US" sz="2700" kern="1200" dirty="0"/>
        </a:p>
      </dsp:txBody>
      <dsp:txXfrm>
        <a:off x="20922" y="1459392"/>
        <a:ext cx="1605982" cy="621972"/>
      </dsp:txXfrm>
    </dsp:sp>
    <dsp:sp modelId="{4FA4F9F2-6A2E-5D42-991E-F156CBF340D3}">
      <dsp:nvSpPr>
        <dsp:cNvPr id="0" name=""/>
        <dsp:cNvSpPr/>
      </dsp:nvSpPr>
      <dsp:spPr>
        <a:xfrm>
          <a:off x="1715331" y="1440042"/>
          <a:ext cx="1644682" cy="660672"/>
        </a:xfrm>
        <a:prstGeom prst="roundRect">
          <a:avLst>
            <a:gd name="adj" fmla="val 10000"/>
          </a:avLst>
        </a:prstGeom>
        <a:solidFill>
          <a:srgbClr val="248AEA">
            <a:alpha val="46000"/>
          </a:srgbClr>
        </a:solidFill>
        <a:ln w="349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 smtClean="0"/>
            <a:t>Addons</a:t>
          </a:r>
          <a:endParaRPr lang="en-US" sz="2700" kern="1200" dirty="0"/>
        </a:p>
      </dsp:txBody>
      <dsp:txXfrm>
        <a:off x="1734681" y="1459392"/>
        <a:ext cx="1605982" cy="6219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Home.png"/>
          <p:cNvPicPr>
            <a:picLocks noChangeAspect="1"/>
          </p:cNvPicPr>
          <p:nvPr/>
        </p:nvPicPr>
        <p:blipFill>
          <a:blip r:embed="rId2"/>
          <a:srcRect t="-93973"/>
          <a:stretch>
            <a:fillRect/>
          </a:stretch>
        </p:blipFill>
        <p:spPr>
          <a:xfrm>
            <a:off x="179294" y="162833"/>
            <a:ext cx="8787384" cy="6297233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513" y="2168338"/>
            <a:ext cx="8307387" cy="161925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513" y="3810000"/>
            <a:ext cx="8307387" cy="753036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9/25/12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1219200"/>
            <a:ext cx="5334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466850"/>
            <a:ext cx="8308039" cy="1128432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7224" y="2623296"/>
            <a:ext cx="4717676" cy="38312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213" y="2770187"/>
            <a:ext cx="3429093" cy="35768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9/25/12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PCVertical.png"/>
          <p:cNvPicPr>
            <a:picLocks noChangeAspect="1"/>
          </p:cNvPicPr>
          <p:nvPr/>
        </p:nvPicPr>
        <p:blipFill>
          <a:blip r:embed="rId2"/>
          <a:srcRect b="-123309"/>
          <a:stretch>
            <a:fillRect/>
          </a:stretch>
        </p:blipFill>
        <p:spPr>
          <a:xfrm>
            <a:off x="182880" y="1179575"/>
            <a:ext cx="5133975" cy="5275013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680882"/>
            <a:ext cx="431389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2837329"/>
            <a:ext cx="4313891" cy="341583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9/25/12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298140" y="1169894"/>
            <a:ext cx="3671047" cy="52760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82880" y="1169894"/>
            <a:ext cx="8787384" cy="210670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182880" y="3281082"/>
            <a:ext cx="8787384" cy="3174582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3329268"/>
            <a:ext cx="8346141" cy="1014132"/>
          </a:xfrm>
        </p:spPr>
        <p:txBody>
          <a:bodyPr anchor="b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4343399"/>
            <a:ext cx="8346141" cy="190976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9/25/12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PCVertical.png"/>
          <p:cNvPicPr>
            <a:picLocks noChangeAspect="1"/>
          </p:cNvPicPr>
          <p:nvPr/>
        </p:nvPicPr>
        <p:blipFill>
          <a:blip r:embed="rId2"/>
          <a:srcRect b="-123309"/>
          <a:stretch>
            <a:fillRect/>
          </a:stretch>
        </p:blipFill>
        <p:spPr>
          <a:xfrm>
            <a:off x="3835212" y="1179575"/>
            <a:ext cx="5133975" cy="5275013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680882"/>
            <a:ext cx="431389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0" y="2837329"/>
            <a:ext cx="4313891" cy="341583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9/25/12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82880" y="1179576"/>
            <a:ext cx="3671047" cy="220531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2015983" y="3383280"/>
            <a:ext cx="1837944" cy="307238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182880" y="3383280"/>
            <a:ext cx="1837944" cy="307238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1219200"/>
            <a:ext cx="5334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9/25/12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VerticalTC.png"/>
          <p:cNvPicPr>
            <a:picLocks noChangeAspect="1"/>
          </p:cNvPicPr>
          <p:nvPr/>
        </p:nvPicPr>
        <p:blipFill>
          <a:blip r:embed="rId2"/>
          <a:srcRect t="-93650"/>
          <a:stretch>
            <a:fillRect/>
          </a:stretch>
        </p:blipFill>
        <p:spPr>
          <a:xfrm>
            <a:off x="7445188" y="1178128"/>
            <a:ext cx="1524000" cy="527533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40705" y="1398494"/>
            <a:ext cx="1447800" cy="48499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1398494"/>
            <a:ext cx="6669087" cy="4849906"/>
          </a:xfrm>
        </p:spPr>
        <p:txBody>
          <a:bodyPr vert="eaVert"/>
          <a:lstStyle>
            <a:lvl5pPr>
              <a:defRPr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9/25/12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9/25/12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2880" y="1179576"/>
            <a:ext cx="8787384" cy="5276088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DirectionalButtons-LeftOnlyOnl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488" y="538163"/>
            <a:ext cx="752475" cy="352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43623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25" y="313765"/>
            <a:ext cx="8308975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1812879"/>
            <a:ext cx="8308975" cy="443552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9/25/12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TCFull.png"/>
          <p:cNvPicPr>
            <a:picLocks noChangeAspect="1"/>
          </p:cNvPicPr>
          <p:nvPr/>
        </p:nvPicPr>
        <p:blipFill>
          <a:blip r:embed="rId2"/>
          <a:srcRect l="-198711"/>
          <a:stretch>
            <a:fillRect/>
          </a:stretch>
        </p:blipFill>
        <p:spPr>
          <a:xfrm>
            <a:off x="177999" y="1179576"/>
            <a:ext cx="8788373" cy="5276088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>
                <a:schemeClr val="bg1">
                  <a:lumMod val="75000"/>
                </a:schemeClr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buClr>
                <a:schemeClr val="bg1"/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buClr>
                <a:schemeClr val="bg1">
                  <a:lumMod val="75000"/>
                </a:schemeClr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buClr>
                <a:schemeClr val="bg1"/>
              </a:buClr>
              <a:defRPr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9/25/12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SectionH.png"/>
          <p:cNvPicPr>
            <a:picLocks noChangeAspect="1"/>
          </p:cNvPicPr>
          <p:nvPr/>
        </p:nvPicPr>
        <p:blipFill>
          <a:blip r:embed="rId2"/>
          <a:srcRect r="-91875"/>
          <a:stretch>
            <a:fillRect/>
          </a:stretch>
        </p:blipFill>
        <p:spPr>
          <a:xfrm>
            <a:off x="182880" y="1179576"/>
            <a:ext cx="8785105" cy="5276088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429000"/>
            <a:ext cx="6591300" cy="1371600"/>
          </a:xfrm>
        </p:spPr>
        <p:txBody>
          <a:bodyPr anchor="b" anchorCtr="0"/>
          <a:lstStyle>
            <a:lvl1pPr algn="r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4800599"/>
            <a:ext cx="6591300" cy="1066801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9/25/12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6859" y="2770188"/>
            <a:ext cx="3840480" cy="3464765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214" y="2770188"/>
            <a:ext cx="3840480" cy="3464765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9/25/12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859" y="2675964"/>
            <a:ext cx="3840480" cy="6454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859" y="3307976"/>
            <a:ext cx="3840480" cy="2925762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752" y="2675964"/>
            <a:ext cx="3840480" cy="6454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752" y="3307976"/>
            <a:ext cx="3840480" cy="2925762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9/25/12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9/25/12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9/25/12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ContentCap.png"/>
          <p:cNvPicPr>
            <a:picLocks noChangeAspect="1"/>
          </p:cNvPicPr>
          <p:nvPr/>
        </p:nvPicPr>
        <p:blipFill>
          <a:blip r:embed="rId2"/>
          <a:srcRect b="-135871"/>
          <a:stretch>
            <a:fillRect/>
          </a:stretch>
        </p:blipFill>
        <p:spPr>
          <a:xfrm>
            <a:off x="182880" y="1179575"/>
            <a:ext cx="4228522" cy="5274037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680882"/>
            <a:ext cx="369794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2341" y="1600200"/>
            <a:ext cx="4101353" cy="4652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2837329"/>
            <a:ext cx="3697941" cy="341583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9/25/12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5925" y="1456765"/>
            <a:ext cx="8308975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925" y="2770188"/>
            <a:ext cx="8308975" cy="3478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0105" y="6454588"/>
            <a:ext cx="23980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CE38E4D-051A-41E1-86A4-E56916468FD0}" type="datetimeFigureOut">
              <a:rPr lang="en-US" smtClean="0"/>
              <a:pPr/>
              <a:t>9/25/12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976" y="6454588"/>
            <a:ext cx="3657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1219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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513" y="1175147"/>
            <a:ext cx="8307387" cy="1176147"/>
          </a:xfrm>
        </p:spPr>
        <p:txBody>
          <a:bodyPr/>
          <a:lstStyle/>
          <a:p>
            <a:r>
              <a:rPr lang="en-US" sz="7200" b="1" dirty="0" smtClean="0"/>
              <a:t>Welcome!</a:t>
            </a:r>
            <a:endParaRPr lang="en-US" sz="7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513" y="2351294"/>
            <a:ext cx="8307387" cy="753036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Nagios World Conference 2012</a:t>
            </a:r>
            <a:endParaRPr lang="en-US" sz="4400" b="1" dirty="0"/>
          </a:p>
        </p:txBody>
      </p:sp>
      <p:pic>
        <p:nvPicPr>
          <p:cNvPr id="4" name="Picture 3" descr="NWC-logo1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72" y="5385279"/>
            <a:ext cx="2596134" cy="97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06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Nagios Fusion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5925" y="1812879"/>
            <a:ext cx="5008457" cy="44355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Central dashboard</a:t>
            </a:r>
          </a:p>
          <a:p>
            <a:r>
              <a:rPr lang="en-US" sz="3200" dirty="0" smtClean="0"/>
              <a:t>Multiple servers</a:t>
            </a:r>
          </a:p>
          <a:p>
            <a:r>
              <a:rPr lang="en-US" sz="3200" dirty="0"/>
              <a:t>A</a:t>
            </a:r>
            <a:r>
              <a:rPr lang="en-US" sz="3200" dirty="0" smtClean="0"/>
              <a:t>uthentication</a:t>
            </a:r>
          </a:p>
          <a:p>
            <a:r>
              <a:rPr lang="en-US" sz="3200" dirty="0" smtClean="0"/>
              <a:t>Reports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01342" y="1982319"/>
            <a:ext cx="3902294" cy="914005"/>
            <a:chOff x="2079" y="110"/>
            <a:chExt cx="2814588" cy="704212"/>
          </a:xfrm>
        </p:grpSpPr>
        <p:sp>
          <p:nvSpPr>
            <p:cNvPr id="8" name="Rounded Rectangle 7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75000"/>
                <a:alpha val="80000"/>
              </a:schemeClr>
            </a:solidFill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22705" y="20736"/>
              <a:ext cx="2773336" cy="66296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smtClean="0"/>
                <a:t>Nagios Fusion</a:t>
              </a:r>
              <a:endParaRPr lang="en-US" sz="4000" kern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01342" y="2980954"/>
            <a:ext cx="1771962" cy="577832"/>
            <a:chOff x="2079" y="110"/>
            <a:chExt cx="2814588" cy="704212"/>
          </a:xfrm>
          <a:solidFill>
            <a:srgbClr val="76B6F2"/>
          </a:solidFill>
        </p:grpSpPr>
        <p:sp>
          <p:nvSpPr>
            <p:cNvPr id="13" name="Rounded Rectangle 12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22705" y="20736"/>
              <a:ext cx="2773336" cy="662960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Nagios XI</a:t>
              </a:r>
              <a:endParaRPr lang="en-US" sz="2400" kern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01342" y="3586181"/>
            <a:ext cx="1771962" cy="577832"/>
            <a:chOff x="2079" y="110"/>
            <a:chExt cx="2814588" cy="704212"/>
          </a:xfrm>
          <a:solidFill>
            <a:srgbClr val="76B6F2"/>
          </a:solidFill>
        </p:grpSpPr>
        <p:sp>
          <p:nvSpPr>
            <p:cNvPr id="16" name="Rounded Rectangle 15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22705" y="20736"/>
              <a:ext cx="2773336" cy="662960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Nagios XI</a:t>
              </a:r>
              <a:endParaRPr lang="en-US" sz="2400" kern="1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88356" y="4164013"/>
            <a:ext cx="1771962" cy="577832"/>
            <a:chOff x="2079" y="110"/>
            <a:chExt cx="2814588" cy="704212"/>
          </a:xfrm>
          <a:solidFill>
            <a:srgbClr val="76B6F2"/>
          </a:solidFill>
        </p:grpSpPr>
        <p:sp>
          <p:nvSpPr>
            <p:cNvPr id="19" name="Rounded Rectangle 18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4"/>
            <p:cNvSpPr/>
            <p:nvPr/>
          </p:nvSpPr>
          <p:spPr>
            <a:xfrm>
              <a:off x="22705" y="20736"/>
              <a:ext cx="2773336" cy="662960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Nagios XI</a:t>
              </a:r>
              <a:endParaRPr lang="en-US" sz="2400" kern="12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631674" y="3004693"/>
            <a:ext cx="1771962" cy="577832"/>
            <a:chOff x="2079" y="110"/>
            <a:chExt cx="2814588" cy="704212"/>
          </a:xfrm>
          <a:solidFill>
            <a:schemeClr val="bg2"/>
          </a:solidFill>
        </p:grpSpPr>
        <p:sp>
          <p:nvSpPr>
            <p:cNvPr id="31" name="Rounded Rectangle 30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ounded Rectangle 4"/>
            <p:cNvSpPr/>
            <p:nvPr/>
          </p:nvSpPr>
          <p:spPr>
            <a:xfrm>
              <a:off x="22705" y="20736"/>
              <a:ext cx="2773336" cy="662960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Nagios Core</a:t>
              </a:r>
              <a:endParaRPr lang="en-US" sz="2400" kern="12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644659" y="3606760"/>
            <a:ext cx="1771962" cy="577832"/>
            <a:chOff x="2079" y="110"/>
            <a:chExt cx="2814588" cy="704212"/>
          </a:xfrm>
        </p:grpSpPr>
        <p:sp>
          <p:nvSpPr>
            <p:cNvPr id="34" name="Rounded Rectangle 33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75000"/>
                <a:alpha val="80000"/>
              </a:schemeClr>
            </a:solidFill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ounded Rectangle 4"/>
            <p:cNvSpPr/>
            <p:nvPr/>
          </p:nvSpPr>
          <p:spPr>
            <a:xfrm>
              <a:off x="22705" y="20736"/>
              <a:ext cx="2773336" cy="66296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Nagios Core</a:t>
              </a:r>
              <a:endParaRPr lang="en-US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042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Recent Developments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3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Development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5925" y="1812879"/>
            <a:ext cx="5708760" cy="44355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700 new projects</a:t>
            </a:r>
          </a:p>
          <a:p>
            <a:r>
              <a:rPr lang="en-US" sz="3200" dirty="0" smtClean="0"/>
              <a:t>3500 projects</a:t>
            </a:r>
          </a:p>
          <a:p>
            <a:r>
              <a:rPr lang="en-US" sz="3200" dirty="0" err="1">
                <a:solidFill>
                  <a:schemeClr val="bg2">
                    <a:lumMod val="75000"/>
                  </a:schemeClr>
                </a:solidFill>
              </a:rPr>
              <a:t>e</a:t>
            </a:r>
            <a:r>
              <a:rPr lang="en-US" sz="3200" dirty="0" err="1" smtClean="0">
                <a:solidFill>
                  <a:schemeClr val="bg2">
                    <a:lumMod val="75000"/>
                  </a:schemeClr>
                </a:solidFill>
              </a:rPr>
              <a:t>xchange.nagios.org</a:t>
            </a:r>
            <a:endParaRPr lang="en-US" sz="32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01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Nagios Core 4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5925" y="1812879"/>
            <a:ext cx="5008457" cy="44355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Worker Processes</a:t>
            </a:r>
          </a:p>
          <a:p>
            <a:r>
              <a:rPr lang="en-US" sz="3200" dirty="0" smtClean="0"/>
              <a:t>Internal Structure</a:t>
            </a:r>
          </a:p>
          <a:p>
            <a:r>
              <a:rPr lang="en-US" sz="3200" dirty="0" smtClean="0"/>
              <a:t>Performance</a:t>
            </a:r>
          </a:p>
          <a:p>
            <a:r>
              <a:rPr lang="en-US" sz="3200" dirty="0" smtClean="0"/>
              <a:t>Scalability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501342" y="1982319"/>
            <a:ext cx="3902294" cy="914005"/>
            <a:chOff x="2079" y="110"/>
            <a:chExt cx="2814588" cy="704212"/>
          </a:xfrm>
        </p:grpSpPr>
        <p:sp>
          <p:nvSpPr>
            <p:cNvPr id="8" name="Rounded Rectangle 7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75000"/>
                <a:alpha val="80000"/>
              </a:schemeClr>
            </a:solidFill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22705" y="20736"/>
              <a:ext cx="2773336" cy="66296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smtClean="0"/>
                <a:t>Nagios Core</a:t>
              </a:r>
              <a:endParaRPr lang="en-US" sz="4000" kern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01342" y="2980954"/>
            <a:ext cx="1771962" cy="577832"/>
            <a:chOff x="2079" y="110"/>
            <a:chExt cx="2814588" cy="704212"/>
          </a:xfrm>
          <a:solidFill>
            <a:srgbClr val="76B6F2"/>
          </a:solidFill>
        </p:grpSpPr>
        <p:sp>
          <p:nvSpPr>
            <p:cNvPr id="13" name="Rounded Rectangle 12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22705" y="20736"/>
              <a:ext cx="2773336" cy="662960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Worker</a:t>
              </a:r>
              <a:endParaRPr lang="en-US" sz="2400" kern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01342" y="3586181"/>
            <a:ext cx="1771962" cy="577832"/>
            <a:chOff x="2079" y="110"/>
            <a:chExt cx="2814588" cy="704212"/>
          </a:xfrm>
          <a:solidFill>
            <a:srgbClr val="76B6F2"/>
          </a:solidFill>
        </p:grpSpPr>
        <p:sp>
          <p:nvSpPr>
            <p:cNvPr id="16" name="Rounded Rectangle 15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22705" y="20736"/>
              <a:ext cx="2773336" cy="662960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Worker</a:t>
              </a:r>
              <a:endParaRPr lang="en-US" sz="2400" kern="12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631674" y="3004693"/>
            <a:ext cx="1771962" cy="577832"/>
            <a:chOff x="2079" y="110"/>
            <a:chExt cx="2814588" cy="704212"/>
          </a:xfrm>
          <a:solidFill>
            <a:schemeClr val="bg2"/>
          </a:solidFill>
        </p:grpSpPr>
        <p:sp>
          <p:nvSpPr>
            <p:cNvPr id="31" name="Rounded Rectangle 30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ounded Rectangle 4"/>
            <p:cNvSpPr/>
            <p:nvPr/>
          </p:nvSpPr>
          <p:spPr>
            <a:xfrm>
              <a:off x="22705" y="20736"/>
              <a:ext cx="2773336" cy="662960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Worker</a:t>
              </a:r>
              <a:endParaRPr lang="en-US" sz="2400" kern="12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644659" y="3606760"/>
            <a:ext cx="1771962" cy="577832"/>
            <a:chOff x="2079" y="110"/>
            <a:chExt cx="2814588" cy="704212"/>
          </a:xfrm>
        </p:grpSpPr>
        <p:sp>
          <p:nvSpPr>
            <p:cNvPr id="34" name="Rounded Rectangle 33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75000"/>
                <a:alpha val="80000"/>
              </a:schemeClr>
            </a:solidFill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ounded Rectangle 4"/>
            <p:cNvSpPr/>
            <p:nvPr/>
          </p:nvSpPr>
          <p:spPr>
            <a:xfrm>
              <a:off x="22705" y="20736"/>
              <a:ext cx="2773336" cy="66296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Worker</a:t>
              </a:r>
              <a:endParaRPr lang="en-US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4767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Nagios XI 2012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5925" y="1812879"/>
            <a:ext cx="5008457" cy="44355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Bulk management</a:t>
            </a:r>
          </a:p>
          <a:p>
            <a:r>
              <a:rPr lang="en-US" sz="3200" dirty="0" smtClean="0"/>
              <a:t>Capacity planning</a:t>
            </a:r>
          </a:p>
          <a:p>
            <a:r>
              <a:rPr lang="en-US" sz="3200" dirty="0" smtClean="0"/>
              <a:t>Scheduled reporting</a:t>
            </a:r>
          </a:p>
          <a:p>
            <a:r>
              <a:rPr lang="en-US" sz="3200" dirty="0" smtClean="0"/>
              <a:t>Audit logging</a:t>
            </a:r>
          </a:p>
          <a:p>
            <a:r>
              <a:rPr lang="en-US" sz="3200" dirty="0" smtClean="0"/>
              <a:t>Advanced reporting</a:t>
            </a:r>
          </a:p>
          <a:p>
            <a:r>
              <a:rPr lang="en-US" sz="3200" dirty="0" smtClean="0"/>
              <a:t>More wizards</a:t>
            </a:r>
          </a:p>
        </p:txBody>
      </p:sp>
      <p:pic>
        <p:nvPicPr>
          <p:cNvPr id="2" name="xi_2012_slideshow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9859" y="2017932"/>
            <a:ext cx="4336140" cy="296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3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Nagios Fusion 2012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5925" y="1812879"/>
            <a:ext cx="5008457" cy="44355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Centralized reports</a:t>
            </a:r>
          </a:p>
          <a:p>
            <a:r>
              <a:rPr lang="en-US" sz="3200" dirty="0" smtClean="0"/>
              <a:t>New visualizations</a:t>
            </a:r>
          </a:p>
          <a:p>
            <a:r>
              <a:rPr lang="en-US" sz="3200" dirty="0" smtClean="0"/>
              <a:t>Fused graphs</a:t>
            </a:r>
          </a:p>
        </p:txBody>
      </p:sp>
      <p:pic>
        <p:nvPicPr>
          <p:cNvPr id="3" name="FusionSlideshow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7252" y="2014672"/>
            <a:ext cx="4107647" cy="30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3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Nagios Mobile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5925" y="1812879"/>
            <a:ext cx="5886803" cy="44355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Remote access for XI, Core</a:t>
            </a:r>
          </a:p>
          <a:p>
            <a:r>
              <a:rPr lang="en-US" sz="3200" dirty="0" smtClean="0"/>
              <a:t>Acknowledge problems</a:t>
            </a:r>
          </a:p>
          <a:p>
            <a:r>
              <a:rPr lang="en-US" sz="3200" dirty="0" smtClean="0"/>
              <a:t>Schedule downtime</a:t>
            </a:r>
          </a:p>
          <a:p>
            <a:r>
              <a:rPr lang="en-US" sz="3200" dirty="0" smtClean="0"/>
              <a:t>Disable notifications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983" y="2046809"/>
            <a:ext cx="2645917" cy="3757969"/>
          </a:xfrm>
          <a:prstGeom prst="rect">
            <a:avLst/>
          </a:prstGeom>
          <a:effectLst>
            <a:glow rad="101600">
              <a:schemeClr val="bg2">
                <a:lumMod val="75000"/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647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NSTI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5925" y="1812879"/>
            <a:ext cx="5008457" cy="44355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Manage SNMP traps</a:t>
            </a:r>
          </a:p>
          <a:p>
            <a:r>
              <a:rPr lang="en-US" sz="3200" dirty="0" smtClean="0"/>
              <a:t>See unhandled traps</a:t>
            </a:r>
          </a:p>
          <a:p>
            <a:r>
              <a:rPr lang="en-US" sz="3200" dirty="0" smtClean="0"/>
              <a:t>Integrates with XI, Core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3663"/>
          <a:stretch/>
        </p:blipFill>
        <p:spPr>
          <a:xfrm>
            <a:off x="4819821" y="1986050"/>
            <a:ext cx="3905079" cy="3417565"/>
          </a:xfrm>
          <a:prstGeom prst="rect">
            <a:avLst/>
          </a:prstGeom>
          <a:effectLst>
            <a:glow rad="101600">
              <a:schemeClr val="bg2"/>
            </a:glow>
          </a:effectLst>
        </p:spPr>
      </p:pic>
    </p:spTree>
    <p:extLst>
      <p:ext uri="{BB962C8B-B14F-4D97-AF65-F5344CB8AC3E}">
        <p14:creationId xmlns:p14="http://schemas.microsoft.com/office/powerpoint/2010/main" val="301553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19401" y="3149620"/>
            <a:ext cx="2089040" cy="20179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NRDS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5924" y="1812879"/>
            <a:ext cx="5863065" cy="4435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The Problem: </a:t>
            </a:r>
          </a:p>
          <a:p>
            <a:pPr lvl="1"/>
            <a:r>
              <a:rPr lang="en-US" sz="2800" dirty="0" smtClean="0"/>
              <a:t>How to </a:t>
            </a:r>
            <a:r>
              <a:rPr lang="en-US" sz="2800" dirty="0"/>
              <a:t>m</a:t>
            </a:r>
            <a:r>
              <a:rPr lang="en-US" sz="2800" dirty="0" smtClean="0"/>
              <a:t>onitor </a:t>
            </a:r>
            <a:r>
              <a:rPr lang="en-US" sz="2800" dirty="0"/>
              <a:t>r</a:t>
            </a:r>
            <a:r>
              <a:rPr lang="en-US" sz="2800" dirty="0" smtClean="0"/>
              <a:t>emote </a:t>
            </a:r>
            <a:r>
              <a:rPr lang="en-US" sz="2800" dirty="0"/>
              <a:t>d</a:t>
            </a:r>
            <a:r>
              <a:rPr lang="en-US" sz="2800" dirty="0" smtClean="0"/>
              <a:t>evices?</a:t>
            </a:r>
          </a:p>
          <a:p>
            <a:pPr lvl="1"/>
            <a:r>
              <a:rPr lang="en-US" sz="2800" dirty="0" smtClean="0"/>
              <a:t>How to </a:t>
            </a:r>
            <a:r>
              <a:rPr lang="en-US" sz="2800" dirty="0"/>
              <a:t>m</a:t>
            </a:r>
            <a:r>
              <a:rPr lang="en-US" sz="2800" dirty="0" smtClean="0"/>
              <a:t>onitor </a:t>
            </a:r>
            <a:r>
              <a:rPr lang="en-US" sz="2800" dirty="0"/>
              <a:t>r</a:t>
            </a:r>
            <a:r>
              <a:rPr lang="en-US" sz="2800" dirty="0" smtClean="0"/>
              <a:t>oaming </a:t>
            </a:r>
            <a:r>
              <a:rPr lang="en-US" sz="2800" dirty="0"/>
              <a:t>d</a:t>
            </a:r>
            <a:r>
              <a:rPr lang="en-US" sz="2800" dirty="0" smtClean="0"/>
              <a:t>evices?</a:t>
            </a:r>
          </a:p>
          <a:p>
            <a:pPr lvl="1"/>
            <a:r>
              <a:rPr lang="en-US" sz="2800" dirty="0" smtClean="0"/>
              <a:t>How to </a:t>
            </a:r>
            <a:r>
              <a:rPr lang="en-US" sz="2800" dirty="0"/>
              <a:t>u</a:t>
            </a:r>
            <a:r>
              <a:rPr lang="en-US" sz="2800" dirty="0" smtClean="0"/>
              <a:t>pdate </a:t>
            </a:r>
            <a:r>
              <a:rPr lang="en-US" sz="2800" dirty="0"/>
              <a:t>r</a:t>
            </a:r>
            <a:r>
              <a:rPr lang="en-US" sz="2800" dirty="0" smtClean="0"/>
              <a:t>emote </a:t>
            </a:r>
            <a:r>
              <a:rPr lang="en-US" sz="2800" dirty="0" err="1"/>
              <a:t>c</a:t>
            </a:r>
            <a:r>
              <a:rPr lang="en-US" sz="2800" dirty="0" err="1" smtClean="0"/>
              <a:t>onfigs</a:t>
            </a:r>
            <a:r>
              <a:rPr lang="en-US" sz="2800" dirty="0" smtClean="0"/>
              <a:t>?</a:t>
            </a:r>
          </a:p>
          <a:p>
            <a:pPr lvl="1"/>
            <a:r>
              <a:rPr lang="en-US" sz="2800" dirty="0" smtClean="0"/>
              <a:t>How to </a:t>
            </a:r>
            <a:r>
              <a:rPr lang="en-US" sz="2800" dirty="0"/>
              <a:t>i</a:t>
            </a:r>
            <a:r>
              <a:rPr lang="en-US" sz="2800" dirty="0" smtClean="0"/>
              <a:t>nstall </a:t>
            </a:r>
            <a:r>
              <a:rPr lang="en-US" sz="2800" dirty="0"/>
              <a:t>r</a:t>
            </a:r>
            <a:r>
              <a:rPr lang="en-US" sz="2800" dirty="0" smtClean="0"/>
              <a:t>emote </a:t>
            </a:r>
            <a:r>
              <a:rPr lang="en-US" sz="2800" dirty="0"/>
              <a:t>p</a:t>
            </a:r>
            <a:r>
              <a:rPr lang="en-US" sz="2800" dirty="0" smtClean="0"/>
              <a:t>lugins?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857010" y="1982319"/>
            <a:ext cx="1380453" cy="914005"/>
            <a:chOff x="2079" y="110"/>
            <a:chExt cx="2814588" cy="704212"/>
          </a:xfrm>
        </p:grpSpPr>
        <p:sp>
          <p:nvSpPr>
            <p:cNvPr id="5" name="Rounded Rectangle 4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75000"/>
                <a:alpha val="80000"/>
              </a:schemeClr>
            </a:solidFill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22705" y="20736"/>
              <a:ext cx="2773336" cy="66296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Nagios</a:t>
              </a:r>
              <a:endParaRPr lang="en-US" sz="24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867126" y="4876732"/>
            <a:ext cx="1380453" cy="914005"/>
            <a:chOff x="2079" y="110"/>
            <a:chExt cx="2814588" cy="704212"/>
          </a:xfrm>
        </p:grpSpPr>
        <p:sp>
          <p:nvSpPr>
            <p:cNvPr id="8" name="Rounded Rectangle 7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75000"/>
                <a:alpha val="80000"/>
              </a:schemeClr>
            </a:solidFill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22705" y="20736"/>
              <a:ext cx="2773336" cy="66296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Win/Lin/Mac</a:t>
              </a:r>
              <a:endParaRPr lang="en-US" sz="2400" kern="12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6496442" y="4439448"/>
            <a:ext cx="2089040" cy="2017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>
            <a:off x="7026769" y="2896323"/>
            <a:ext cx="451043" cy="1543125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 rot="10800000">
            <a:off x="7540963" y="2896324"/>
            <a:ext cx="457200" cy="1991146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6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519401" y="3149620"/>
            <a:ext cx="2089040" cy="20179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NRDS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5925" y="1812879"/>
            <a:ext cx="5483238" cy="443552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Passive monitoring agent</a:t>
            </a:r>
          </a:p>
          <a:p>
            <a:r>
              <a:rPr lang="en-US" sz="3000" dirty="0" smtClean="0"/>
              <a:t>Built </a:t>
            </a:r>
            <a:r>
              <a:rPr lang="en-US" sz="3000" dirty="0"/>
              <a:t>on NRDP</a:t>
            </a:r>
          </a:p>
          <a:p>
            <a:r>
              <a:rPr lang="en-US" sz="3000" dirty="0" smtClean="0"/>
              <a:t>Centralized configuration</a:t>
            </a:r>
          </a:p>
          <a:p>
            <a:r>
              <a:rPr lang="en-US" sz="3000" dirty="0" smtClean="0"/>
              <a:t>Automatic plugin deployment</a:t>
            </a:r>
          </a:p>
          <a:p>
            <a:r>
              <a:rPr lang="en-US" sz="3000" dirty="0" smtClean="0"/>
              <a:t>Nagios server is public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857010" y="1982319"/>
            <a:ext cx="1380453" cy="914005"/>
            <a:chOff x="2079" y="110"/>
            <a:chExt cx="2814588" cy="704212"/>
          </a:xfrm>
        </p:grpSpPr>
        <p:sp>
          <p:nvSpPr>
            <p:cNvPr id="5" name="Rounded Rectangle 4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75000"/>
                <a:alpha val="80000"/>
              </a:schemeClr>
            </a:solidFill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22705" y="20736"/>
              <a:ext cx="2773336" cy="66296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Nagios</a:t>
              </a:r>
              <a:endParaRPr lang="en-US" sz="24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867126" y="4876732"/>
            <a:ext cx="1380453" cy="914005"/>
            <a:chOff x="2079" y="110"/>
            <a:chExt cx="2814588" cy="704212"/>
          </a:xfrm>
        </p:grpSpPr>
        <p:sp>
          <p:nvSpPr>
            <p:cNvPr id="8" name="Rounded Rectangle 7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75000"/>
                <a:alpha val="80000"/>
              </a:schemeClr>
            </a:solidFill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22705" y="20736"/>
              <a:ext cx="2773336" cy="66296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Win/Lin</a:t>
              </a:r>
              <a:endParaRPr lang="en-US" sz="2400" kern="12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6519402" y="4397902"/>
            <a:ext cx="2089040" cy="2017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0800000">
            <a:off x="7072343" y="2896324"/>
            <a:ext cx="452947" cy="1980408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Down Arrow 13"/>
          <p:cNvSpPr/>
          <p:nvPr/>
        </p:nvSpPr>
        <p:spPr>
          <a:xfrm>
            <a:off x="7663916" y="2923095"/>
            <a:ext cx="454851" cy="1980408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0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Is Nagios?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8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NRDS In Nagios XI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5926" y="1812879"/>
            <a:ext cx="3628600" cy="443552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Web-based wizard</a:t>
            </a:r>
          </a:p>
          <a:p>
            <a:r>
              <a:rPr lang="en-US" sz="2800" dirty="0" smtClean="0"/>
              <a:t>Easy client installation</a:t>
            </a:r>
          </a:p>
          <a:p>
            <a:r>
              <a:rPr lang="en-US" sz="2800" dirty="0" smtClean="0"/>
              <a:t>Plugins deployed from server</a:t>
            </a:r>
          </a:p>
          <a:p>
            <a:r>
              <a:rPr lang="en-US" sz="2800" dirty="0" smtClean="0"/>
              <a:t>Monitoring data sent passively</a:t>
            </a:r>
          </a:p>
          <a:p>
            <a:endParaRPr lang="en-US" sz="2800" dirty="0" smtClean="0"/>
          </a:p>
        </p:txBody>
      </p:sp>
      <p:pic>
        <p:nvPicPr>
          <p:cNvPr id="16" name="NRD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4525" y="1958903"/>
            <a:ext cx="4537155" cy="334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2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Upcoming Solutions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Nagios Reflector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5925" y="1812879"/>
            <a:ext cx="6539627" cy="4435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The Problem:</a:t>
            </a:r>
          </a:p>
          <a:p>
            <a:pPr lvl="1"/>
            <a:r>
              <a:rPr lang="en-US" sz="2800" dirty="0"/>
              <a:t>How </a:t>
            </a:r>
            <a:r>
              <a:rPr lang="en-US" sz="2800" dirty="0" smtClean="0"/>
              <a:t>to monitor remote devices</a:t>
            </a:r>
            <a:r>
              <a:rPr lang="en-US" sz="2800" dirty="0"/>
              <a:t>?</a:t>
            </a:r>
          </a:p>
          <a:p>
            <a:pPr lvl="1"/>
            <a:r>
              <a:rPr lang="en-US" sz="2800" dirty="0"/>
              <a:t>How </a:t>
            </a:r>
            <a:r>
              <a:rPr lang="en-US" sz="2800" dirty="0" smtClean="0"/>
              <a:t>to monitor roaming devices?</a:t>
            </a:r>
          </a:p>
          <a:p>
            <a:pPr lvl="1"/>
            <a:r>
              <a:rPr lang="en-US" sz="2800" dirty="0" smtClean="0"/>
              <a:t>Two Firewalls + NAT</a:t>
            </a:r>
          </a:p>
          <a:p>
            <a:pPr lvl="1"/>
            <a:r>
              <a:rPr lang="en-US" sz="2800" dirty="0" smtClean="0"/>
              <a:t>Nagios server is private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857010" y="1982319"/>
            <a:ext cx="1380453" cy="914005"/>
            <a:chOff x="2079" y="110"/>
            <a:chExt cx="2814588" cy="704212"/>
          </a:xfrm>
        </p:grpSpPr>
        <p:sp>
          <p:nvSpPr>
            <p:cNvPr id="5" name="Rounded Rectangle 4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75000"/>
                <a:alpha val="80000"/>
              </a:schemeClr>
            </a:solidFill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22705" y="20736"/>
              <a:ext cx="2773336" cy="66296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Nagios</a:t>
              </a:r>
              <a:endParaRPr lang="en-US" sz="24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867126" y="4876732"/>
            <a:ext cx="1380453" cy="914005"/>
            <a:chOff x="2079" y="110"/>
            <a:chExt cx="2814588" cy="704212"/>
          </a:xfrm>
        </p:grpSpPr>
        <p:sp>
          <p:nvSpPr>
            <p:cNvPr id="8" name="Rounded Rectangle 7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75000"/>
                <a:alpha val="80000"/>
              </a:schemeClr>
            </a:solidFill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22705" y="20736"/>
              <a:ext cx="2773336" cy="66296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Win/Lin/Mac</a:t>
              </a:r>
              <a:endParaRPr lang="en-US" sz="2400" kern="1200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496442" y="4439448"/>
            <a:ext cx="2089040" cy="2017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0800000">
            <a:off x="7540963" y="3381088"/>
            <a:ext cx="457200" cy="1506381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496442" y="3179296"/>
            <a:ext cx="2089040" cy="2017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7026769" y="2896323"/>
            <a:ext cx="451043" cy="1543125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4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857010" y="3441553"/>
            <a:ext cx="1380453" cy="914005"/>
            <a:chOff x="2079" y="110"/>
            <a:chExt cx="2814588" cy="704212"/>
          </a:xfrm>
        </p:grpSpPr>
        <p:sp>
          <p:nvSpPr>
            <p:cNvPr id="17" name="Rounded Rectangle 16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75000"/>
                <a:alpha val="80000"/>
              </a:schemeClr>
            </a:solidFill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22704" y="20736"/>
              <a:ext cx="2773335" cy="66296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Reflector</a:t>
              </a:r>
              <a:endParaRPr lang="en-US" sz="2400" kern="1200" dirty="0"/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Nagios Reflector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5926" y="1812879"/>
            <a:ext cx="5293326" cy="44355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Hosted service</a:t>
            </a:r>
          </a:p>
          <a:p>
            <a:r>
              <a:rPr lang="en-US" sz="3200" dirty="0" smtClean="0"/>
              <a:t>Monitor remote machines</a:t>
            </a:r>
          </a:p>
          <a:p>
            <a:r>
              <a:rPr lang="en-US" sz="3200" dirty="0" smtClean="0"/>
              <a:t>Public reflector</a:t>
            </a:r>
          </a:p>
          <a:p>
            <a:r>
              <a:rPr lang="en-US" sz="3200" dirty="0" smtClean="0"/>
              <a:t>Punch through firewalls</a:t>
            </a:r>
          </a:p>
          <a:p>
            <a:r>
              <a:rPr lang="en-US" sz="3200" dirty="0" smtClean="0"/>
              <a:t>Supports NRDP + NSCA</a:t>
            </a:r>
          </a:p>
          <a:p>
            <a:endParaRPr lang="en-US" sz="32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6857010" y="1982319"/>
            <a:ext cx="1380453" cy="914005"/>
            <a:chOff x="2079" y="110"/>
            <a:chExt cx="2814588" cy="704212"/>
          </a:xfrm>
        </p:grpSpPr>
        <p:sp>
          <p:nvSpPr>
            <p:cNvPr id="5" name="Rounded Rectangle 4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75000"/>
                <a:alpha val="80000"/>
              </a:schemeClr>
            </a:solidFill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22705" y="20736"/>
              <a:ext cx="2773336" cy="66296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Nagios</a:t>
              </a:r>
              <a:endParaRPr lang="en-US" sz="24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867126" y="4876732"/>
            <a:ext cx="1380453" cy="914005"/>
            <a:chOff x="2079" y="110"/>
            <a:chExt cx="2814588" cy="704212"/>
          </a:xfrm>
        </p:grpSpPr>
        <p:sp>
          <p:nvSpPr>
            <p:cNvPr id="8" name="Rounded Rectangle 7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75000"/>
                <a:alpha val="80000"/>
              </a:schemeClr>
            </a:solidFill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22705" y="20736"/>
              <a:ext cx="2773336" cy="66296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Win/Lin/Mac</a:t>
              </a:r>
              <a:endParaRPr lang="en-US" sz="2400" kern="1200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496442" y="4439448"/>
            <a:ext cx="2089040" cy="2017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0800000">
            <a:off x="7540963" y="4328787"/>
            <a:ext cx="457200" cy="558681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96442" y="3179296"/>
            <a:ext cx="2089040" cy="2017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7026769" y="2896323"/>
            <a:ext cx="451043" cy="572001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6953647" y="4315468"/>
            <a:ext cx="451043" cy="572001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0800000">
            <a:off x="7643974" y="2869554"/>
            <a:ext cx="457200" cy="558681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6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Nagios Reflector In Nagios XI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5926" y="1812879"/>
            <a:ext cx="3311111" cy="44355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Register online</a:t>
            </a:r>
          </a:p>
          <a:p>
            <a:r>
              <a:rPr lang="en-US" sz="3200" dirty="0" smtClean="0"/>
              <a:t>Configure client</a:t>
            </a:r>
          </a:p>
          <a:p>
            <a:r>
              <a:rPr lang="en-US" sz="3200" dirty="0" smtClean="0"/>
              <a:t>Run wizard in XI</a:t>
            </a:r>
          </a:p>
          <a:p>
            <a:r>
              <a:rPr lang="en-US" sz="3200" dirty="0" smtClean="0"/>
              <a:t>Select items to monitor</a:t>
            </a:r>
          </a:p>
          <a:p>
            <a:endParaRPr lang="en-US" sz="3200" dirty="0" smtClean="0"/>
          </a:p>
          <a:p>
            <a:endParaRPr lang="en-US" sz="3200" dirty="0" smtClean="0"/>
          </a:p>
        </p:txBody>
      </p:sp>
      <p:pic>
        <p:nvPicPr>
          <p:cNvPr id="2" name="Nagios_Reflecto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31980" y="2007359"/>
            <a:ext cx="4701629" cy="35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7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NPush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5925" y="1812879"/>
            <a:ext cx="6373453" cy="4435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Problem: </a:t>
            </a:r>
          </a:p>
          <a:p>
            <a:pPr lvl="1"/>
            <a:r>
              <a:rPr lang="en-US" sz="2800" dirty="0"/>
              <a:t>How </a:t>
            </a:r>
            <a:r>
              <a:rPr lang="en-US" sz="2800" dirty="0" smtClean="0"/>
              <a:t>to simplify agent installation?</a:t>
            </a:r>
          </a:p>
          <a:p>
            <a:pPr lvl="1"/>
            <a:r>
              <a:rPr lang="en-US" sz="2800" dirty="0" smtClean="0"/>
              <a:t>How to modify remote </a:t>
            </a:r>
            <a:r>
              <a:rPr lang="en-US" sz="2800" dirty="0" err="1" smtClean="0"/>
              <a:t>config</a:t>
            </a:r>
            <a:r>
              <a:rPr lang="en-US" sz="2800" dirty="0" smtClean="0"/>
              <a:t>?</a:t>
            </a:r>
          </a:p>
          <a:p>
            <a:pPr lvl="1"/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83898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NPush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5926" y="1812879"/>
            <a:ext cx="5293326" cy="44355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Automatically deploy agents</a:t>
            </a:r>
          </a:p>
          <a:p>
            <a:r>
              <a:rPr lang="en-US" sz="3200" dirty="0" smtClean="0"/>
              <a:t>Customized deployments</a:t>
            </a:r>
          </a:p>
          <a:p>
            <a:r>
              <a:rPr lang="en-US" sz="3200" dirty="0" smtClean="0"/>
              <a:t>Deploy, configure, go!</a:t>
            </a:r>
          </a:p>
          <a:p>
            <a:r>
              <a:rPr lang="en-US" sz="3200" dirty="0" smtClean="0"/>
              <a:t>Install, uninstall, reconfigure</a:t>
            </a:r>
          </a:p>
          <a:p>
            <a:endParaRPr lang="en-US" sz="320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6857010" y="1982319"/>
            <a:ext cx="1380453" cy="914005"/>
            <a:chOff x="2079" y="110"/>
            <a:chExt cx="2814588" cy="704212"/>
          </a:xfrm>
        </p:grpSpPr>
        <p:sp>
          <p:nvSpPr>
            <p:cNvPr id="6" name="Rounded Rectangle 5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75000"/>
                <a:alpha val="80000"/>
              </a:schemeClr>
            </a:solidFill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22705" y="20736"/>
              <a:ext cx="2773336" cy="66296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/>
                <a:t>Nagios</a:t>
              </a:r>
              <a:endParaRPr lang="en-US" sz="2400" kern="12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67126" y="4876732"/>
            <a:ext cx="1380453" cy="914005"/>
            <a:chOff x="2079" y="110"/>
            <a:chExt cx="2814588" cy="704212"/>
          </a:xfrm>
        </p:grpSpPr>
        <p:sp>
          <p:nvSpPr>
            <p:cNvPr id="9" name="Rounded Rectangle 8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75000"/>
                <a:alpha val="80000"/>
              </a:schemeClr>
            </a:solidFill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22705" y="20736"/>
              <a:ext cx="2773336" cy="66296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Windows</a:t>
              </a:r>
              <a:endParaRPr lang="en-US" sz="2000" kern="12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477186" y="4389390"/>
            <a:ext cx="720455" cy="748486"/>
          </a:xfrm>
          <a:prstGeom prst="star10">
            <a:avLst>
              <a:gd name="adj" fmla="val 31207"/>
              <a:gd name="hf" fmla="val 105146"/>
            </a:avLst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sz="1200" b="1" dirty="0"/>
          </a:p>
        </p:txBody>
      </p:sp>
      <p:sp>
        <p:nvSpPr>
          <p:cNvPr id="13" name="Down Arrow 12"/>
          <p:cNvSpPr/>
          <p:nvPr/>
        </p:nvSpPr>
        <p:spPr>
          <a:xfrm>
            <a:off x="7026769" y="2896323"/>
            <a:ext cx="451043" cy="2007180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0800000">
            <a:off x="7630212" y="2896324"/>
            <a:ext cx="451043" cy="2007180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3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New Products Under Development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6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Nagios Incident Manager</a:t>
            </a:r>
            <a:endParaRPr lang="en-US" sz="3600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Incident/Issue Management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0564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Nagios Incident Manager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5926" y="1812879"/>
            <a:ext cx="3845240" cy="4435520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Lightweight ticketing system</a:t>
            </a:r>
          </a:p>
          <a:p>
            <a:r>
              <a:rPr lang="en-US" sz="3200" dirty="0" smtClean="0"/>
              <a:t>Teams and users</a:t>
            </a:r>
          </a:p>
          <a:p>
            <a:r>
              <a:rPr lang="en-US" sz="3200" dirty="0" smtClean="0"/>
              <a:t>Attach notes, files</a:t>
            </a:r>
            <a:endParaRPr lang="en-US" sz="3200" dirty="0"/>
          </a:p>
          <a:p>
            <a:r>
              <a:rPr lang="en-US" sz="3200" dirty="0" smtClean="0"/>
              <a:t>Integration with XI and Core</a:t>
            </a:r>
          </a:p>
          <a:p>
            <a:r>
              <a:rPr lang="en-US" sz="3200" dirty="0" smtClean="0"/>
              <a:t>Callback API</a:t>
            </a:r>
          </a:p>
          <a:p>
            <a:endParaRPr lang="en-US" sz="3200" dirty="0" smtClean="0"/>
          </a:p>
          <a:p>
            <a:endParaRPr lang="en-US" sz="3200" dirty="0" smtClean="0"/>
          </a:p>
        </p:txBody>
      </p:sp>
      <p:pic>
        <p:nvPicPr>
          <p:cNvPr id="2" name="I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3749" y="1994191"/>
            <a:ext cx="4732249" cy="354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2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 is Ubiquitous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It makes our lives easier</a:t>
            </a:r>
          </a:p>
          <a:p>
            <a:r>
              <a:rPr lang="en-US" sz="3200" dirty="0" smtClean="0"/>
              <a:t>It makes systems work</a:t>
            </a:r>
          </a:p>
          <a:p>
            <a:r>
              <a:rPr lang="en-US" sz="3200" dirty="0" smtClean="0"/>
              <a:t>It makes business run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388773" y="52228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47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Nagios Network Analyzer</a:t>
            </a:r>
            <a:endParaRPr lang="en-US" sz="3600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b="1" dirty="0" err="1" smtClean="0"/>
              <a:t>NetFlow</a:t>
            </a:r>
            <a:r>
              <a:rPr lang="en-US" sz="2400" b="1" dirty="0" smtClean="0"/>
              <a:t> and </a:t>
            </a:r>
            <a:r>
              <a:rPr lang="en-US" sz="2400" b="1" dirty="0" err="1" smtClean="0"/>
              <a:t>sFlow</a:t>
            </a:r>
            <a:r>
              <a:rPr lang="en-US" sz="2400" b="1" dirty="0" smtClean="0"/>
              <a:t> Monitoring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5831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Nagios Network Analyzer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5927" y="1812879"/>
            <a:ext cx="3679066" cy="4435520"/>
          </a:xfrm>
        </p:spPr>
        <p:txBody>
          <a:bodyPr>
            <a:normAutofit/>
          </a:bodyPr>
          <a:lstStyle/>
          <a:p>
            <a:r>
              <a:rPr lang="en-US" sz="3200" dirty="0"/>
              <a:t>Who’s using what</a:t>
            </a:r>
            <a:r>
              <a:rPr lang="en-US" sz="3200" dirty="0" smtClean="0"/>
              <a:t>?</a:t>
            </a:r>
          </a:p>
          <a:p>
            <a:r>
              <a:rPr lang="en-US" sz="3200" dirty="0" err="1" smtClean="0"/>
              <a:t>NetFlow</a:t>
            </a:r>
            <a:r>
              <a:rPr lang="en-US" sz="3200" dirty="0" smtClean="0"/>
              <a:t> and </a:t>
            </a:r>
            <a:r>
              <a:rPr lang="en-US" sz="3200" dirty="0" err="1" smtClean="0"/>
              <a:t>sFlow</a:t>
            </a:r>
            <a:endParaRPr lang="en-US" sz="3200" dirty="0" smtClean="0"/>
          </a:p>
          <a:p>
            <a:r>
              <a:rPr lang="en-US" sz="3200" dirty="0" smtClean="0"/>
              <a:t>Usage graphs</a:t>
            </a:r>
          </a:p>
          <a:p>
            <a:r>
              <a:rPr lang="en-US" sz="3200" dirty="0" smtClean="0"/>
              <a:t>Custom queries</a:t>
            </a:r>
          </a:p>
          <a:p>
            <a:r>
              <a:rPr lang="en-US" sz="3200" dirty="0" smtClean="0"/>
              <a:t>Integration with XI and Core</a:t>
            </a:r>
          </a:p>
          <a:p>
            <a:endParaRPr lang="en-US" sz="3200" dirty="0" smtClean="0"/>
          </a:p>
          <a:p>
            <a:endParaRPr lang="en-US" sz="3200" dirty="0" smtClean="0"/>
          </a:p>
        </p:txBody>
      </p:sp>
      <p:pic>
        <p:nvPicPr>
          <p:cNvPr id="2" name="NN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4992" y="1979062"/>
            <a:ext cx="4541007" cy="340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7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Nagios Reactor</a:t>
            </a:r>
            <a:endParaRPr lang="en-US" sz="3600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Event Handler and Workflow Management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5831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Nagios Reactor - Goals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5926" y="1812879"/>
            <a:ext cx="6729540" cy="44355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Make event handlers easier</a:t>
            </a:r>
          </a:p>
          <a:p>
            <a:r>
              <a:rPr lang="en-US" sz="3200" dirty="0" smtClean="0"/>
              <a:t>Web-based configuration</a:t>
            </a:r>
          </a:p>
          <a:p>
            <a:r>
              <a:rPr lang="en-US" sz="3200" dirty="0" smtClean="0"/>
              <a:t>User-definable event chains</a:t>
            </a:r>
          </a:p>
          <a:p>
            <a:r>
              <a:rPr lang="en-US" sz="3200" dirty="0" smtClean="0"/>
              <a:t>Include common tests and actions</a:t>
            </a:r>
          </a:p>
          <a:p>
            <a:r>
              <a:rPr lang="en-US" sz="3200" dirty="0" smtClean="0"/>
              <a:t>Allow for custom tests and actions</a:t>
            </a:r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65696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Nagios Reactor - Event Chains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734435" y="2655856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849549" y="2678915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365527" y="2655856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9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">
        <p:fade/>
      </p:transition>
    </mc:Choice>
    <mc:Fallback xmlns="">
      <p:transition xmlns:p14="http://schemas.microsoft.com/office/powerpoint/2010/main" spd="med" advClick="0" advTm="2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Nagios Reactor - Event </a:t>
            </a:r>
            <a:r>
              <a:rPr lang="en-US" dirty="0" smtClean="0"/>
              <a:t>Chains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734435" y="2655856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29021" y="3584300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81817" y="4419136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4" idx="4"/>
            <a:endCxn id="8" idx="0"/>
          </p:cNvCxnSpPr>
          <p:nvPr/>
        </p:nvCxnSpPr>
        <p:spPr>
          <a:xfrm flipH="1">
            <a:off x="1923043" y="3043879"/>
            <a:ext cx="5414" cy="540421"/>
          </a:xfrm>
          <a:prstGeom prst="line">
            <a:avLst/>
          </a:prstGeom>
          <a:ln w="57150" cmpd="sng">
            <a:solidFill>
              <a:srgbClr val="105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8" idx="3"/>
            <a:endCxn id="9" idx="7"/>
          </p:cNvCxnSpPr>
          <p:nvPr/>
        </p:nvCxnSpPr>
        <p:spPr>
          <a:xfrm flipH="1">
            <a:off x="1413032" y="3915498"/>
            <a:ext cx="372817" cy="560463"/>
          </a:xfrm>
          <a:prstGeom prst="line">
            <a:avLst/>
          </a:prstGeom>
          <a:ln w="57150" cmpd="sng">
            <a:solidFill>
              <a:srgbClr val="105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6849549" y="2678915"/>
            <a:ext cx="928486" cy="1211101"/>
            <a:chOff x="7043570" y="3080662"/>
            <a:chExt cx="928486" cy="1211101"/>
          </a:xfrm>
        </p:grpSpPr>
        <p:sp>
          <p:nvSpPr>
            <p:cNvPr id="17" name="Oval 16"/>
            <p:cNvSpPr/>
            <p:nvPr/>
          </p:nvSpPr>
          <p:spPr>
            <a:xfrm>
              <a:off x="7043570" y="3080662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584013" y="3903740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>
              <a:stCxn id="17" idx="5"/>
              <a:endCxn id="20" idx="0"/>
            </p:cNvCxnSpPr>
            <p:nvPr/>
          </p:nvCxnSpPr>
          <p:spPr>
            <a:xfrm>
              <a:off x="7374785" y="3411860"/>
              <a:ext cx="403250" cy="491880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718323" y="2655856"/>
            <a:ext cx="1575690" cy="1222859"/>
            <a:chOff x="3718323" y="3080662"/>
            <a:chExt cx="1575690" cy="1222859"/>
          </a:xfrm>
          <a:effectLst/>
        </p:grpSpPr>
        <p:sp>
          <p:nvSpPr>
            <p:cNvPr id="30" name="Oval 29"/>
            <p:cNvSpPr/>
            <p:nvPr/>
          </p:nvSpPr>
          <p:spPr>
            <a:xfrm>
              <a:off x="4365527" y="3080662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718323" y="3915498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905970" y="3903740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0" idx="3"/>
              <a:endCxn id="31" idx="7"/>
            </p:cNvCxnSpPr>
            <p:nvPr/>
          </p:nvCxnSpPr>
          <p:spPr>
            <a:xfrm flipH="1">
              <a:off x="4049538" y="3411860"/>
              <a:ext cx="372817" cy="560463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0" idx="5"/>
              <a:endCxn id="32" idx="0"/>
            </p:cNvCxnSpPr>
            <p:nvPr/>
          </p:nvCxnSpPr>
          <p:spPr>
            <a:xfrm>
              <a:off x="4696742" y="3411860"/>
              <a:ext cx="403250" cy="491880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58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">
        <p:fade/>
      </p:transition>
    </mc:Choice>
    <mc:Fallback xmlns="">
      <p:transition xmlns:p14="http://schemas.microsoft.com/office/powerpoint/2010/main" advTm="2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Nagios Reactor - Event </a:t>
            </a:r>
            <a:r>
              <a:rPr lang="en-US" dirty="0" smtClean="0"/>
              <a:t>Chains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734435" y="2655856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29021" y="3584300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81817" y="4419136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69464" y="4407378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34386" y="5324521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4" idx="4"/>
            <a:endCxn id="8" idx="0"/>
          </p:cNvCxnSpPr>
          <p:nvPr/>
        </p:nvCxnSpPr>
        <p:spPr>
          <a:xfrm flipH="1">
            <a:off x="1923043" y="3043879"/>
            <a:ext cx="5414" cy="540421"/>
          </a:xfrm>
          <a:prstGeom prst="line">
            <a:avLst/>
          </a:prstGeom>
          <a:ln w="57150" cmpd="sng">
            <a:solidFill>
              <a:srgbClr val="105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8" idx="3"/>
            <a:endCxn id="9" idx="7"/>
          </p:cNvCxnSpPr>
          <p:nvPr/>
        </p:nvCxnSpPr>
        <p:spPr>
          <a:xfrm flipH="1">
            <a:off x="1413032" y="3915498"/>
            <a:ext cx="372817" cy="560463"/>
          </a:xfrm>
          <a:prstGeom prst="line">
            <a:avLst/>
          </a:prstGeom>
          <a:ln w="57150" cmpd="sng">
            <a:solidFill>
              <a:srgbClr val="105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0" idx="3"/>
            <a:endCxn id="11" idx="0"/>
          </p:cNvCxnSpPr>
          <p:nvPr/>
        </p:nvCxnSpPr>
        <p:spPr>
          <a:xfrm flipH="1">
            <a:off x="2028408" y="4738576"/>
            <a:ext cx="297884" cy="585945"/>
          </a:xfrm>
          <a:prstGeom prst="line">
            <a:avLst/>
          </a:prstGeom>
          <a:ln w="57150" cmpd="sng">
            <a:solidFill>
              <a:srgbClr val="105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5"/>
            <a:endCxn id="10" idx="0"/>
          </p:cNvCxnSpPr>
          <p:nvPr/>
        </p:nvCxnSpPr>
        <p:spPr>
          <a:xfrm>
            <a:off x="2060236" y="3915498"/>
            <a:ext cx="403250" cy="491880"/>
          </a:xfrm>
          <a:prstGeom prst="line">
            <a:avLst/>
          </a:prstGeom>
          <a:ln w="57150" cmpd="sng">
            <a:solidFill>
              <a:srgbClr val="105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6202345" y="2678915"/>
            <a:ext cx="1575690" cy="2128244"/>
            <a:chOff x="6396366" y="3080662"/>
            <a:chExt cx="1575690" cy="2128244"/>
          </a:xfrm>
        </p:grpSpPr>
        <p:sp>
          <p:nvSpPr>
            <p:cNvPr id="17" name="Oval 16"/>
            <p:cNvSpPr/>
            <p:nvPr/>
          </p:nvSpPr>
          <p:spPr>
            <a:xfrm>
              <a:off x="7043570" y="3080662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396366" y="3915498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584013" y="3903740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148935" y="4820883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>
              <a:stCxn id="17" idx="3"/>
              <a:endCxn id="18" idx="7"/>
            </p:cNvCxnSpPr>
            <p:nvPr/>
          </p:nvCxnSpPr>
          <p:spPr>
            <a:xfrm flipH="1">
              <a:off x="6727581" y="3411860"/>
              <a:ext cx="372817" cy="560463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0" idx="3"/>
              <a:endCxn id="21" idx="0"/>
            </p:cNvCxnSpPr>
            <p:nvPr/>
          </p:nvCxnSpPr>
          <p:spPr>
            <a:xfrm flipH="1">
              <a:off x="7342957" y="4234938"/>
              <a:ext cx="297884" cy="585945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7" idx="5"/>
              <a:endCxn id="20" idx="0"/>
            </p:cNvCxnSpPr>
            <p:nvPr/>
          </p:nvCxnSpPr>
          <p:spPr>
            <a:xfrm>
              <a:off x="7374785" y="3411860"/>
              <a:ext cx="403250" cy="491880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718323" y="2655856"/>
            <a:ext cx="1575690" cy="2055728"/>
            <a:chOff x="3718323" y="3080662"/>
            <a:chExt cx="1575690" cy="2055728"/>
          </a:xfrm>
          <a:effectLst/>
        </p:grpSpPr>
        <p:sp>
          <p:nvSpPr>
            <p:cNvPr id="30" name="Oval 29"/>
            <p:cNvSpPr/>
            <p:nvPr/>
          </p:nvSpPr>
          <p:spPr>
            <a:xfrm>
              <a:off x="4365527" y="3080662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718323" y="3915498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905970" y="3903740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905970" y="4748367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0" idx="3"/>
              <a:endCxn id="31" idx="7"/>
            </p:cNvCxnSpPr>
            <p:nvPr/>
          </p:nvCxnSpPr>
          <p:spPr>
            <a:xfrm flipH="1">
              <a:off x="4049538" y="3411860"/>
              <a:ext cx="372817" cy="560463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2" idx="4"/>
              <a:endCxn id="34" idx="0"/>
            </p:cNvCxnSpPr>
            <p:nvPr/>
          </p:nvCxnSpPr>
          <p:spPr>
            <a:xfrm>
              <a:off x="5099992" y="4291763"/>
              <a:ext cx="0" cy="456604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0" idx="5"/>
              <a:endCxn id="32" idx="0"/>
            </p:cNvCxnSpPr>
            <p:nvPr/>
          </p:nvCxnSpPr>
          <p:spPr>
            <a:xfrm>
              <a:off x="4696742" y="3411860"/>
              <a:ext cx="403250" cy="491880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756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">
        <p:fade/>
      </p:transition>
    </mc:Choice>
    <mc:Fallback xmlns="">
      <p:transition xmlns:p14="http://schemas.microsoft.com/office/powerpoint/2010/main" spd="med" advTm="2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Nagios Reactor - Event </a:t>
            </a:r>
            <a:r>
              <a:rPr lang="en-US" dirty="0" smtClean="0"/>
              <a:t>Chains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734435" y="2655856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29021" y="3584300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81817" y="4419136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69464" y="4407378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34386" y="5324521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86854" y="5324521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4" idx="4"/>
            <a:endCxn id="8" idx="0"/>
          </p:cNvCxnSpPr>
          <p:nvPr/>
        </p:nvCxnSpPr>
        <p:spPr>
          <a:xfrm flipH="1">
            <a:off x="1923043" y="3043879"/>
            <a:ext cx="5414" cy="540421"/>
          </a:xfrm>
          <a:prstGeom prst="line">
            <a:avLst/>
          </a:prstGeom>
          <a:ln w="57150" cmpd="sng">
            <a:solidFill>
              <a:srgbClr val="105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8" idx="3"/>
            <a:endCxn id="9" idx="7"/>
          </p:cNvCxnSpPr>
          <p:nvPr/>
        </p:nvCxnSpPr>
        <p:spPr>
          <a:xfrm flipH="1">
            <a:off x="1413032" y="3915498"/>
            <a:ext cx="372817" cy="560463"/>
          </a:xfrm>
          <a:prstGeom prst="line">
            <a:avLst/>
          </a:prstGeom>
          <a:ln w="57150" cmpd="sng">
            <a:solidFill>
              <a:srgbClr val="105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0" idx="3"/>
            <a:endCxn id="11" idx="0"/>
          </p:cNvCxnSpPr>
          <p:nvPr/>
        </p:nvCxnSpPr>
        <p:spPr>
          <a:xfrm flipH="1">
            <a:off x="2028408" y="4738576"/>
            <a:ext cx="297884" cy="585945"/>
          </a:xfrm>
          <a:prstGeom prst="line">
            <a:avLst/>
          </a:prstGeom>
          <a:ln w="57150" cmpd="sng">
            <a:solidFill>
              <a:srgbClr val="105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0" idx="5"/>
            <a:endCxn id="12" idx="0"/>
          </p:cNvCxnSpPr>
          <p:nvPr/>
        </p:nvCxnSpPr>
        <p:spPr>
          <a:xfrm>
            <a:off x="2600679" y="4738576"/>
            <a:ext cx="380197" cy="585945"/>
          </a:xfrm>
          <a:prstGeom prst="line">
            <a:avLst/>
          </a:prstGeom>
          <a:ln w="57150" cmpd="sng">
            <a:solidFill>
              <a:srgbClr val="105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5"/>
            <a:endCxn id="10" idx="0"/>
          </p:cNvCxnSpPr>
          <p:nvPr/>
        </p:nvCxnSpPr>
        <p:spPr>
          <a:xfrm>
            <a:off x="2060236" y="3915498"/>
            <a:ext cx="403250" cy="491880"/>
          </a:xfrm>
          <a:prstGeom prst="line">
            <a:avLst/>
          </a:prstGeom>
          <a:ln w="57150" cmpd="sng">
            <a:solidFill>
              <a:srgbClr val="105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6202345" y="2678915"/>
            <a:ext cx="2093080" cy="2128244"/>
            <a:chOff x="6396366" y="3080662"/>
            <a:chExt cx="2093080" cy="2128244"/>
          </a:xfrm>
        </p:grpSpPr>
        <p:sp>
          <p:nvSpPr>
            <p:cNvPr id="17" name="Oval 16"/>
            <p:cNvSpPr/>
            <p:nvPr/>
          </p:nvSpPr>
          <p:spPr>
            <a:xfrm>
              <a:off x="7043570" y="3080662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396366" y="3915498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584013" y="3903740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148935" y="4820883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101403" y="4820883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>
              <a:stCxn id="17" idx="3"/>
              <a:endCxn id="18" idx="7"/>
            </p:cNvCxnSpPr>
            <p:nvPr/>
          </p:nvCxnSpPr>
          <p:spPr>
            <a:xfrm flipH="1">
              <a:off x="6727581" y="3411860"/>
              <a:ext cx="372817" cy="560463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0" idx="3"/>
              <a:endCxn id="21" idx="0"/>
            </p:cNvCxnSpPr>
            <p:nvPr/>
          </p:nvCxnSpPr>
          <p:spPr>
            <a:xfrm flipH="1">
              <a:off x="7342957" y="4234938"/>
              <a:ext cx="297884" cy="585945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0" idx="5"/>
              <a:endCxn id="23" idx="0"/>
            </p:cNvCxnSpPr>
            <p:nvPr/>
          </p:nvCxnSpPr>
          <p:spPr>
            <a:xfrm>
              <a:off x="7915228" y="4234938"/>
              <a:ext cx="380197" cy="585945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7" idx="5"/>
              <a:endCxn id="20" idx="0"/>
            </p:cNvCxnSpPr>
            <p:nvPr/>
          </p:nvCxnSpPr>
          <p:spPr>
            <a:xfrm>
              <a:off x="7374785" y="3411860"/>
              <a:ext cx="403250" cy="491880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718323" y="2655856"/>
            <a:ext cx="2128822" cy="3029696"/>
            <a:chOff x="3718323" y="3080662"/>
            <a:chExt cx="2128822" cy="3029696"/>
          </a:xfrm>
          <a:effectLst/>
        </p:grpSpPr>
        <p:sp>
          <p:nvSpPr>
            <p:cNvPr id="30" name="Oval 29"/>
            <p:cNvSpPr/>
            <p:nvPr/>
          </p:nvSpPr>
          <p:spPr>
            <a:xfrm>
              <a:off x="4365527" y="3080662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718323" y="3915498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905970" y="3903740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905970" y="4748367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0" idx="3"/>
              <a:endCxn id="31" idx="7"/>
            </p:cNvCxnSpPr>
            <p:nvPr/>
          </p:nvCxnSpPr>
          <p:spPr>
            <a:xfrm flipH="1">
              <a:off x="4049538" y="3411860"/>
              <a:ext cx="372817" cy="560463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2" idx="4"/>
              <a:endCxn id="34" idx="0"/>
            </p:cNvCxnSpPr>
            <p:nvPr/>
          </p:nvCxnSpPr>
          <p:spPr>
            <a:xfrm>
              <a:off x="5099992" y="4291763"/>
              <a:ext cx="0" cy="456604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0" idx="5"/>
              <a:endCxn id="32" idx="0"/>
            </p:cNvCxnSpPr>
            <p:nvPr/>
          </p:nvCxnSpPr>
          <p:spPr>
            <a:xfrm>
              <a:off x="4696742" y="3411860"/>
              <a:ext cx="403250" cy="491880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4506634" y="5722335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459102" y="5722335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>
              <a:endCxn id="39" idx="0"/>
            </p:cNvCxnSpPr>
            <p:nvPr/>
          </p:nvCxnSpPr>
          <p:spPr>
            <a:xfrm flipH="1">
              <a:off x="4700656" y="5136390"/>
              <a:ext cx="297884" cy="585945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34" idx="5"/>
              <a:endCxn id="40" idx="0"/>
            </p:cNvCxnSpPr>
            <p:nvPr/>
          </p:nvCxnSpPr>
          <p:spPr>
            <a:xfrm>
              <a:off x="5237185" y="5079565"/>
              <a:ext cx="415939" cy="642770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139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Nagios Reactor - Event </a:t>
            </a:r>
            <a:r>
              <a:rPr lang="en-US" dirty="0" smtClean="0"/>
              <a:t>Chains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734435" y="2655856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29021" y="3584300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81817" y="4419136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69464" y="4407378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34386" y="5324521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86854" y="5324521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4" idx="4"/>
            <a:endCxn id="8" idx="0"/>
          </p:cNvCxnSpPr>
          <p:nvPr/>
        </p:nvCxnSpPr>
        <p:spPr>
          <a:xfrm flipH="1">
            <a:off x="1923043" y="3043879"/>
            <a:ext cx="5414" cy="540421"/>
          </a:xfrm>
          <a:prstGeom prst="line">
            <a:avLst/>
          </a:prstGeom>
          <a:ln w="57150" cmpd="sng">
            <a:solidFill>
              <a:srgbClr val="105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8" idx="3"/>
            <a:endCxn id="9" idx="7"/>
          </p:cNvCxnSpPr>
          <p:nvPr/>
        </p:nvCxnSpPr>
        <p:spPr>
          <a:xfrm flipH="1">
            <a:off x="1413032" y="3915498"/>
            <a:ext cx="372817" cy="560463"/>
          </a:xfrm>
          <a:prstGeom prst="line">
            <a:avLst/>
          </a:prstGeom>
          <a:ln w="57150" cmpd="sng">
            <a:solidFill>
              <a:srgbClr val="105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0" idx="3"/>
            <a:endCxn id="11" idx="0"/>
          </p:cNvCxnSpPr>
          <p:nvPr/>
        </p:nvCxnSpPr>
        <p:spPr>
          <a:xfrm flipH="1">
            <a:off x="2028408" y="4738576"/>
            <a:ext cx="297884" cy="585945"/>
          </a:xfrm>
          <a:prstGeom prst="line">
            <a:avLst/>
          </a:prstGeom>
          <a:ln w="57150" cmpd="sng">
            <a:solidFill>
              <a:srgbClr val="105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0" idx="5"/>
            <a:endCxn id="12" idx="0"/>
          </p:cNvCxnSpPr>
          <p:nvPr/>
        </p:nvCxnSpPr>
        <p:spPr>
          <a:xfrm>
            <a:off x="2600679" y="4738576"/>
            <a:ext cx="380197" cy="585945"/>
          </a:xfrm>
          <a:prstGeom prst="line">
            <a:avLst/>
          </a:prstGeom>
          <a:ln w="57150" cmpd="sng">
            <a:solidFill>
              <a:srgbClr val="105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5"/>
            <a:endCxn id="10" idx="0"/>
          </p:cNvCxnSpPr>
          <p:nvPr/>
        </p:nvCxnSpPr>
        <p:spPr>
          <a:xfrm>
            <a:off x="2060236" y="3915498"/>
            <a:ext cx="403250" cy="491880"/>
          </a:xfrm>
          <a:prstGeom prst="line">
            <a:avLst/>
          </a:prstGeom>
          <a:ln w="57150" cmpd="sng">
            <a:solidFill>
              <a:srgbClr val="105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6202345" y="2678915"/>
            <a:ext cx="2093080" cy="2128244"/>
            <a:chOff x="6396366" y="3080662"/>
            <a:chExt cx="2093080" cy="2128244"/>
          </a:xfrm>
        </p:grpSpPr>
        <p:sp>
          <p:nvSpPr>
            <p:cNvPr id="17" name="Oval 16"/>
            <p:cNvSpPr/>
            <p:nvPr/>
          </p:nvSpPr>
          <p:spPr>
            <a:xfrm>
              <a:off x="7043570" y="3080662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396366" y="3915498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584013" y="3903740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148935" y="4820883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101403" y="4820883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>
              <a:stCxn id="17" idx="3"/>
              <a:endCxn id="18" idx="7"/>
            </p:cNvCxnSpPr>
            <p:nvPr/>
          </p:nvCxnSpPr>
          <p:spPr>
            <a:xfrm flipH="1">
              <a:off x="6727581" y="3411860"/>
              <a:ext cx="372817" cy="560463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0" idx="3"/>
              <a:endCxn id="21" idx="0"/>
            </p:cNvCxnSpPr>
            <p:nvPr/>
          </p:nvCxnSpPr>
          <p:spPr>
            <a:xfrm flipH="1">
              <a:off x="7342957" y="4234938"/>
              <a:ext cx="297884" cy="585945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0" idx="5"/>
              <a:endCxn id="23" idx="0"/>
            </p:cNvCxnSpPr>
            <p:nvPr/>
          </p:nvCxnSpPr>
          <p:spPr>
            <a:xfrm>
              <a:off x="7915228" y="4234938"/>
              <a:ext cx="380197" cy="585945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7" idx="5"/>
              <a:endCxn id="20" idx="0"/>
            </p:cNvCxnSpPr>
            <p:nvPr/>
          </p:nvCxnSpPr>
          <p:spPr>
            <a:xfrm>
              <a:off x="7374785" y="3411860"/>
              <a:ext cx="403250" cy="491880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718323" y="2655856"/>
            <a:ext cx="2128822" cy="3029696"/>
            <a:chOff x="3718323" y="3080662"/>
            <a:chExt cx="2128822" cy="3029696"/>
          </a:xfrm>
          <a:effectLst/>
        </p:grpSpPr>
        <p:sp>
          <p:nvSpPr>
            <p:cNvPr id="30" name="Oval 29"/>
            <p:cNvSpPr/>
            <p:nvPr/>
          </p:nvSpPr>
          <p:spPr>
            <a:xfrm>
              <a:off x="4365527" y="3080662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718323" y="3915498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905970" y="3903740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905970" y="4748367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0" idx="3"/>
              <a:endCxn id="31" idx="7"/>
            </p:cNvCxnSpPr>
            <p:nvPr/>
          </p:nvCxnSpPr>
          <p:spPr>
            <a:xfrm flipH="1">
              <a:off x="4049538" y="3411860"/>
              <a:ext cx="372817" cy="560463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2" idx="4"/>
              <a:endCxn id="34" idx="0"/>
            </p:cNvCxnSpPr>
            <p:nvPr/>
          </p:nvCxnSpPr>
          <p:spPr>
            <a:xfrm>
              <a:off x="5099992" y="4291763"/>
              <a:ext cx="0" cy="456604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0" idx="5"/>
              <a:endCxn id="32" idx="0"/>
            </p:cNvCxnSpPr>
            <p:nvPr/>
          </p:nvCxnSpPr>
          <p:spPr>
            <a:xfrm>
              <a:off x="4696742" y="3411860"/>
              <a:ext cx="403250" cy="491880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4506634" y="5722335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459102" y="5722335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>
              <a:endCxn id="39" idx="0"/>
            </p:cNvCxnSpPr>
            <p:nvPr/>
          </p:nvCxnSpPr>
          <p:spPr>
            <a:xfrm flipH="1">
              <a:off x="4700656" y="5136390"/>
              <a:ext cx="297884" cy="585945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34" idx="5"/>
              <a:endCxn id="40" idx="0"/>
            </p:cNvCxnSpPr>
            <p:nvPr/>
          </p:nvCxnSpPr>
          <p:spPr>
            <a:xfrm>
              <a:off x="5237185" y="5079565"/>
              <a:ext cx="415939" cy="642770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Down Arrow 5"/>
          <p:cNvSpPr/>
          <p:nvPr/>
        </p:nvSpPr>
        <p:spPr>
          <a:xfrm>
            <a:off x="4367007" y="1904837"/>
            <a:ext cx="364526" cy="611429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45951"/>
      </p:ext>
    </p:extLst>
  </p:cSld>
  <p:clrMapOvr>
    <a:masterClrMapping/>
  </p:clrMapOvr>
  <p:transition xmlns:p14="http://schemas.microsoft.com/office/powerpoint/2010/main" spd="slow" advTm="5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Nagios Reactor - Event </a:t>
            </a:r>
            <a:r>
              <a:rPr lang="en-US" dirty="0" smtClean="0"/>
              <a:t>Chains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734435" y="2655856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729021" y="3584300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81817" y="4419136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69464" y="4407378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34386" y="5324521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86854" y="5324521"/>
            <a:ext cx="388043" cy="38802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4" idx="4"/>
            <a:endCxn id="8" idx="0"/>
          </p:cNvCxnSpPr>
          <p:nvPr/>
        </p:nvCxnSpPr>
        <p:spPr>
          <a:xfrm flipH="1">
            <a:off x="1923043" y="3043879"/>
            <a:ext cx="5414" cy="540421"/>
          </a:xfrm>
          <a:prstGeom prst="line">
            <a:avLst/>
          </a:prstGeom>
          <a:ln w="57150" cmpd="sng">
            <a:solidFill>
              <a:srgbClr val="105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8" idx="3"/>
            <a:endCxn id="9" idx="7"/>
          </p:cNvCxnSpPr>
          <p:nvPr/>
        </p:nvCxnSpPr>
        <p:spPr>
          <a:xfrm flipH="1">
            <a:off x="1413032" y="3915498"/>
            <a:ext cx="372817" cy="560463"/>
          </a:xfrm>
          <a:prstGeom prst="line">
            <a:avLst/>
          </a:prstGeom>
          <a:ln w="57150" cmpd="sng">
            <a:solidFill>
              <a:srgbClr val="105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0" idx="3"/>
            <a:endCxn id="11" idx="0"/>
          </p:cNvCxnSpPr>
          <p:nvPr/>
        </p:nvCxnSpPr>
        <p:spPr>
          <a:xfrm flipH="1">
            <a:off x="2028408" y="4738576"/>
            <a:ext cx="297884" cy="585945"/>
          </a:xfrm>
          <a:prstGeom prst="line">
            <a:avLst/>
          </a:prstGeom>
          <a:ln w="57150" cmpd="sng">
            <a:solidFill>
              <a:srgbClr val="105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0" idx="5"/>
            <a:endCxn id="12" idx="0"/>
          </p:cNvCxnSpPr>
          <p:nvPr/>
        </p:nvCxnSpPr>
        <p:spPr>
          <a:xfrm>
            <a:off x="2600679" y="4738576"/>
            <a:ext cx="380197" cy="585945"/>
          </a:xfrm>
          <a:prstGeom prst="line">
            <a:avLst/>
          </a:prstGeom>
          <a:ln w="57150" cmpd="sng">
            <a:solidFill>
              <a:srgbClr val="105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5"/>
            <a:endCxn id="10" idx="0"/>
          </p:cNvCxnSpPr>
          <p:nvPr/>
        </p:nvCxnSpPr>
        <p:spPr>
          <a:xfrm>
            <a:off x="2060236" y="3915498"/>
            <a:ext cx="403250" cy="491880"/>
          </a:xfrm>
          <a:prstGeom prst="line">
            <a:avLst/>
          </a:prstGeom>
          <a:ln w="57150" cmpd="sng">
            <a:solidFill>
              <a:srgbClr val="105CA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6202345" y="2678915"/>
            <a:ext cx="2093080" cy="2128244"/>
            <a:chOff x="6396366" y="3080662"/>
            <a:chExt cx="2093080" cy="2128244"/>
          </a:xfrm>
        </p:grpSpPr>
        <p:sp>
          <p:nvSpPr>
            <p:cNvPr id="17" name="Oval 16"/>
            <p:cNvSpPr/>
            <p:nvPr/>
          </p:nvSpPr>
          <p:spPr>
            <a:xfrm>
              <a:off x="7043570" y="3080662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396366" y="3915498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584013" y="3903740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148935" y="4820883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101403" y="4820883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>
              <a:stCxn id="17" idx="3"/>
              <a:endCxn id="18" idx="7"/>
            </p:cNvCxnSpPr>
            <p:nvPr/>
          </p:nvCxnSpPr>
          <p:spPr>
            <a:xfrm flipH="1">
              <a:off x="6727581" y="3411860"/>
              <a:ext cx="372817" cy="560463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0" idx="3"/>
              <a:endCxn id="21" idx="0"/>
            </p:cNvCxnSpPr>
            <p:nvPr/>
          </p:nvCxnSpPr>
          <p:spPr>
            <a:xfrm flipH="1">
              <a:off x="7342957" y="4234938"/>
              <a:ext cx="297884" cy="585945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0" idx="5"/>
              <a:endCxn id="23" idx="0"/>
            </p:cNvCxnSpPr>
            <p:nvPr/>
          </p:nvCxnSpPr>
          <p:spPr>
            <a:xfrm>
              <a:off x="7915228" y="4234938"/>
              <a:ext cx="380197" cy="585945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7" idx="5"/>
              <a:endCxn id="20" idx="0"/>
            </p:cNvCxnSpPr>
            <p:nvPr/>
          </p:nvCxnSpPr>
          <p:spPr>
            <a:xfrm>
              <a:off x="7374785" y="3411860"/>
              <a:ext cx="403250" cy="491880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3718323" y="2655856"/>
            <a:ext cx="2128822" cy="3029696"/>
            <a:chOff x="3718323" y="3080662"/>
            <a:chExt cx="2128822" cy="3029696"/>
          </a:xfrm>
          <a:effectLst>
            <a:glow rad="101600">
              <a:schemeClr val="accent4">
                <a:lumMod val="60000"/>
                <a:lumOff val="40000"/>
                <a:alpha val="75000"/>
              </a:schemeClr>
            </a:glow>
          </a:effectLst>
        </p:grpSpPr>
        <p:sp>
          <p:nvSpPr>
            <p:cNvPr id="30" name="Oval 29"/>
            <p:cNvSpPr/>
            <p:nvPr/>
          </p:nvSpPr>
          <p:spPr>
            <a:xfrm>
              <a:off x="4365527" y="3080662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718323" y="3915498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905970" y="3903740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905970" y="4748367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0" idx="3"/>
              <a:endCxn id="31" idx="7"/>
            </p:cNvCxnSpPr>
            <p:nvPr/>
          </p:nvCxnSpPr>
          <p:spPr>
            <a:xfrm flipH="1">
              <a:off x="4049538" y="3411860"/>
              <a:ext cx="372817" cy="560463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2" idx="4"/>
              <a:endCxn id="34" idx="0"/>
            </p:cNvCxnSpPr>
            <p:nvPr/>
          </p:nvCxnSpPr>
          <p:spPr>
            <a:xfrm>
              <a:off x="5099992" y="4291763"/>
              <a:ext cx="0" cy="456604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0" idx="5"/>
              <a:endCxn id="32" idx="0"/>
            </p:cNvCxnSpPr>
            <p:nvPr/>
          </p:nvCxnSpPr>
          <p:spPr>
            <a:xfrm>
              <a:off x="4696742" y="3411860"/>
              <a:ext cx="403250" cy="491880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4506634" y="5722335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459102" y="5722335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>
              <a:endCxn id="39" idx="0"/>
            </p:cNvCxnSpPr>
            <p:nvPr/>
          </p:nvCxnSpPr>
          <p:spPr>
            <a:xfrm flipH="1">
              <a:off x="4700656" y="5136390"/>
              <a:ext cx="297884" cy="585945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endCxn id="40" idx="0"/>
            </p:cNvCxnSpPr>
            <p:nvPr/>
          </p:nvCxnSpPr>
          <p:spPr>
            <a:xfrm>
              <a:off x="5272927" y="5136390"/>
              <a:ext cx="380197" cy="585945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Down Arrow 5"/>
          <p:cNvSpPr/>
          <p:nvPr/>
        </p:nvSpPr>
        <p:spPr>
          <a:xfrm>
            <a:off x="4367007" y="1904837"/>
            <a:ext cx="364526" cy="611429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2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Technology is great!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Except when it breaks</a:t>
            </a:r>
          </a:p>
          <a:p>
            <a:r>
              <a:rPr lang="en-US" sz="3200" dirty="0" smtClean="0"/>
              <a:t>At the worst time</a:t>
            </a:r>
          </a:p>
          <a:p>
            <a:r>
              <a:rPr lang="en-US" sz="3200" dirty="0" smtClean="0"/>
              <a:t>When you don’t expect it</a:t>
            </a:r>
          </a:p>
          <a:p>
            <a:r>
              <a:rPr lang="en-US" sz="3200" smtClean="0"/>
              <a:t>And you weren’t </a:t>
            </a:r>
            <a:r>
              <a:rPr lang="en-US" sz="3200" dirty="0" smtClean="0"/>
              <a:t>the first to know</a:t>
            </a:r>
          </a:p>
          <a:p>
            <a:r>
              <a:rPr lang="en-US" sz="3200" dirty="0" smtClean="0"/>
              <a:t>And can’t fix it fast enough</a:t>
            </a:r>
          </a:p>
          <a:p>
            <a:r>
              <a:rPr lang="en-US" sz="3200" dirty="0" smtClean="0"/>
              <a:t>And need to find a new job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388773" y="52228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87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Nagios Reactor - Event </a:t>
            </a:r>
            <a:r>
              <a:rPr lang="en-US" dirty="0" smtClean="0"/>
              <a:t>Chains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718323" y="2655856"/>
            <a:ext cx="2128822" cy="3029696"/>
            <a:chOff x="3718323" y="3080662"/>
            <a:chExt cx="2128822" cy="3029696"/>
          </a:xfrm>
          <a:effectLst>
            <a:glow rad="101600">
              <a:schemeClr val="accent4">
                <a:lumMod val="60000"/>
                <a:lumOff val="40000"/>
                <a:alpha val="75000"/>
              </a:schemeClr>
            </a:glow>
          </a:effectLst>
        </p:grpSpPr>
        <p:sp>
          <p:nvSpPr>
            <p:cNvPr id="30" name="Oval 29"/>
            <p:cNvSpPr/>
            <p:nvPr/>
          </p:nvSpPr>
          <p:spPr>
            <a:xfrm>
              <a:off x="4365527" y="3080662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718323" y="3915498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905970" y="3903740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905970" y="4748367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0" idx="3"/>
              <a:endCxn id="31" idx="7"/>
            </p:cNvCxnSpPr>
            <p:nvPr/>
          </p:nvCxnSpPr>
          <p:spPr>
            <a:xfrm flipH="1">
              <a:off x="4049538" y="3411860"/>
              <a:ext cx="372817" cy="560463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2" idx="4"/>
              <a:endCxn id="34" idx="0"/>
            </p:cNvCxnSpPr>
            <p:nvPr/>
          </p:nvCxnSpPr>
          <p:spPr>
            <a:xfrm>
              <a:off x="5099992" y="4291763"/>
              <a:ext cx="0" cy="456604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0" idx="5"/>
              <a:endCxn id="32" idx="0"/>
            </p:cNvCxnSpPr>
            <p:nvPr/>
          </p:nvCxnSpPr>
          <p:spPr>
            <a:xfrm>
              <a:off x="4696742" y="3411860"/>
              <a:ext cx="403250" cy="491880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4506634" y="5722335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459102" y="5722335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>
              <a:endCxn id="39" idx="0"/>
            </p:cNvCxnSpPr>
            <p:nvPr/>
          </p:nvCxnSpPr>
          <p:spPr>
            <a:xfrm flipH="1">
              <a:off x="4700656" y="5136390"/>
              <a:ext cx="297884" cy="585945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endCxn id="40" idx="0"/>
            </p:cNvCxnSpPr>
            <p:nvPr/>
          </p:nvCxnSpPr>
          <p:spPr>
            <a:xfrm>
              <a:off x="5272927" y="5136390"/>
              <a:ext cx="380197" cy="585945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Down Arrow 5"/>
          <p:cNvSpPr/>
          <p:nvPr/>
        </p:nvSpPr>
        <p:spPr>
          <a:xfrm>
            <a:off x="4367007" y="1904837"/>
            <a:ext cx="364526" cy="611429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21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">
        <p:fade/>
      </p:transition>
    </mc:Choice>
    <mc:Fallback xmlns="">
      <p:transition xmlns:p14="http://schemas.microsoft.com/office/powerpoint/2010/main" advTm="2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Nagios Reactor - Event </a:t>
            </a:r>
            <a:r>
              <a:rPr lang="en-US" dirty="0" smtClean="0"/>
              <a:t>Chains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718323" y="2655856"/>
            <a:ext cx="2128822" cy="3029696"/>
            <a:chOff x="3718323" y="3080662"/>
            <a:chExt cx="2128822" cy="3029696"/>
          </a:xfrm>
          <a:effectLst>
            <a:glow rad="101600">
              <a:schemeClr val="accent4">
                <a:lumMod val="60000"/>
                <a:lumOff val="40000"/>
                <a:alpha val="75000"/>
              </a:schemeClr>
            </a:glow>
          </a:effectLst>
        </p:grpSpPr>
        <p:sp>
          <p:nvSpPr>
            <p:cNvPr id="30" name="Oval 29"/>
            <p:cNvSpPr/>
            <p:nvPr/>
          </p:nvSpPr>
          <p:spPr>
            <a:xfrm>
              <a:off x="4365527" y="3080662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718323" y="3915498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905970" y="3903740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905970" y="4748367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0" idx="3"/>
              <a:endCxn id="31" idx="7"/>
            </p:cNvCxnSpPr>
            <p:nvPr/>
          </p:nvCxnSpPr>
          <p:spPr>
            <a:xfrm flipH="1">
              <a:off x="4049538" y="3411860"/>
              <a:ext cx="372817" cy="560463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2" idx="4"/>
              <a:endCxn id="34" idx="0"/>
            </p:cNvCxnSpPr>
            <p:nvPr/>
          </p:nvCxnSpPr>
          <p:spPr>
            <a:xfrm>
              <a:off x="5099992" y="4291763"/>
              <a:ext cx="0" cy="456604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0" idx="5"/>
              <a:endCxn id="32" idx="0"/>
            </p:cNvCxnSpPr>
            <p:nvPr/>
          </p:nvCxnSpPr>
          <p:spPr>
            <a:xfrm>
              <a:off x="4696742" y="3411860"/>
              <a:ext cx="403250" cy="491880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4506634" y="5722335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459102" y="5722335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>
              <a:endCxn id="39" idx="0"/>
            </p:cNvCxnSpPr>
            <p:nvPr/>
          </p:nvCxnSpPr>
          <p:spPr>
            <a:xfrm flipH="1">
              <a:off x="4700656" y="5136390"/>
              <a:ext cx="297884" cy="585945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endCxn id="40" idx="0"/>
            </p:cNvCxnSpPr>
            <p:nvPr/>
          </p:nvCxnSpPr>
          <p:spPr>
            <a:xfrm>
              <a:off x="5272927" y="5136390"/>
              <a:ext cx="380197" cy="585945"/>
            </a:xfrm>
            <a:prstGeom prst="line">
              <a:avLst/>
            </a:prstGeom>
            <a:ln w="57150" cmpd="sng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Oval 35"/>
          <p:cNvSpPr/>
          <p:nvPr/>
        </p:nvSpPr>
        <p:spPr>
          <a:xfrm>
            <a:off x="4365992" y="2655856"/>
            <a:ext cx="388043" cy="38802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3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">
        <p:fade/>
      </p:transition>
    </mc:Choice>
    <mc:Fallback xmlns="">
      <p:transition xmlns:p14="http://schemas.microsoft.com/office/powerpoint/2010/main" advTm="2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Nagios Reactor - Event </a:t>
            </a:r>
            <a:r>
              <a:rPr lang="en-US" dirty="0" smtClean="0"/>
              <a:t>Chains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718323" y="2655856"/>
            <a:ext cx="2128822" cy="3029696"/>
            <a:chOff x="3718323" y="3080662"/>
            <a:chExt cx="2128822" cy="3029696"/>
          </a:xfrm>
          <a:effectLst>
            <a:glow rad="101600">
              <a:schemeClr val="accent4">
                <a:lumMod val="60000"/>
                <a:lumOff val="40000"/>
                <a:alpha val="75000"/>
              </a:schemeClr>
            </a:glow>
          </a:effectLst>
        </p:grpSpPr>
        <p:sp>
          <p:nvSpPr>
            <p:cNvPr id="30" name="Oval 29"/>
            <p:cNvSpPr/>
            <p:nvPr/>
          </p:nvSpPr>
          <p:spPr>
            <a:xfrm>
              <a:off x="4365527" y="3080662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718323" y="3915498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905970" y="3903740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905970" y="4748367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0" idx="3"/>
              <a:endCxn id="31" idx="7"/>
            </p:cNvCxnSpPr>
            <p:nvPr/>
          </p:nvCxnSpPr>
          <p:spPr>
            <a:xfrm flipH="1">
              <a:off x="4049538" y="3411860"/>
              <a:ext cx="372817" cy="560463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2" idx="4"/>
              <a:endCxn id="34" idx="0"/>
            </p:cNvCxnSpPr>
            <p:nvPr/>
          </p:nvCxnSpPr>
          <p:spPr>
            <a:xfrm>
              <a:off x="5099992" y="4291763"/>
              <a:ext cx="0" cy="456604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0" idx="5"/>
              <a:endCxn id="32" idx="0"/>
            </p:cNvCxnSpPr>
            <p:nvPr/>
          </p:nvCxnSpPr>
          <p:spPr>
            <a:xfrm>
              <a:off x="4696742" y="3411860"/>
              <a:ext cx="403250" cy="491880"/>
            </a:xfrm>
            <a:prstGeom prst="line">
              <a:avLst/>
            </a:prstGeom>
            <a:ln w="57150" cmpd="sng">
              <a:solidFill>
                <a:srgbClr val="FD424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4506634" y="5722335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459102" y="5722335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>
              <a:endCxn id="39" idx="0"/>
            </p:cNvCxnSpPr>
            <p:nvPr/>
          </p:nvCxnSpPr>
          <p:spPr>
            <a:xfrm flipH="1">
              <a:off x="4700656" y="5136390"/>
              <a:ext cx="297884" cy="585945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endCxn id="40" idx="0"/>
            </p:cNvCxnSpPr>
            <p:nvPr/>
          </p:nvCxnSpPr>
          <p:spPr>
            <a:xfrm>
              <a:off x="5272927" y="5136390"/>
              <a:ext cx="380197" cy="585945"/>
            </a:xfrm>
            <a:prstGeom prst="line">
              <a:avLst/>
            </a:prstGeom>
            <a:ln w="57150" cmpd="sng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Oval 35"/>
          <p:cNvSpPr/>
          <p:nvPr/>
        </p:nvSpPr>
        <p:spPr>
          <a:xfrm>
            <a:off x="4365992" y="2655856"/>
            <a:ext cx="388043" cy="38802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913350" y="3478934"/>
            <a:ext cx="388043" cy="38802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">
        <p:fade/>
      </p:transition>
    </mc:Choice>
    <mc:Fallback xmlns="">
      <p:transition xmlns:p14="http://schemas.microsoft.com/office/powerpoint/2010/main" advTm="2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Nagios Reactor - Event </a:t>
            </a:r>
            <a:r>
              <a:rPr lang="en-US" dirty="0" smtClean="0"/>
              <a:t>Chains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718323" y="2655856"/>
            <a:ext cx="2128822" cy="3029696"/>
            <a:chOff x="3718323" y="3080662"/>
            <a:chExt cx="2128822" cy="3029696"/>
          </a:xfrm>
          <a:effectLst>
            <a:glow rad="101600">
              <a:schemeClr val="accent4">
                <a:lumMod val="60000"/>
                <a:lumOff val="40000"/>
                <a:alpha val="75000"/>
              </a:schemeClr>
            </a:glow>
          </a:effectLst>
        </p:grpSpPr>
        <p:sp>
          <p:nvSpPr>
            <p:cNvPr id="30" name="Oval 29"/>
            <p:cNvSpPr/>
            <p:nvPr/>
          </p:nvSpPr>
          <p:spPr>
            <a:xfrm>
              <a:off x="4365527" y="3080662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718323" y="3915498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4905970" y="3903740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905970" y="4748367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0" idx="3"/>
              <a:endCxn id="31" idx="7"/>
            </p:cNvCxnSpPr>
            <p:nvPr/>
          </p:nvCxnSpPr>
          <p:spPr>
            <a:xfrm flipH="1">
              <a:off x="4049538" y="3411860"/>
              <a:ext cx="372817" cy="560463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2" idx="4"/>
              <a:endCxn id="34" idx="0"/>
            </p:cNvCxnSpPr>
            <p:nvPr/>
          </p:nvCxnSpPr>
          <p:spPr>
            <a:xfrm>
              <a:off x="5099992" y="4291763"/>
              <a:ext cx="0" cy="456604"/>
            </a:xfrm>
            <a:prstGeom prst="line">
              <a:avLst/>
            </a:prstGeom>
            <a:ln w="57150" cmpd="sng">
              <a:solidFill>
                <a:srgbClr val="FD424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0" idx="5"/>
              <a:endCxn id="32" idx="0"/>
            </p:cNvCxnSpPr>
            <p:nvPr/>
          </p:nvCxnSpPr>
          <p:spPr>
            <a:xfrm>
              <a:off x="4696742" y="3411860"/>
              <a:ext cx="403250" cy="491880"/>
            </a:xfrm>
            <a:prstGeom prst="line">
              <a:avLst/>
            </a:prstGeom>
            <a:ln w="57150" cmpd="sng">
              <a:solidFill>
                <a:srgbClr val="FD424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4506634" y="5722335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459102" y="5722335"/>
              <a:ext cx="388043" cy="388023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>
              <a:endCxn id="39" idx="0"/>
            </p:cNvCxnSpPr>
            <p:nvPr/>
          </p:nvCxnSpPr>
          <p:spPr>
            <a:xfrm flipH="1">
              <a:off x="4700656" y="5136390"/>
              <a:ext cx="297884" cy="585945"/>
            </a:xfrm>
            <a:prstGeom prst="line">
              <a:avLst/>
            </a:prstGeom>
            <a:ln w="57150" cmpd="sng">
              <a:solidFill>
                <a:srgbClr val="105CA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endCxn id="40" idx="0"/>
            </p:cNvCxnSpPr>
            <p:nvPr/>
          </p:nvCxnSpPr>
          <p:spPr>
            <a:xfrm>
              <a:off x="5272927" y="5136390"/>
              <a:ext cx="380197" cy="585945"/>
            </a:xfrm>
            <a:prstGeom prst="line">
              <a:avLst/>
            </a:prstGeom>
            <a:ln w="57150" cmpd="sng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Oval 35"/>
          <p:cNvSpPr/>
          <p:nvPr/>
        </p:nvSpPr>
        <p:spPr>
          <a:xfrm>
            <a:off x="4365992" y="2655856"/>
            <a:ext cx="388043" cy="38802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913350" y="3478934"/>
            <a:ext cx="388043" cy="38802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913350" y="4323562"/>
            <a:ext cx="388043" cy="38802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6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200">
        <p:fade/>
      </p:transition>
    </mc:Choice>
    <mc:Fallback xmlns="">
      <p:transition xmlns:p14="http://schemas.microsoft.com/office/powerpoint/2010/main" advTm="2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Nagios Reactor - Event </a:t>
            </a:r>
            <a:r>
              <a:rPr lang="en-US" dirty="0" smtClean="0"/>
              <a:t>Chains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718323" y="2655856"/>
            <a:ext cx="2128822" cy="3029696"/>
            <a:chOff x="3718323" y="2655856"/>
            <a:chExt cx="2128822" cy="3029696"/>
          </a:xfrm>
        </p:grpSpPr>
        <p:grpSp>
          <p:nvGrpSpPr>
            <p:cNvPr id="3" name="Group 2"/>
            <p:cNvGrpSpPr/>
            <p:nvPr/>
          </p:nvGrpSpPr>
          <p:grpSpPr>
            <a:xfrm>
              <a:off x="3718323" y="2655856"/>
              <a:ext cx="2128822" cy="3029696"/>
              <a:chOff x="3718323" y="3080662"/>
              <a:chExt cx="2128822" cy="3029696"/>
            </a:xfrm>
            <a:effectLst>
              <a:glow rad="101600">
                <a:schemeClr val="accent4">
                  <a:lumMod val="60000"/>
                  <a:lumOff val="40000"/>
                  <a:alpha val="75000"/>
                </a:schemeClr>
              </a:glow>
            </a:effectLst>
          </p:grpSpPr>
          <p:sp>
            <p:nvSpPr>
              <p:cNvPr id="30" name="Oval 29"/>
              <p:cNvSpPr/>
              <p:nvPr/>
            </p:nvSpPr>
            <p:spPr>
              <a:xfrm>
                <a:off x="4365527" y="3080662"/>
                <a:ext cx="388043" cy="388023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718323" y="3915498"/>
                <a:ext cx="388043" cy="388023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905970" y="3903740"/>
                <a:ext cx="388043" cy="388023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905970" y="4748367"/>
                <a:ext cx="388043" cy="388023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>
                <a:stCxn id="30" idx="3"/>
                <a:endCxn id="31" idx="7"/>
              </p:cNvCxnSpPr>
              <p:nvPr/>
            </p:nvCxnSpPr>
            <p:spPr>
              <a:xfrm flipH="1">
                <a:off x="4049538" y="3411860"/>
                <a:ext cx="372817" cy="560463"/>
              </a:xfrm>
              <a:prstGeom prst="line">
                <a:avLst/>
              </a:prstGeom>
              <a:ln w="57150" cmpd="sng">
                <a:solidFill>
                  <a:srgbClr val="105CA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stCxn id="32" idx="4"/>
                <a:endCxn id="34" idx="0"/>
              </p:cNvCxnSpPr>
              <p:nvPr/>
            </p:nvCxnSpPr>
            <p:spPr>
              <a:xfrm>
                <a:off x="5099992" y="4291763"/>
                <a:ext cx="0" cy="456604"/>
              </a:xfrm>
              <a:prstGeom prst="line">
                <a:avLst/>
              </a:prstGeom>
              <a:ln w="57150" cmpd="sng">
                <a:solidFill>
                  <a:srgbClr val="FD424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stCxn id="30" idx="5"/>
                <a:endCxn id="32" idx="0"/>
              </p:cNvCxnSpPr>
              <p:nvPr/>
            </p:nvCxnSpPr>
            <p:spPr>
              <a:xfrm>
                <a:off x="4696742" y="3411860"/>
                <a:ext cx="403250" cy="491880"/>
              </a:xfrm>
              <a:prstGeom prst="line">
                <a:avLst/>
              </a:prstGeom>
              <a:ln w="57150" cmpd="sng">
                <a:solidFill>
                  <a:srgbClr val="FD424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4506634" y="5722335"/>
                <a:ext cx="388043" cy="388023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459102" y="5722335"/>
                <a:ext cx="388043" cy="388023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endCxn id="39" idx="0"/>
              </p:cNvCxnSpPr>
              <p:nvPr/>
            </p:nvCxnSpPr>
            <p:spPr>
              <a:xfrm flipH="1">
                <a:off x="4700656" y="5136390"/>
                <a:ext cx="297884" cy="585945"/>
              </a:xfrm>
              <a:prstGeom prst="line">
                <a:avLst/>
              </a:prstGeom>
              <a:ln w="57150" cmpd="sng">
                <a:solidFill>
                  <a:srgbClr val="105CA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endCxn id="40" idx="0"/>
              </p:cNvCxnSpPr>
              <p:nvPr/>
            </p:nvCxnSpPr>
            <p:spPr>
              <a:xfrm>
                <a:off x="5272927" y="5136390"/>
                <a:ext cx="380197" cy="585945"/>
              </a:xfrm>
              <a:prstGeom prst="line">
                <a:avLst/>
              </a:prstGeom>
              <a:ln w="57150" cmpd="sng">
                <a:solidFill>
                  <a:srgbClr val="FD424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Oval 35"/>
            <p:cNvSpPr/>
            <p:nvPr/>
          </p:nvSpPr>
          <p:spPr>
            <a:xfrm>
              <a:off x="4365992" y="2655856"/>
              <a:ext cx="388043" cy="3880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913350" y="3478934"/>
              <a:ext cx="388043" cy="3880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913350" y="4323562"/>
              <a:ext cx="388043" cy="3880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5459102" y="5287738"/>
              <a:ext cx="388043" cy="3880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87482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Nagios Reactor - Event </a:t>
            </a:r>
            <a:r>
              <a:rPr lang="en-US" dirty="0" smtClean="0"/>
              <a:t>Chains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718323" y="2655856"/>
            <a:ext cx="2128822" cy="3029696"/>
            <a:chOff x="3718323" y="2655856"/>
            <a:chExt cx="2128822" cy="3029696"/>
          </a:xfrm>
        </p:grpSpPr>
        <p:grpSp>
          <p:nvGrpSpPr>
            <p:cNvPr id="3" name="Group 2"/>
            <p:cNvGrpSpPr/>
            <p:nvPr/>
          </p:nvGrpSpPr>
          <p:grpSpPr>
            <a:xfrm>
              <a:off x="3718323" y="2655856"/>
              <a:ext cx="2128822" cy="3029696"/>
              <a:chOff x="3718323" y="3080662"/>
              <a:chExt cx="2128822" cy="3029696"/>
            </a:xfrm>
            <a:effectLst>
              <a:glow rad="101600">
                <a:schemeClr val="accent4">
                  <a:lumMod val="60000"/>
                  <a:lumOff val="40000"/>
                  <a:alpha val="75000"/>
                </a:schemeClr>
              </a:glow>
            </a:effectLst>
          </p:grpSpPr>
          <p:sp>
            <p:nvSpPr>
              <p:cNvPr id="30" name="Oval 29"/>
              <p:cNvSpPr/>
              <p:nvPr/>
            </p:nvSpPr>
            <p:spPr>
              <a:xfrm>
                <a:off x="4365527" y="3080662"/>
                <a:ext cx="388043" cy="388023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718323" y="3915498"/>
                <a:ext cx="388043" cy="388023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905970" y="3903740"/>
                <a:ext cx="388043" cy="388023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905970" y="4748367"/>
                <a:ext cx="388043" cy="388023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/>
              <p:cNvCxnSpPr>
                <a:stCxn id="30" idx="3"/>
                <a:endCxn id="31" idx="7"/>
              </p:cNvCxnSpPr>
              <p:nvPr/>
            </p:nvCxnSpPr>
            <p:spPr>
              <a:xfrm flipH="1">
                <a:off x="4049538" y="3411860"/>
                <a:ext cx="372817" cy="560463"/>
              </a:xfrm>
              <a:prstGeom prst="line">
                <a:avLst/>
              </a:prstGeom>
              <a:ln w="57150" cmpd="sng">
                <a:solidFill>
                  <a:srgbClr val="105CA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stCxn id="32" idx="4"/>
                <a:endCxn id="34" idx="0"/>
              </p:cNvCxnSpPr>
              <p:nvPr/>
            </p:nvCxnSpPr>
            <p:spPr>
              <a:xfrm>
                <a:off x="5099992" y="4291763"/>
                <a:ext cx="0" cy="456604"/>
              </a:xfrm>
              <a:prstGeom prst="line">
                <a:avLst/>
              </a:prstGeom>
              <a:ln w="57150" cmpd="sng">
                <a:solidFill>
                  <a:srgbClr val="FD424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stCxn id="30" idx="5"/>
                <a:endCxn id="32" idx="0"/>
              </p:cNvCxnSpPr>
              <p:nvPr/>
            </p:nvCxnSpPr>
            <p:spPr>
              <a:xfrm>
                <a:off x="4696742" y="3411860"/>
                <a:ext cx="403250" cy="491880"/>
              </a:xfrm>
              <a:prstGeom prst="line">
                <a:avLst/>
              </a:prstGeom>
              <a:ln w="57150" cmpd="sng">
                <a:solidFill>
                  <a:srgbClr val="FD424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4506634" y="5722335"/>
                <a:ext cx="388043" cy="388023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459102" y="5722335"/>
                <a:ext cx="388043" cy="388023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endCxn id="39" idx="0"/>
              </p:cNvCxnSpPr>
              <p:nvPr/>
            </p:nvCxnSpPr>
            <p:spPr>
              <a:xfrm flipH="1">
                <a:off x="4700656" y="5136390"/>
                <a:ext cx="297884" cy="585945"/>
              </a:xfrm>
              <a:prstGeom prst="line">
                <a:avLst/>
              </a:prstGeom>
              <a:ln w="57150" cmpd="sng">
                <a:solidFill>
                  <a:srgbClr val="105CA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endCxn id="40" idx="0"/>
              </p:cNvCxnSpPr>
              <p:nvPr/>
            </p:nvCxnSpPr>
            <p:spPr>
              <a:xfrm>
                <a:off x="5272927" y="5136390"/>
                <a:ext cx="380197" cy="585945"/>
              </a:xfrm>
              <a:prstGeom prst="line">
                <a:avLst/>
              </a:prstGeom>
              <a:ln w="57150" cmpd="sng">
                <a:solidFill>
                  <a:srgbClr val="FD4244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Oval 35"/>
            <p:cNvSpPr/>
            <p:nvPr/>
          </p:nvSpPr>
          <p:spPr>
            <a:xfrm>
              <a:off x="4365992" y="2655856"/>
              <a:ext cx="388043" cy="3880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913350" y="3478934"/>
              <a:ext cx="388043" cy="3880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913350" y="4323562"/>
              <a:ext cx="388043" cy="3880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5459102" y="5287738"/>
              <a:ext cx="388043" cy="38802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728065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Nagios Reactor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5926" y="1812879"/>
            <a:ext cx="3311111" cy="44355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Event chains</a:t>
            </a:r>
          </a:p>
          <a:p>
            <a:r>
              <a:rPr lang="en-US" sz="3200" dirty="0" smtClean="0"/>
              <a:t>Workflows</a:t>
            </a:r>
          </a:p>
          <a:p>
            <a:r>
              <a:rPr lang="en-US" sz="3200" dirty="0"/>
              <a:t>S</a:t>
            </a:r>
            <a:r>
              <a:rPr lang="en-US" sz="3200" dirty="0" smtClean="0"/>
              <a:t>teps</a:t>
            </a:r>
          </a:p>
          <a:p>
            <a:r>
              <a:rPr lang="en-US" sz="3200" dirty="0"/>
              <a:t>C</a:t>
            </a:r>
            <a:r>
              <a:rPr lang="en-US" sz="3200" dirty="0" smtClean="0"/>
              <a:t>onditions</a:t>
            </a:r>
          </a:p>
          <a:p>
            <a:r>
              <a:rPr lang="en-US" sz="3200" dirty="0" smtClean="0"/>
              <a:t>True/False actions</a:t>
            </a:r>
          </a:p>
          <a:p>
            <a:endParaRPr lang="en-US" sz="3200" dirty="0" smtClean="0"/>
          </a:p>
          <a:p>
            <a:endParaRPr lang="en-US" sz="3200" dirty="0" smtClean="0"/>
          </a:p>
        </p:txBody>
      </p:sp>
      <p:pic>
        <p:nvPicPr>
          <p:cNvPr id="3" name="Reacto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7211" y="2065075"/>
            <a:ext cx="5288789" cy="396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One More Thing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95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Attendees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5924" y="1812879"/>
            <a:ext cx="6515889" cy="44355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Your choice of free product license</a:t>
            </a:r>
          </a:p>
          <a:p>
            <a:r>
              <a:rPr lang="en-US" sz="3200" dirty="0" err="1" smtClean="0">
                <a:solidFill>
                  <a:schemeClr val="bg2">
                    <a:lumMod val="75000"/>
                  </a:schemeClr>
                </a:solidFill>
              </a:rPr>
              <a:t>go.nagios.com</a:t>
            </a:r>
            <a:r>
              <a:rPr lang="en-US" sz="3200" dirty="0" smtClean="0">
                <a:solidFill>
                  <a:schemeClr val="bg2">
                    <a:lumMod val="75000"/>
                  </a:schemeClr>
                </a:solidFill>
              </a:rPr>
              <a:t>/attendees</a:t>
            </a:r>
          </a:p>
        </p:txBody>
      </p:sp>
    </p:spTree>
    <p:extLst>
      <p:ext uri="{BB962C8B-B14F-4D97-AF65-F5344CB8AC3E}">
        <p14:creationId xmlns:p14="http://schemas.microsoft.com/office/powerpoint/2010/main" val="87670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2650" y="2279076"/>
            <a:ext cx="70742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Thank You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-</a:t>
            </a:r>
            <a:endParaRPr lang="en-US" sz="4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Enjoy The Conference!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31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Nagios Does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Monitors entire IT infrastructure</a:t>
            </a:r>
          </a:p>
          <a:p>
            <a:r>
              <a:rPr lang="en-US" sz="3200" dirty="0" smtClean="0"/>
              <a:t>Identifies problems</a:t>
            </a:r>
          </a:p>
          <a:p>
            <a:r>
              <a:rPr lang="en-US" sz="3200" dirty="0" smtClean="0"/>
              <a:t>Alerts appropriate </a:t>
            </a:r>
            <a:r>
              <a:rPr lang="en-US" sz="3200" dirty="0"/>
              <a:t>s</a:t>
            </a:r>
            <a:r>
              <a:rPr lang="en-US" sz="3200" dirty="0" smtClean="0"/>
              <a:t>taff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0409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Nagios Provides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Increased uptime</a:t>
            </a:r>
          </a:p>
          <a:p>
            <a:r>
              <a:rPr lang="en-US" sz="3200" dirty="0" smtClean="0"/>
              <a:t>Faster problem resolution</a:t>
            </a:r>
          </a:p>
          <a:p>
            <a:r>
              <a:rPr lang="en-US" sz="3200" dirty="0" smtClean="0"/>
              <a:t>Peace </a:t>
            </a:r>
            <a:r>
              <a:rPr lang="en-US" sz="3200" dirty="0"/>
              <a:t>of mind</a:t>
            </a:r>
          </a:p>
          <a:p>
            <a:endParaRPr lang="en-US" sz="32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6514120" y="1812879"/>
            <a:ext cx="22107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574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Nagios </a:t>
            </a:r>
            <a:br>
              <a:rPr lang="en-US" b="1" dirty="0" smtClean="0"/>
            </a:br>
            <a:r>
              <a:rPr lang="en-US" b="1" dirty="0" smtClean="0"/>
              <a:t>Monitoring Solutions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3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Nagios Core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5925" y="1812879"/>
            <a:ext cx="4438719" cy="44355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Monitoring engine</a:t>
            </a:r>
          </a:p>
          <a:p>
            <a:r>
              <a:rPr lang="en-US" sz="3200" dirty="0" smtClean="0"/>
              <a:t>Alerts and notifications</a:t>
            </a:r>
          </a:p>
          <a:p>
            <a:r>
              <a:rPr lang="en-US" sz="3200" dirty="0" smtClean="0"/>
              <a:t>Extendable</a:t>
            </a:r>
          </a:p>
          <a:p>
            <a:endParaRPr lang="en-US" sz="3200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61331348"/>
              </p:ext>
            </p:extLst>
          </p:nvPr>
        </p:nvGraphicFramePr>
        <p:xfrm>
          <a:off x="4993492" y="1994192"/>
          <a:ext cx="3516971" cy="205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930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Nagios XI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15925" y="1812879"/>
            <a:ext cx="5008457" cy="44355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Dashboards</a:t>
            </a:r>
          </a:p>
          <a:p>
            <a:r>
              <a:rPr lang="en-US" sz="3200" dirty="0" smtClean="0"/>
              <a:t>Web configuration</a:t>
            </a:r>
          </a:p>
          <a:p>
            <a:r>
              <a:rPr lang="en-US" sz="3200" dirty="0" smtClean="0"/>
              <a:t>Auto-discovery</a:t>
            </a:r>
          </a:p>
          <a:p>
            <a:r>
              <a:rPr lang="en-US" sz="3200" dirty="0" smtClean="0"/>
              <a:t>Advanced reports</a:t>
            </a:r>
          </a:p>
          <a:p>
            <a:r>
              <a:rPr lang="en-US" sz="3200" dirty="0" smtClean="0"/>
              <a:t>Easy-to-use</a:t>
            </a:r>
          </a:p>
          <a:p>
            <a:endParaRPr lang="en-US" sz="3200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582294714"/>
              </p:ext>
            </p:extLst>
          </p:nvPr>
        </p:nvGraphicFramePr>
        <p:xfrm>
          <a:off x="5029101" y="3015028"/>
          <a:ext cx="3361587" cy="2101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5017231" y="1982319"/>
            <a:ext cx="3386405" cy="914005"/>
            <a:chOff x="2079" y="110"/>
            <a:chExt cx="2814588" cy="704212"/>
          </a:xfrm>
        </p:grpSpPr>
        <p:sp>
          <p:nvSpPr>
            <p:cNvPr id="8" name="Rounded Rectangle 7"/>
            <p:cNvSpPr/>
            <p:nvPr/>
          </p:nvSpPr>
          <p:spPr>
            <a:xfrm>
              <a:off x="2079" y="110"/>
              <a:ext cx="2814588" cy="704212"/>
            </a:xfrm>
            <a:prstGeom prst="roundRect">
              <a:avLst>
                <a:gd name="adj" fmla="val 10000"/>
              </a:avLst>
            </a:prstGeom>
            <a:solidFill>
              <a:schemeClr val="bg2">
                <a:lumMod val="75000"/>
                <a:alpha val="80000"/>
              </a:schemeClr>
            </a:solidFill>
            <a:ln>
              <a:solidFill>
                <a:srgbClr val="FFFFFF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alpha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22705" y="20736"/>
              <a:ext cx="2773336" cy="66296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smtClean="0"/>
                <a:t>Nagios XI</a:t>
              </a:r>
              <a:endParaRPr lang="en-US" sz="4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0322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po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Expo">
      <a:maj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Expo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3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93000"/>
                <a:satMod val="130000"/>
              </a:schemeClr>
            </a:gs>
            <a:gs pos="60000">
              <a:schemeClr val="phClr">
                <a:tint val="80000"/>
                <a:shade val="93000"/>
                <a:satMod val="130000"/>
              </a:schemeClr>
            </a:gs>
            <a:gs pos="100000">
              <a:schemeClr val="phClr"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34925" cap="flat" cmpd="sng" algn="ctr"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8600000" scaled="0"/>
          </a:gra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C0C0C0">
                <a:alpha val="75000"/>
              </a:srgbClr>
            </a:innerShdw>
            <a:outerShdw blurRad="63500" dist="38100" dir="5400000" sx="105000" sy="105000" algn="br" rotWithShape="0">
              <a:srgbClr val="000000">
                <a:alpha val="30000"/>
              </a:srgbClr>
            </a:outerShdw>
          </a:effectLst>
        </a:effectStyle>
        <a:effectStyle>
          <a:effectLst>
            <a:innerShdw blurRad="50800" dist="25400" dir="16200000">
              <a:srgbClr val="C0C0C0">
                <a:alpha val="75000"/>
              </a:srgbClr>
            </a:innerShdw>
            <a:reflection blurRad="63500" stA="40000" endPos="50000" dist="127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Expo.thmx</Template>
  <TotalTime>45121</TotalTime>
  <Words>583</Words>
  <Application>Microsoft Macintosh PowerPoint</Application>
  <PresentationFormat>On-screen Show (4:3)</PresentationFormat>
  <Paragraphs>192</Paragraphs>
  <Slides>49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Expo</vt:lpstr>
      <vt:lpstr>Welcome!</vt:lpstr>
      <vt:lpstr>What Is Nagios?</vt:lpstr>
      <vt:lpstr>Technology is Ubiquitous</vt:lpstr>
      <vt:lpstr>Technology is great!</vt:lpstr>
      <vt:lpstr>What Nagios Does</vt:lpstr>
      <vt:lpstr>What Nagios Provides</vt:lpstr>
      <vt:lpstr>Nagios  Monitoring Solutions</vt:lpstr>
      <vt:lpstr>Nagios Core</vt:lpstr>
      <vt:lpstr>Nagios XI</vt:lpstr>
      <vt:lpstr>Nagios Fusion</vt:lpstr>
      <vt:lpstr>Recent Developments</vt:lpstr>
      <vt:lpstr>Project Development</vt:lpstr>
      <vt:lpstr>Nagios Core 4</vt:lpstr>
      <vt:lpstr>Nagios XI 2012</vt:lpstr>
      <vt:lpstr>Nagios Fusion 2012</vt:lpstr>
      <vt:lpstr>Nagios Mobile</vt:lpstr>
      <vt:lpstr>NSTI</vt:lpstr>
      <vt:lpstr>NRDS</vt:lpstr>
      <vt:lpstr>NRDS</vt:lpstr>
      <vt:lpstr>NRDS In Nagios XI</vt:lpstr>
      <vt:lpstr>Upcoming Solutions</vt:lpstr>
      <vt:lpstr>Nagios Reflector</vt:lpstr>
      <vt:lpstr>Nagios Reflector</vt:lpstr>
      <vt:lpstr>Nagios Reflector In Nagios XI</vt:lpstr>
      <vt:lpstr>NPush</vt:lpstr>
      <vt:lpstr>NPush</vt:lpstr>
      <vt:lpstr>New Products Under Development</vt:lpstr>
      <vt:lpstr>Nagios Incident Manager</vt:lpstr>
      <vt:lpstr>Nagios Incident Manager</vt:lpstr>
      <vt:lpstr>Nagios Network Analyzer</vt:lpstr>
      <vt:lpstr>Nagios Network Analyzer</vt:lpstr>
      <vt:lpstr>Nagios Reactor</vt:lpstr>
      <vt:lpstr>Nagios Reactor - Goals</vt:lpstr>
      <vt:lpstr>Nagios Reactor - Event Chains</vt:lpstr>
      <vt:lpstr>Nagios Reactor - Event Chains</vt:lpstr>
      <vt:lpstr>Nagios Reactor - Event Chains</vt:lpstr>
      <vt:lpstr>Nagios Reactor - Event Chains</vt:lpstr>
      <vt:lpstr>Nagios Reactor - Event Chains</vt:lpstr>
      <vt:lpstr>Nagios Reactor - Event Chains</vt:lpstr>
      <vt:lpstr>Nagios Reactor - Event Chains</vt:lpstr>
      <vt:lpstr>Nagios Reactor - Event Chains</vt:lpstr>
      <vt:lpstr>Nagios Reactor - Event Chains</vt:lpstr>
      <vt:lpstr>Nagios Reactor - Event Chains</vt:lpstr>
      <vt:lpstr>Nagios Reactor - Event Chains</vt:lpstr>
      <vt:lpstr>Nagios Reactor - Event Chains</vt:lpstr>
      <vt:lpstr>Nagios Reactor</vt:lpstr>
      <vt:lpstr>One More Thing</vt:lpstr>
      <vt:lpstr>For Attendees</vt:lpstr>
      <vt:lpstr>PowerPoint Presentation</vt:lpstr>
    </vt:vector>
  </TitlesOfParts>
  <Company>Nagios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Ethan Galstad</dc:creator>
  <cp:lastModifiedBy>Ethan Galstad</cp:lastModifiedBy>
  <cp:revision>86</cp:revision>
  <dcterms:created xsi:type="dcterms:W3CDTF">2012-07-14T16:34:48Z</dcterms:created>
  <dcterms:modified xsi:type="dcterms:W3CDTF">2012-09-25T18:44:45Z</dcterms:modified>
</cp:coreProperties>
</file>