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fl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7"/>
  </p:notesMasterIdLst>
  <p:sldIdLst>
    <p:sldId id="256" r:id="rId3"/>
    <p:sldId id="262" r:id="rId4"/>
    <p:sldId id="265" r:id="rId5"/>
    <p:sldId id="263" r:id="rId6"/>
    <p:sldId id="310" r:id="rId7"/>
    <p:sldId id="279" r:id="rId8"/>
    <p:sldId id="266" r:id="rId9"/>
    <p:sldId id="316" r:id="rId10"/>
    <p:sldId id="264" r:id="rId11"/>
    <p:sldId id="314" r:id="rId12"/>
    <p:sldId id="315" r:id="rId13"/>
    <p:sldId id="319" r:id="rId14"/>
    <p:sldId id="274" r:id="rId15"/>
    <p:sldId id="261" r:id="rId16"/>
    <p:sldId id="272" r:id="rId17"/>
    <p:sldId id="273" r:id="rId18"/>
    <p:sldId id="290" r:id="rId19"/>
    <p:sldId id="271" r:id="rId20"/>
    <p:sldId id="276" r:id="rId21"/>
    <p:sldId id="277" r:id="rId22"/>
    <p:sldId id="278" r:id="rId23"/>
    <p:sldId id="281" r:id="rId24"/>
    <p:sldId id="288" r:id="rId25"/>
    <p:sldId id="280" r:id="rId26"/>
    <p:sldId id="287" r:id="rId27"/>
    <p:sldId id="294" r:id="rId28"/>
    <p:sldId id="295" r:id="rId29"/>
    <p:sldId id="282" r:id="rId30"/>
    <p:sldId id="285" r:id="rId31"/>
    <p:sldId id="286" r:id="rId32"/>
    <p:sldId id="259" r:id="rId33"/>
    <p:sldId id="260" r:id="rId34"/>
    <p:sldId id="291" r:id="rId35"/>
    <p:sldId id="292" r:id="rId36"/>
    <p:sldId id="293" r:id="rId37"/>
    <p:sldId id="284" r:id="rId38"/>
    <p:sldId id="289" r:id="rId39"/>
    <p:sldId id="296" r:id="rId40"/>
    <p:sldId id="275" r:id="rId41"/>
    <p:sldId id="297" r:id="rId42"/>
    <p:sldId id="298" r:id="rId43"/>
    <p:sldId id="302" r:id="rId44"/>
    <p:sldId id="299" r:id="rId45"/>
    <p:sldId id="300" r:id="rId46"/>
    <p:sldId id="313" r:id="rId47"/>
    <p:sldId id="301" r:id="rId48"/>
    <p:sldId id="303" r:id="rId49"/>
    <p:sldId id="305" r:id="rId50"/>
    <p:sldId id="306" r:id="rId51"/>
    <p:sldId id="317" r:id="rId52"/>
    <p:sldId id="307" r:id="rId53"/>
    <p:sldId id="308" r:id="rId54"/>
    <p:sldId id="304" r:id="rId55"/>
    <p:sldId id="318" r:id="rId56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0DB"/>
    <a:srgbClr val="085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5" autoAdjust="0"/>
    <p:restoredTop sz="86364" autoAdjust="0"/>
  </p:normalViewPr>
  <p:slideViewPr>
    <p:cSldViewPr>
      <p:cViewPr varScale="1">
        <p:scale>
          <a:sx n="86" d="100"/>
          <a:sy n="86" d="100"/>
        </p:scale>
        <p:origin x="-152" y="-96"/>
      </p:cViewPr>
      <p:guideLst>
        <p:guide orient="horz" pos="2160"/>
        <p:guide pos="2880"/>
      </p:guideLst>
    </p:cSldViewPr>
  </p:slideViewPr>
  <p:outlineViewPr>
    <p:cViewPr varScale="1">
      <p:scale>
        <a:sx n="33" d="100"/>
        <a:sy n="33" d="100"/>
      </p:scale>
      <p:origin x="0" y="2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4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3597275" cy="359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fld id="{17C94706-A3A9-4815-9286-0E9E09391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www.joelonsoftware.com/uibook/chapters/fog0000000057.html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www.couriermail.com.au/spike/columnists/blame-game-in-full-swing-amid-election-2010-fallout/story-e6frerex-1225911543729" TargetMode="Externa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newsminer.com/pages/features_our_town/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uaf.edu/files/news/featured/03/tvc/index.html" TargetMode="Externa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BCCABC-3B3E-4542-9B7A-DE7D4EB28D9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 Claypool:</a:t>
            </a:r>
            <a:r>
              <a:rPr lang="en-US" baseline="0" dirty="0" smtClean="0"/>
              <a:t> </a:t>
            </a:r>
            <a:r>
              <a:rPr lang="en-US" dirty="0" smtClean="0"/>
              <a:t>Primus performance</a:t>
            </a:r>
            <a:r>
              <a:rPr lang="en-US" baseline="0" dirty="0" smtClean="0"/>
              <a:t> </a:t>
            </a:r>
            <a:r>
              <a:rPr lang="en-US" dirty="0" smtClean="0"/>
              <a:t>sucks! Image http://</a:t>
            </a:r>
            <a:r>
              <a:rPr lang="en-US" dirty="0" err="1" smtClean="0"/>
              <a:t>www.thehazardreport.com</a:t>
            </a:r>
            <a:r>
              <a:rPr lang="en-US" dirty="0" smtClean="0"/>
              <a:t>/2012/09/primus-sucks-at-club-nokia-part-ii-2010.html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dirty="0" smtClean="0">
                <a:hlinkClick r:id="rId3"/>
              </a:rPr>
              <a:t>Quote</a:t>
            </a:r>
            <a:r>
              <a:rPr lang="en-US" baseline="0" dirty="0" smtClean="0">
                <a:hlinkClick r:id="rId3"/>
              </a:rPr>
              <a:t> from </a:t>
            </a:r>
            <a:r>
              <a:rPr lang="en-US" sz="1200" b="0" i="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Franklin Gothic Demi" pitchFamily="34" charset="0"/>
                <a:ea typeface="ＭＳ Ｐゴシック" pitchFamily="-112" charset="-128"/>
                <a:cs typeface="Franklin Gothic Demi" pitchFamily="34" charset="0"/>
              </a:rPr>
              <a:t>“</a:t>
            </a:r>
            <a:r>
              <a:rPr lang="en-US" dirty="0" smtClean="0"/>
              <a:t>Controlling Your Environment Makes You Happy”</a:t>
            </a:r>
            <a:r>
              <a:rPr lang="en-US" baseline="0" dirty="0" smtClean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http://www.joelonsoftware.com/uibook/chapters/fog0000000057.html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----- Meeting Notes (9/24/12 15:05) -----</a:t>
            </a:r>
          </a:p>
          <a:p>
            <a:r>
              <a:rPr lang="en-US" dirty="0"/>
              <a:t>THIS IS NOT AN IPHONE 5!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8784995-E726-46CF-AA12-464C1FFE57D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5A74A3-2EB4-4D56-A7E8-0833CDE7A212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B66862-8F58-40B9-B62C-474BCEA7E775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DAB060E-978D-4C72-9D32-7D7D925FA96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Image: </a:t>
            </a:r>
            <a:r>
              <a:rPr lang="en-US" smtClean="0">
                <a:hlinkClick r:id="rId3"/>
              </a:rPr>
              <a:t>http://www.couriermail.com.au/spike/columnists/blame-game-in-full-swing-amid-election-2010-fallout/story-e6frerex-1225911543729</a:t>
            </a: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6E7F7E-9759-406A-A5F5-F95392EE2509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Img</a:t>
            </a:r>
            <a:r>
              <a:rPr lang="en-US" dirty="0" smtClean="0"/>
              <a:t> http://axtonlennox111.deviantart.com/art/1-2-3-NOT-IT-dam-242775890</a:t>
            </a: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8790E0-9E4B-4F49-BA45-DB39716865C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6DB8B10-3E22-47D4-B9C4-DD953D3B46CF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hlinkClick r:id="rId3"/>
              </a:rPr>
              <a:t>Photos: http://www.newsminer.com/pages/features_our_town/</a:t>
            </a:r>
            <a:r>
              <a:rPr lang="en-US" dirty="0" smtClean="0"/>
              <a:t>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3D8E3C-C85E-437F-9A9A-92F13E26AC23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4C2D54-15D2-4275-86EF-60F8939BAB12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86CCBE4-9B30-47CF-BC23-4A4413240539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6092F4E-9C3C-42BB-8B50-FB42E74A1645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dirty="0" err="1" smtClean="0">
                <a:latin typeface="Consolas" pitchFamily="49" charset="0"/>
                <a:cs typeface="Consolas" pitchFamily="49" charset="0"/>
              </a:rPr>
              <a:t>AdlibRegister</a:t>
            </a:r>
            <a:r>
              <a:rPr lang="en-US" sz="1200" b="0" dirty="0" smtClean="0">
                <a:latin typeface="Consolas" pitchFamily="49" charset="0"/>
                <a:cs typeface="Consolas" pitchFamily="49" charset="0"/>
              </a:rPr>
              <a:t> basically runs every quarter</a:t>
            </a:r>
            <a:r>
              <a:rPr lang="en-US" sz="1200" b="0" baseline="0" dirty="0" smtClean="0">
                <a:latin typeface="Consolas" pitchFamily="49" charset="0"/>
                <a:cs typeface="Consolas" pitchFamily="49" charset="0"/>
              </a:rPr>
              <a:t> second until unregistered.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Img</a:t>
            </a:r>
            <a:r>
              <a:rPr lang="en-US" dirty="0" smtClean="0"/>
              <a:t> http://livelovelaugh-lace1013.blogspot.com/2008_10_01_archive.html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F93E1D-6E6C-4F22-B3E7-4989199001DD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8A257B-9DF1-434F-B10B-14F19D1AE1F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why the nagios.com article uses notepad to</a:t>
            </a:r>
            <a:r>
              <a:rPr lang="en-US" baseline="0" dirty="0" smtClean="0"/>
              <a:t> write output to a file… I guess it works!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hlinkClick r:id="rId3"/>
              </a:rPr>
              <a:t>Photo: http://www.uaf.edu/files/news/featured/03/tvc/index.html</a:t>
            </a:r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B98F7A-D5E9-4B04-B51A-A5395D6E093D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E6702FC-9DBF-46AB-9E5C-FE07D1E4C62F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1D7E0BC-E2D9-4F11-BB12-E2560CFDD610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Citrix performance is what we actually deliver to our users. Note how much more erratic it is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 more similar Y</a:t>
            </a:r>
            <a:r>
              <a:rPr lang="en-US" baseline="0" dirty="0" smtClean="0"/>
              <a:t> scale– the performance doesn’t change that much.</a:t>
            </a:r>
            <a:endParaRPr lang="en-US" dirty="0" smtClean="0"/>
          </a:p>
          <a:p>
            <a:r>
              <a:rPr lang="en-US" dirty="0" smtClean="0"/>
              <a:t>This makes the spikes much more interesting. What was going on with the backend on Thursday?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2DBA4E0-9B91-4291-AC36-032DE5884CC1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3E810D-6E59-44B3-AE81-7EE3ABFE94C7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0118D5-35D2-4110-BD80-395C92F001A6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----- Meeting Notes (9/24/12 15:05) -----</a:t>
            </a:r>
          </a:p>
          <a:p>
            <a:r>
              <a:rPr lang="en-US"/>
              <a:t>need darker background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58A39AC-5950-45F3-809F-089F37EF6FD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B2A611-192B-43FE-8BDD-8F5D2C999E3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CC29B16-D5E5-47BE-B1FD-95E5AEC9EE1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4251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availabilityadvisor.com</a:t>
            </a:r>
            <a:r>
              <a:rPr lang="en-US" dirty="0" smtClean="0"/>
              <a:t>/2012/01/10/how-much-availability-is-enough/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7C94706-A3A9-4815-9286-0E9E093917D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645C4-78DE-421E-B9DD-13790E9A4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2A3C0-2C52-4B95-9F0D-02A8B536B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5825" y="177800"/>
            <a:ext cx="2325688" cy="6354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177800"/>
            <a:ext cx="6829425" cy="6354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B015A-E1F3-46AD-91C1-7DFD3AA85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7775" y="8018463"/>
            <a:ext cx="4457700" cy="401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875" y="8018463"/>
            <a:ext cx="4459288" cy="401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7CE22-3086-463E-BBA2-59B0670B4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1150" y="7885113"/>
            <a:ext cx="2386013" cy="1260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885113"/>
            <a:ext cx="7007225" cy="1260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F7983-AC7A-46C2-A1F9-3DD5F0B9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2125" y="1544638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544638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7EF6-C1EA-4FED-874A-E4441950C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EDEFF-3648-4D55-8562-CFA301E38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ABCC-5407-4929-89D6-5F6B9AF58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B60C7-0F22-4A65-8243-133ACEB93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FB91-0CB1-4572-935D-8C865FD12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BDA5-DAFF-4D6B-AB1A-C1E80B3F9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544638"/>
            <a:ext cx="9069388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0"/>
            <a:r>
              <a:rPr lang="en-GB" smtClean="0"/>
              <a:t>Second Outline Level</a:t>
            </a:r>
          </a:p>
          <a:p>
            <a:pPr lvl="0"/>
            <a:r>
              <a:rPr lang="en-GB" smtClean="0"/>
              <a:t>Third Outline Level</a:t>
            </a:r>
          </a:p>
          <a:p>
            <a:pPr lvl="0"/>
            <a:r>
              <a:rPr lang="en-GB" smtClean="0"/>
              <a:t>Fourth Outline Level</a:t>
            </a:r>
          </a:p>
          <a:p>
            <a:pPr lvl="0"/>
            <a:r>
              <a:rPr lang="en-GB" smtClean="0"/>
              <a:t>Fifth Outline Level</a:t>
            </a:r>
          </a:p>
          <a:p>
            <a:pPr lvl="0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</a:t>
            </a:r>
          </a:p>
          <a:p>
            <a:pPr lvl="0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</a:t>
            </a: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603375" y="7069138"/>
            <a:ext cx="8475663" cy="492125"/>
          </a:xfrm>
          <a:prstGeom prst="roundRect">
            <a:avLst>
              <a:gd name="adj" fmla="val 319"/>
            </a:avLst>
          </a:prstGeom>
          <a:gradFill rotWithShape="0">
            <a:gsLst>
              <a:gs pos="0">
                <a:srgbClr val="FFFFFF"/>
              </a:gs>
              <a:gs pos="100000">
                <a:srgbClr val="0066CC"/>
              </a:gs>
            </a:gsLst>
            <a:lin ang="30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0" y="0"/>
            <a:ext cx="10080625" cy="890588"/>
          </a:xfrm>
          <a:prstGeom prst="roundRect">
            <a:avLst>
              <a:gd name="adj" fmla="val 176"/>
            </a:avLst>
          </a:prstGeom>
          <a:gradFill rotWithShape="0">
            <a:gsLst>
              <a:gs pos="0">
                <a:srgbClr val="0099FF"/>
              </a:gs>
              <a:gs pos="100000">
                <a:srgbClr val="0047FF"/>
              </a:gs>
            </a:gsLst>
            <a:lin ang="30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4000" y="177800"/>
            <a:ext cx="7346950" cy="59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921125" y="7186613"/>
            <a:ext cx="2205038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 b="1">
                <a:solidFill>
                  <a:srgbClr val="000000"/>
                </a:solidFill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505700" y="7186613"/>
            <a:ext cx="2352675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 b="1">
                <a:solidFill>
                  <a:srgbClr val="FFFFFF"/>
                </a:solidFill>
                <a:cs typeface="Tahoma" charset="0"/>
              </a:defRPr>
            </a:lvl1pPr>
          </a:lstStyle>
          <a:p>
            <a:pPr>
              <a:defRPr/>
            </a:pPr>
            <a:fld id="{C8CABB5D-3B27-4554-9AF2-42BB853FF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90588"/>
            <a:ext cx="10080625" cy="1587"/>
          </a:xfrm>
          <a:prstGeom prst="line">
            <a:avLst/>
          </a:prstGeom>
          <a:noFill/>
          <a:ln w="18360">
            <a:solidFill>
              <a:srgbClr val="6666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7800" y="7069138"/>
            <a:ext cx="12160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FFFF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7885113"/>
            <a:ext cx="90693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7775" y="8018463"/>
            <a:ext cx="9069388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0"/>
            <a:r>
              <a:rPr lang="en-GB" smtClean="0"/>
              <a:t>Second Outline Level</a:t>
            </a:r>
          </a:p>
          <a:p>
            <a:pPr lvl="0"/>
            <a:r>
              <a:rPr lang="en-GB" smtClean="0"/>
              <a:t>Third Outline Level</a:t>
            </a:r>
          </a:p>
          <a:p>
            <a:pPr lvl="0"/>
            <a:r>
              <a:rPr lang="en-GB" smtClean="0"/>
              <a:t>Fourth Outline Level</a:t>
            </a:r>
          </a:p>
          <a:p>
            <a:pPr lvl="0"/>
            <a:r>
              <a:rPr lang="en-GB" smtClean="0"/>
              <a:t>Fifth Outline Level</a:t>
            </a:r>
          </a:p>
          <a:p>
            <a:pPr lvl="0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</a:t>
            </a:r>
          </a:p>
          <a:p>
            <a:pPr lvl="0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 cstate="print"/>
          <a:srcRect t="16158" b="12926"/>
          <a:stretch>
            <a:fillRect/>
          </a:stretch>
        </p:blipFill>
        <p:spPr bwMode="auto">
          <a:xfrm>
            <a:off x="3386138" y="6415088"/>
            <a:ext cx="6694487" cy="1144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88" y="6451600"/>
            <a:ext cx="2743200" cy="1033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project.com/Articles/19620/LP-TrayIconBuster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1" Type="http://schemas.microsoft.com/office/2007/relationships/media" Target="../media/media1.flv"/><Relationship Id="rId2" Type="http://schemas.openxmlformats.org/officeDocument/2006/relationships/video" Target="../media/media1.fl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fairbanks.bannerhealth.com/cpoe_ordersets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ebKit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gist.github.com/3726741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gist.github.com/n8v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71525" y="7885113"/>
            <a:ext cx="9070975" cy="1262062"/>
          </a:xfrm>
        </p:spPr>
        <p:txBody>
          <a:bodyPr tIns="38808"/>
          <a:lstStyle/>
          <a:p>
            <a:pPr eaLnBrk="1"/>
            <a:r>
              <a:rPr lang="en-US" dirty="0" smtClean="0"/>
              <a:t>Title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7775" y="8018463"/>
            <a:ext cx="9070975" cy="455612"/>
          </a:xfrm>
        </p:spPr>
        <p:txBody>
          <a:bodyPr/>
          <a:lstStyle/>
          <a:p>
            <a:pPr marL="1727200" lvl="1" indent="-573088" eaLnBrk="1">
              <a:buSzPct val="119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mtClean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992313" y="1484313"/>
            <a:ext cx="6032500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7336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4800" b="1">
                <a:solidFill>
                  <a:srgbClr val="000000"/>
                </a:solidFill>
              </a:rPr>
              <a:t>Monitoring the User Experience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4800" b="1">
                <a:solidFill>
                  <a:srgbClr val="000000"/>
                </a:solidFill>
              </a:rPr>
              <a:t>for Availability and Performance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4084638"/>
            <a:ext cx="10080625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400" b="1">
                <a:solidFill>
                  <a:srgbClr val="000000"/>
                </a:solidFill>
              </a:rPr>
              <a:t>Nathan Vonnahme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0" y="4879975"/>
            <a:ext cx="10080625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>
                <a:solidFill>
                  <a:srgbClr val="000000"/>
                </a:solidFill>
              </a:rPr>
              <a:t>Nathan.vonnahme@bannerhealth.com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Availability: Can users actually use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rtl="0" eaLnBrk="1" fontAlgn="base" hangingPunct="0"/>
            <a:r>
              <a:rPr lang="en-US" dirty="0" smtClean="0"/>
              <a:t>If the database server won’t ping, that’s obviously important.</a:t>
            </a:r>
          </a:p>
          <a:p>
            <a:r>
              <a:rPr lang="en-US" dirty="0" smtClean="0"/>
              <a:t>If the network is down, duh.</a:t>
            </a:r>
          </a:p>
          <a:p>
            <a:r>
              <a:rPr lang="en-US" dirty="0" smtClean="0"/>
              <a:t>But is your</a:t>
            </a:r>
            <a:r>
              <a:rPr lang="en-US" baseline="0" dirty="0" smtClean="0"/>
              <a:t> monitoring coverage good enough to prove that your end product is delivering?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438" b="-643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Performance: Does it suck?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544638"/>
            <a:ext cx="3176587" cy="4987925"/>
          </a:xfrm>
        </p:spPr>
        <p:txBody>
          <a:bodyPr/>
          <a:lstStyle/>
          <a:p>
            <a:r>
              <a:rPr lang="en-US" dirty="0" smtClean="0"/>
              <a:t>Let’s be objective.</a:t>
            </a:r>
          </a:p>
          <a:p>
            <a:endParaRPr lang="en-US" dirty="0" smtClean="0"/>
          </a:p>
          <a:p>
            <a:r>
              <a:rPr lang="en-US" dirty="0" smtClean="0"/>
              <a:t>The user doesn’t care </a:t>
            </a:r>
            <a:r>
              <a:rPr lang="en-US" i="1" dirty="0" smtClean="0"/>
              <a:t>why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12" y="1722437"/>
            <a:ext cx="6157384" cy="4618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/>
            <a:r>
              <a:rPr lang="en-US" dirty="0" smtClean="0"/>
              <a:t>It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sz="3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 started to learn that the days when I was happiest were the days with lots of small successes and few small frustrations.”  </a:t>
            </a:r>
            <a:b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   –</a:t>
            </a:r>
            <a:r>
              <a:rPr lang="en-US" sz="3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Joel </a:t>
            </a:r>
            <a:r>
              <a:rPr lang="en-US" sz="3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Spolsky</a:t>
            </a:r>
            <a:endParaRPr lang="en-US" sz="320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eaLnBrk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5" name="Picture 4" descr="http://www.w3.org/2008/Talks/09-mwbp-smart/mobilecraz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83112" y="2789237"/>
            <a:ext cx="5384800" cy="4038600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 bwMode="auto">
          <a:xfrm>
            <a:off x="925512" y="655637"/>
            <a:ext cx="5638800" cy="2971800"/>
          </a:xfrm>
          <a:prstGeom prst="wedgeEllipseCallout">
            <a:avLst>
              <a:gd name="adj1" fmla="val 45045"/>
              <a:gd name="adj2" fmla="val 56625"/>
            </a:avLst>
          </a:prstGeom>
          <a:ln w="57150" cmpd="sng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dirty="0" smtClean="0">
                <a:latin typeface="Comic Sans MS"/>
                <a:cs typeface="Comic Sans MS"/>
              </a:rPr>
              <a:t>THIS </a:t>
            </a:r>
            <a:r>
              <a:rPr lang="en-US" sz="4800" dirty="0">
                <a:latin typeface="Comic Sans MS"/>
                <a:cs typeface="Comic Sans MS"/>
              </a:rPr>
              <a:t>IS NOT AN IPHONE 5</a:t>
            </a:r>
            <a:r>
              <a:rPr lang="en-US" sz="4800" dirty="0" smtClean="0">
                <a:latin typeface="Comic Sans MS"/>
                <a:cs typeface="Comic Sans MS"/>
              </a:rPr>
              <a:t>!</a:t>
            </a:r>
            <a:endParaRPr lang="en-US" sz="4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8689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Two examples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>
              <a:buFont typeface="Arial" charset="0"/>
              <a:buAutoNum type="arabicPeriod"/>
            </a:pPr>
            <a:r>
              <a:rPr lang="en-US" dirty="0" smtClean="0"/>
              <a:t>A mission-critical legacy Windows app with a complicated architecture</a:t>
            </a:r>
          </a:p>
          <a:p>
            <a:pPr marL="514350" indent="-514350" eaLnBrk="1">
              <a:buFont typeface="Arial" charset="0"/>
              <a:buAutoNum type="arabicPeriod"/>
            </a:pPr>
            <a:r>
              <a:rPr lang="en-US" dirty="0" smtClean="0"/>
              <a:t>A cooler modern web app</a:t>
            </a:r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12" y="3322637"/>
            <a:ext cx="2409154" cy="356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12" y="3322636"/>
            <a:ext cx="2743200" cy="3618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/>
              <a:t>Legacy windows app</a:t>
            </a:r>
          </a:p>
        </p:txBody>
      </p:sp>
      <p:sp>
        <p:nvSpPr>
          <p:cNvPr id="12291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Cerner Electronic Medical Record</a:t>
            </a:r>
          </a:p>
        </p:txBody>
      </p:sp>
      <p:sp>
        <p:nvSpPr>
          <p:cNvPr id="1331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dirty="0" smtClean="0"/>
              <a:t>Note: Only fake patients in this presentation.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027238"/>
            <a:ext cx="806450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Complex architecture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idx="1"/>
          </p:nvPr>
        </p:nvSpPr>
        <p:spPr>
          <a:xfrm>
            <a:off x="492125" y="1544638"/>
            <a:ext cx="3557587" cy="4978399"/>
          </a:xfrm>
        </p:spPr>
        <p:txBody>
          <a:bodyPr numCol="2"/>
          <a:lstStyle/>
          <a:p>
            <a:pPr eaLnBrk="1">
              <a:buFont typeface="Arial" charset="0"/>
              <a:buChar char="•"/>
            </a:pPr>
            <a:r>
              <a:rPr lang="en-US" sz="2800" dirty="0" smtClean="0"/>
              <a:t>SAN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AIX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Oracle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Middle-ware</a:t>
            </a:r>
            <a:endParaRPr lang="en-US" sz="2800" dirty="0" smtClean="0"/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Another SAN</a:t>
            </a:r>
          </a:p>
          <a:p>
            <a:pPr eaLnBrk="1">
              <a:buFont typeface="Arial" charset="0"/>
              <a:buChar char="•"/>
            </a:pPr>
            <a:r>
              <a:rPr lang="en-US" sz="2800" dirty="0" err="1" smtClean="0"/>
              <a:t>VMWare</a:t>
            </a:r>
            <a:endParaRPr lang="en-US" sz="2800" dirty="0" smtClean="0"/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Windows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Citrix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Network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Desktop</a:t>
            </a:r>
          </a:p>
          <a:p>
            <a:pPr eaLnBrk="1">
              <a:buFont typeface="Arial" charset="0"/>
              <a:buChar char="•"/>
            </a:pPr>
            <a:r>
              <a:rPr lang="en-US" sz="2800" dirty="0" smtClean="0"/>
              <a:t>Every-thing x 2 for High Avail-ability</a:t>
            </a: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518" y="1447799"/>
            <a:ext cx="5665394" cy="5456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>
              <a:buFont typeface="Arial" charset="0"/>
              <a:buNone/>
            </a:pPr>
            <a:r>
              <a:rPr lang="en-US" dirty="0" smtClean="0"/>
              <a:t>A quick</a:t>
            </a:r>
            <a:r>
              <a:rPr lang="en-US" baseline="0" dirty="0" smtClean="0"/>
              <a:t> definition of Citrix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2255837"/>
            <a:ext cx="9069388" cy="4276726"/>
          </a:xfrm>
        </p:spPr>
        <p:txBody>
          <a:bodyPr/>
          <a:lstStyle/>
          <a:p>
            <a:r>
              <a:rPr lang="en-US" baseline="0" dirty="0" smtClean="0"/>
              <a:t>The users are remote-controlling the application running on the Citrix server.</a:t>
            </a:r>
          </a:p>
          <a:p>
            <a:r>
              <a:rPr lang="en-US" baseline="0" dirty="0" smtClean="0"/>
              <a:t>The “client” runs on the Citrix server. The user’s actual workstation runs a “thin client”.</a:t>
            </a:r>
          </a:p>
          <a:p>
            <a:r>
              <a:rPr lang="en-US" baseline="0" dirty="0" smtClean="0"/>
              <a:t>90% or more of Cerner customers use Citrix.</a:t>
            </a:r>
          </a:p>
          <a:p>
            <a:r>
              <a:rPr lang="en-US" baseline="0" dirty="0" smtClean="0"/>
              <a:t>For comparison: old school “fat client”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79874" name="Picture 2" descr="http://c810422.r22.cf2.rackcdn.com/wp-content/uploads/2010/01/citrix_managed_servi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2" y="0"/>
            <a:ext cx="558165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Complex support team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15365" name="Picture 2" descr="http://resources2.news.com.au/images/2010/08/29/1225911/539382-finger-poin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1112838"/>
            <a:ext cx="100139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Complex monitoring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68312" y="1189037"/>
            <a:ext cx="8610600" cy="3581400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dirty="0" smtClean="0"/>
              <a:t>Not just Nagios for monitoring.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Most things are well-monitored by Somebody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Certain </a:t>
            </a:r>
            <a:r>
              <a:rPr lang="en-US" dirty="0" smtClean="0"/>
              <a:t>things are “lost and found” and </a:t>
            </a:r>
            <a:r>
              <a:rPr lang="en-US" dirty="0" smtClean="0"/>
              <a:t>Nobody </a:t>
            </a:r>
            <a:r>
              <a:rPr lang="en-US" dirty="0" smtClean="0"/>
              <a:t>wants to touch them.</a:t>
            </a:r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12" y="3604658"/>
            <a:ext cx="5570393" cy="3976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512" y="4084637"/>
            <a:ext cx="4699000" cy="291338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Hi from Fairbanks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dirty="0"/>
              <a:t>~</a:t>
            </a:r>
            <a:r>
              <a:rPr lang="en-US" dirty="0" smtClean="0"/>
              <a:t>100,000 people</a:t>
            </a:r>
            <a:endParaRPr lang="en-US" dirty="0" smtClean="0"/>
          </a:p>
        </p:txBody>
      </p:sp>
      <p:sp>
        <p:nvSpPr>
          <p:cNvPr id="51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5125" name="Picture 4" descr="The aurora put on a spectacular display over Fairbanks early Tuesday morning. Photographer Brandon Lovett writes, &quot;It was a welcome sight after nearly two weeks of overcast skies.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35350"/>
            <a:ext cx="61912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Sandhill cranes leaving Fairbanks. Fairbanks International Airport and the Alaska range in the background. Taken Aug. 29, 2012. Photo by Anne Jenkins&#10;&#10;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4513" y="274638"/>
            <a:ext cx="55102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efly.net/wp-content/uploads/2009/09/autoit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2" y="2713037"/>
            <a:ext cx="3954162" cy="3048000"/>
          </a:xfrm>
          <a:prstGeom prst="rect">
            <a:avLst/>
          </a:prstGeom>
          <a:noFill/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Can the users actually use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err="1" smtClean="0"/>
              <a:t>AutoIt</a:t>
            </a:r>
            <a:r>
              <a:rPr lang="en-US" dirty="0" smtClean="0"/>
              <a:t> lets us drive it like a user.</a:t>
            </a:r>
          </a:p>
          <a:p>
            <a:pPr marL="514350" indent="-514350" eaLnBrk="1">
              <a:buFont typeface="+mj-lt"/>
              <a:buAutoNum type="arabicPeriod"/>
              <a:defRPr/>
            </a:pPr>
            <a:r>
              <a:rPr lang="en-US" dirty="0" smtClean="0"/>
              <a:t>Log in</a:t>
            </a:r>
          </a:p>
          <a:p>
            <a:pPr marL="514350" indent="-514350" eaLnBrk="1">
              <a:buFont typeface="+mj-lt"/>
              <a:buAutoNum type="arabicPeriod"/>
              <a:defRPr/>
            </a:pPr>
            <a:r>
              <a:rPr lang="en-US" dirty="0" smtClean="0"/>
              <a:t>Search for a (fake) patient</a:t>
            </a:r>
          </a:p>
          <a:p>
            <a:pPr marL="514350" indent="-514350" eaLnBrk="1">
              <a:buFont typeface="+mj-lt"/>
              <a:buAutoNum type="arabicPeriod"/>
              <a:defRPr/>
            </a:pPr>
            <a:r>
              <a:rPr lang="en-US" dirty="0" smtClean="0"/>
              <a:t>Open the patient’s chart.</a:t>
            </a:r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Do it live.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en-US" dirty="0" smtClean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18437" name="Picture 2" descr="http://i.imgur.com/y7Hm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176" y="0"/>
            <a:ext cx="6026336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The Live Demo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dirty="0" smtClean="0"/>
              <a:t>Interactive demo </a:t>
            </a:r>
            <a:r>
              <a:rPr lang="en-US" dirty="0" smtClean="0"/>
              <a:t>with a test patient in production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194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Runify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"c:\program files\</a:t>
            </a:r>
            <a:r>
              <a:rPr lang="en-US" sz="3600" dirty="0" err="1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nsclient</a:t>
            </a:r>
            <a:r>
              <a:rPr lang="en-US" sz="36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++\scripts\check_powerchart.exe"  </a:t>
            </a:r>
            <a:r>
              <a:rPr lang="en-US" sz="3600" b="1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fat</a:t>
            </a:r>
            <a:r>
              <a:rPr lang="en-US" sz="36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 –w5,1,1 -c40,5,5</a:t>
            </a:r>
            <a:br>
              <a:rPr lang="en-US" sz="36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</a:br>
            <a:endParaRPr lang="en-US" sz="3600" dirty="0" smtClean="0">
              <a:solidFill>
                <a:srgbClr val="000000"/>
              </a:solidFill>
              <a:latin typeface="Consolas" pitchFamily="49" charset="0"/>
              <a:ea typeface="+mn-ea"/>
              <a:cs typeface="Consolas" pitchFamily="49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Compiled .exe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Use fat or </a:t>
            </a:r>
            <a:r>
              <a:rPr lang="en-US" sz="3200" dirty="0" err="1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citrix</a:t>
            </a:r>
            <a:r>
              <a:rPr lang="en-US" sz="32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 client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WARNING if more than 5,</a:t>
            </a:r>
            <a:r>
              <a:rPr lang="en-US" sz="3200" baseline="0" dirty="0" smtClean="0">
                <a:solidFill>
                  <a:srgbClr val="000000"/>
                </a:solidFill>
                <a:latin typeface="Consolas" pitchFamily="49" charset="0"/>
                <a:ea typeface="+mn-ea"/>
                <a:cs typeface="Consolas" pitchFamily="49" charset="0"/>
              </a:rPr>
              <a:t>1,1 seconds for login, search, chart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nsolas" pitchFamily="49" charset="0"/>
                <a:cs typeface="Consolas" pitchFamily="49" charset="0"/>
              </a:rPr>
              <a:t>CRITICAL over 40,5,5</a:t>
            </a:r>
            <a:endParaRPr lang="en-US" sz="3200" dirty="0" smtClean="0">
              <a:solidFill>
                <a:srgbClr val="000000"/>
              </a:solidFill>
              <a:latin typeface="Consolas" pitchFamily="49" charset="0"/>
              <a:ea typeface="+mn-ea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The </a:t>
            </a:r>
            <a:r>
              <a:rPr lang="en-US" dirty="0" err="1" smtClean="0"/>
              <a:t>AutoIt</a:t>
            </a:r>
            <a:r>
              <a:rPr lang="en-US" dirty="0" smtClean="0"/>
              <a:t> Script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dirty="0" smtClean="0"/>
              <a:t>Open in </a:t>
            </a:r>
            <a:r>
              <a:rPr lang="en-US" dirty="0" err="1" smtClean="0"/>
              <a:t>SciTE</a:t>
            </a:r>
            <a:r>
              <a:rPr lang="en-US" dirty="0" smtClean="0"/>
              <a:t> and </a:t>
            </a:r>
            <a:r>
              <a:rPr lang="en-US" dirty="0" smtClean="0"/>
              <a:t>glance through</a:t>
            </a:r>
            <a:r>
              <a:rPr lang="en-US" dirty="0" smtClean="0"/>
              <a:t>.</a:t>
            </a:r>
          </a:p>
          <a:p>
            <a:pPr eaLnBrk="1"/>
            <a:r>
              <a:rPr lang="en-US" dirty="0" smtClean="0"/>
              <a:t>Note, Nagios.com has a couple of good articles </a:t>
            </a:r>
            <a:r>
              <a:rPr lang="en-US" dirty="0" smtClean="0"/>
              <a:t>by Sam Lansing about </a:t>
            </a:r>
            <a:r>
              <a:rPr lang="en-US" dirty="0" smtClean="0"/>
              <a:t>using </a:t>
            </a:r>
            <a:r>
              <a:rPr lang="en-US" dirty="0" err="1" smtClean="0"/>
              <a:t>AutoIt</a:t>
            </a:r>
            <a:r>
              <a:rPr lang="en-US" dirty="0" smtClean="0"/>
              <a:t>.</a:t>
            </a:r>
          </a:p>
          <a:p>
            <a:pPr eaLnBrk="1"/>
            <a:r>
              <a:rPr lang="en-US" dirty="0" smtClean="0"/>
              <a:t>Also see the presentation he did just before this one!</a:t>
            </a:r>
            <a:endParaRPr lang="en-US" dirty="0" smtClean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NSCP </a:t>
            </a:r>
            <a:r>
              <a:rPr lang="en-US" dirty="0" err="1" smtClean="0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</a:pPr>
            <a:r>
              <a:rPr lang="en-US" dirty="0" smtClean="0">
                <a:latin typeface="Consolas" pitchFamily="49" charset="0"/>
                <a:cs typeface="Consolas" pitchFamily="49" charset="0"/>
              </a:rPr>
              <a:t>[/settings/external scripts/scripts]</a:t>
            </a:r>
          </a:p>
          <a:p>
            <a:pPr eaLnBrk="1">
              <a:buFont typeface="Times New Roman" pitchFamily="16" charset="0"/>
              <a:buNone/>
            </a:pPr>
            <a:r>
              <a:rPr lang="en-US" dirty="0" err="1" smtClean="0">
                <a:latin typeface="Consolas" pitchFamily="49" charset="0"/>
                <a:cs typeface="Consolas" pitchFamily="49" charset="0"/>
              </a:rPr>
              <a:t>check_ctx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= scripts\check_powerchart.exe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citrix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-w20,5,5 -c40,5,5</a:t>
            </a:r>
          </a:p>
          <a:p>
            <a:pPr eaLnBrk="1">
              <a:buFont typeface="Times New Roman" pitchFamily="16" charset="0"/>
              <a:buNone/>
            </a:pPr>
            <a:r>
              <a:rPr lang="en-US" dirty="0" err="1" smtClean="0">
                <a:latin typeface="Consolas" pitchFamily="49" charset="0"/>
                <a:cs typeface="Consolas" pitchFamily="49" charset="0"/>
              </a:rPr>
              <a:t>check_fat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= scripts\check_powerchart.exe fat -w20,5,5 -c40,5,5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Gotchas</a:t>
            </a:r>
            <a:r>
              <a:rPr lang="en-US" dirty="0" smtClean="0"/>
              <a:t>: too</a:t>
            </a:r>
            <a:r>
              <a:rPr lang="en-US" baseline="0" dirty="0" smtClean="0"/>
              <a:t> many running at once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Runs a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KillHungProcesses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 smtClean="0"/>
              <a:t> routine at beginning and end to clean them up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Also set </a:t>
            </a:r>
            <a:r>
              <a:rPr lang="en-US" dirty="0" err="1" smtClean="0"/>
              <a:t>max_check_commands</a:t>
            </a:r>
            <a:r>
              <a:rPr lang="en-US" dirty="0" smtClean="0"/>
              <a:t>=1 in </a:t>
            </a:r>
            <a:r>
              <a:rPr lang="en-US" dirty="0" err="1" smtClean="0"/>
              <a:t>config</a:t>
            </a:r>
            <a:r>
              <a:rPr lang="en-US" dirty="0" smtClean="0"/>
              <a:t> for this host.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Gotchas</a:t>
            </a:r>
            <a:r>
              <a:rPr lang="en-US" dirty="0" smtClean="0"/>
              <a:t>: Occasional </a:t>
            </a:r>
            <a:r>
              <a:rPr lang="en-US" dirty="0" err="1" smtClean="0"/>
              <a:t>popups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en-US" sz="2400" b="0" dirty="0" err="1" smtClean="0">
                <a:latin typeface="Consolas" pitchFamily="49" charset="0"/>
                <a:cs typeface="Consolas" pitchFamily="49" charset="0"/>
              </a:rPr>
              <a:t>AdlibRegister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2400" b="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2400" b="0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HandleRelationship</a:t>
            </a:r>
            <a:r>
              <a:rPr lang="en-US" sz="2400" b="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)</a:t>
            </a:r>
            <a:endParaRPr lang="en-US" sz="2400" b="0" dirty="0" smtClean="0">
              <a:latin typeface="Consolas" pitchFamily="49" charset="0"/>
              <a:cs typeface="Consolas" pitchFamily="49" charset="0"/>
            </a:endParaRPr>
          </a:p>
          <a:p>
            <a:pPr fontAlgn="t"/>
            <a:r>
              <a:rPr lang="en-US" sz="2400" b="0" dirty="0" err="1" smtClean="0">
                <a:latin typeface="Consolas" pitchFamily="49" charset="0"/>
                <a:cs typeface="Consolas" pitchFamily="49" charset="0"/>
              </a:rPr>
              <a:t>Func</a:t>
            </a:r>
            <a:r>
              <a:rPr lang="en-US" sz="2400" b="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0" dirty="0" err="1" smtClean="0">
                <a:latin typeface="Consolas" pitchFamily="49" charset="0"/>
                <a:cs typeface="Consolas" pitchFamily="49" charset="0"/>
              </a:rPr>
              <a:t>HandleRelationship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()</a:t>
            </a:r>
            <a:endParaRPr lang="en-US" sz="2400" b="0" dirty="0" smtClean="0">
              <a:latin typeface="Consolas" pitchFamily="49" charset="0"/>
              <a:cs typeface="Consolas" pitchFamily="49" charset="0"/>
            </a:endParaRPr>
          </a:p>
          <a:p>
            <a:pPr fontAlgn="t"/>
            <a:r>
              <a:rPr lang="en-US" sz="2400" b="0" dirty="0" smtClean="0">
                <a:solidFill>
                  <a:srgbClr val="B1B100"/>
                </a:solidFill>
                <a:latin typeface="Consolas" pitchFamily="49" charset="0"/>
                <a:cs typeface="Consolas" pitchFamily="49" charset="0"/>
              </a:rPr>
              <a:t>	If</a:t>
            </a:r>
            <a:r>
              <a:rPr lang="en-US" sz="2400" b="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0" dirty="0" err="1" smtClean="0">
                <a:latin typeface="Consolas" pitchFamily="49" charset="0"/>
                <a:cs typeface="Consolas" pitchFamily="49" charset="0"/>
              </a:rPr>
              <a:t>WinActive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2400" b="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"Assign a Relationship"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2400" b="0" dirty="0" smtClean="0">
                <a:latin typeface="Consolas" pitchFamily="49" charset="0"/>
                <a:cs typeface="Consolas" pitchFamily="49" charset="0"/>
              </a:rPr>
              <a:t> Then</a:t>
            </a:r>
          </a:p>
          <a:p>
            <a:pPr fontAlgn="t"/>
            <a:r>
              <a:rPr lang="en-US" sz="2400" b="0" dirty="0" smtClean="0">
                <a:solidFill>
                  <a:srgbClr val="0066CC"/>
                </a:solidFill>
                <a:latin typeface="Consolas" pitchFamily="49" charset="0"/>
                <a:cs typeface="Consolas" pitchFamily="49" charset="0"/>
              </a:rPr>
              <a:t>		Send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2400" b="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"cc{ENTER}"</a:t>
            </a:r>
            <a:r>
              <a:rPr lang="en-US" sz="2400" b="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)</a:t>
            </a:r>
            <a:endParaRPr lang="en-US" sz="2400" b="0" dirty="0" smtClean="0">
              <a:latin typeface="Consolas" pitchFamily="49" charset="0"/>
              <a:cs typeface="Consolas" pitchFamily="49" charset="0"/>
            </a:endParaRPr>
          </a:p>
          <a:p>
            <a:pPr fontAlgn="t"/>
            <a:r>
              <a:rPr lang="en-US" sz="2400" b="0" dirty="0" smtClean="0">
                <a:solidFill>
                  <a:srgbClr val="B1B1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2400" b="0" dirty="0" err="1" smtClean="0">
                <a:solidFill>
                  <a:srgbClr val="B1B100"/>
                </a:solidFill>
                <a:latin typeface="Consolas" pitchFamily="49" charset="0"/>
                <a:cs typeface="Consolas" pitchFamily="49" charset="0"/>
              </a:rPr>
              <a:t>EndIf</a:t>
            </a:r>
            <a:endParaRPr lang="en-US" sz="2400" b="0" dirty="0" smtClean="0">
              <a:latin typeface="Consolas" pitchFamily="49" charset="0"/>
              <a:cs typeface="Consolas" pitchFamily="49" charset="0"/>
            </a:endParaRPr>
          </a:p>
          <a:p>
            <a:pPr fontAlgn="t"/>
            <a:r>
              <a:rPr lang="en-US" sz="2400" b="0" dirty="0" err="1" smtClean="0">
                <a:latin typeface="Consolas" pitchFamily="49" charset="0"/>
                <a:cs typeface="Consolas" pitchFamily="49" charset="0"/>
              </a:rPr>
              <a:t>EndFunc</a:t>
            </a:r>
            <a:endParaRPr lang="en-US" sz="2400" b="0" dirty="0" smtClean="0">
              <a:latin typeface="Consolas" pitchFamily="49" charset="0"/>
              <a:cs typeface="Consolas" pitchFamily="49" charset="0"/>
            </a:endParaRPr>
          </a:p>
          <a:p>
            <a:endParaRPr lang="en-US" sz="2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2400" dirty="0" smtClean="0">
                <a:latin typeface="Consolas" pitchFamily="49" charset="0"/>
                <a:cs typeface="Consolas" pitchFamily="49" charset="0"/>
              </a:rPr>
              <a:t>...</a:t>
            </a:r>
          </a:p>
          <a:p>
            <a:endParaRPr lang="en-US" sz="2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2400" dirty="0" err="1" smtClean="0">
                <a:latin typeface="Consolas" pitchFamily="49" charset="0"/>
                <a:cs typeface="Consolas" pitchFamily="49" charset="0"/>
              </a:rPr>
              <a:t>AdlibUnRegister</a:t>
            </a:r>
            <a:r>
              <a:rPr lang="en-US" sz="240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2400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HandleRelationship</a:t>
            </a:r>
            <a:r>
              <a:rPr lang="en-US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2400" dirty="0" smtClean="0">
                <a:solidFill>
                  <a:srgbClr val="66CC66"/>
                </a:solidFill>
                <a:latin typeface="Consolas" pitchFamily="49" charset="0"/>
                <a:cs typeface="Consolas" pitchFamily="49" charset="0"/>
              </a:rPr>
              <a:t>)</a:t>
            </a:r>
            <a:endParaRPr lang="en-US" sz="2400" dirty="0" smtClean="0">
              <a:latin typeface="Consolas" pitchFamily="49" charset="0"/>
              <a:cs typeface="Consolas" pitchFamily="49" charset="0"/>
            </a:endParaRPr>
          </a:p>
          <a:p>
            <a:endParaRPr lang="en-US" sz="2400" dirty="0" smtClean="0">
              <a:latin typeface="Consolas" pitchFamily="49" charset="0"/>
              <a:cs typeface="Consolas" pitchFamily="49" charset="0"/>
            </a:endParaRPr>
          </a:p>
          <a:p>
            <a:endParaRPr lang="en-US" sz="24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err="1" smtClean="0"/>
              <a:t>Gotchas</a:t>
            </a:r>
            <a:r>
              <a:rPr lang="en-US" dirty="0" smtClean="0"/>
              <a:t>: Stupid </a:t>
            </a:r>
            <a:r>
              <a:rPr lang="en-US" dirty="0" err="1" smtClean="0"/>
              <a:t>typer</a:t>
            </a:r>
            <a:endParaRPr 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repeatedly mistakenly added lines to the </a:t>
            </a:r>
            <a:r>
              <a:rPr lang="en-US" i="1" dirty="0" smtClean="0"/>
              <a:t>wrong section </a:t>
            </a:r>
            <a:r>
              <a:rPr lang="en-US" dirty="0" smtClean="0"/>
              <a:t>of the nsclient.ini file.</a:t>
            </a: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21510" name="Picture 6" descr="http://www.bizarretshirts.com/pictures/have_the_d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1912" y="2713037"/>
            <a:ext cx="5181600" cy="4041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472F99B-ED98-4A41-B7B8-A9E66C53D913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19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4000" y="223838"/>
            <a:ext cx="7348538" cy="503237"/>
          </a:xfrm>
        </p:spPr>
        <p:txBody>
          <a:bodyPr tIns="28224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 err="1" smtClean="0"/>
              <a:t>Gotchas</a:t>
            </a:r>
            <a:r>
              <a:rPr lang="en-US" dirty="0" smtClean="0"/>
              <a:t>: Service</a:t>
            </a:r>
            <a:r>
              <a:rPr lang="en-US" baseline="0" dirty="0" smtClean="0"/>
              <a:t> vs. Interactive GUI</a:t>
            </a:r>
            <a:endParaRPr lang="en-US" dirty="0" smtClean="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2125" y="1544638"/>
            <a:ext cx="9070975" cy="4899025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775" y="1327150"/>
            <a:ext cx="47910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Not very big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92125" y="1570037"/>
            <a:ext cx="9069388" cy="4962526"/>
          </a:xfrm>
        </p:spPr>
        <p:txBody>
          <a:bodyPr>
            <a:normAutofit fontScale="92500"/>
          </a:bodyPr>
          <a:lstStyle/>
          <a:p>
            <a:pPr eaLnBrk="1"/>
            <a:r>
              <a:rPr lang="en-US" dirty="0" smtClean="0"/>
              <a:t>Fairbanks Memorial Hospital</a:t>
            </a:r>
            <a:endParaRPr lang="en-US" dirty="0"/>
          </a:p>
          <a:p>
            <a:pPr eaLnBrk="1">
              <a:buFont typeface="Arial" charset="0"/>
              <a:buChar char="•"/>
            </a:pPr>
            <a:r>
              <a:rPr lang="en-US" dirty="0" smtClean="0"/>
              <a:t>~</a:t>
            </a:r>
            <a:r>
              <a:rPr lang="en-US" dirty="0" smtClean="0"/>
              <a:t>150 </a:t>
            </a:r>
            <a:r>
              <a:rPr lang="en-US" dirty="0" smtClean="0"/>
              <a:t>beds</a:t>
            </a:r>
            <a:endParaRPr lang="en-US" dirty="0"/>
          </a:p>
          <a:p>
            <a:pPr eaLnBrk="1">
              <a:buFont typeface="Arial" charset="0"/>
              <a:buChar char="•"/>
            </a:pPr>
            <a:r>
              <a:rPr lang="en-US" dirty="0" smtClean="0"/>
              <a:t>~</a:t>
            </a:r>
            <a:r>
              <a:rPr lang="en-US" dirty="0" smtClean="0"/>
              <a:t>1500 employees; ~40 IT dept.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around 300 production </a:t>
            </a:r>
            <a:r>
              <a:rPr lang="en-US" dirty="0" smtClean="0"/>
              <a:t>servers (~75% </a:t>
            </a:r>
            <a:r>
              <a:rPr lang="en-US" dirty="0" err="1" smtClean="0"/>
              <a:t>Vmware</a:t>
            </a:r>
            <a:r>
              <a:rPr lang="en-US" dirty="0" smtClean="0"/>
              <a:t>).</a:t>
            </a:r>
            <a:r>
              <a:rPr lang="en-US" dirty="0" smtClean="0"/>
              <a:t>.. roughly 400 "apps</a:t>
            </a:r>
            <a:r>
              <a:rPr lang="en-US" dirty="0" smtClean="0"/>
              <a:t>“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24x7x365.25 as only healthcare can be</a:t>
            </a:r>
            <a:endParaRPr lang="en-US" dirty="0" smtClean="0"/>
          </a:p>
          <a:p>
            <a:pPr eaLnBrk="1">
              <a:buFont typeface="Arial" charset="0"/>
              <a:buChar char="•"/>
            </a:pPr>
            <a:r>
              <a:rPr lang="en-US" dirty="0" err="1" smtClean="0"/>
              <a:t>Nagios</a:t>
            </a:r>
            <a:r>
              <a:rPr lang="en-US" dirty="0" smtClean="0"/>
              <a:t> monitors 113 hosts (includes some devices like switches and </a:t>
            </a:r>
            <a:r>
              <a:rPr lang="en-US" dirty="0" err="1" smtClean="0"/>
              <a:t>UPSes</a:t>
            </a:r>
            <a:r>
              <a:rPr lang="en-US" dirty="0" smtClean="0"/>
              <a:t>), but 442 services.</a:t>
            </a:r>
          </a:p>
          <a:p>
            <a:pPr eaLnBrk="1">
              <a:buFont typeface="Arial" charset="0"/>
              <a:buChar char="•"/>
            </a:pPr>
            <a:r>
              <a:rPr lang="en-US" dirty="0" err="1" smtClean="0"/>
              <a:t>Nagios</a:t>
            </a:r>
            <a:r>
              <a:rPr lang="en-US" dirty="0" smtClean="0"/>
              <a:t> in the gaps</a:t>
            </a: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5" name="Picture 8" descr="http://www.uaf.edu/files/news/featured/03/tvc/images/FM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912" y="122237"/>
            <a:ext cx="3873500" cy="281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err="1" smtClean="0"/>
              <a:t>Gotchas</a:t>
            </a:r>
            <a:r>
              <a:rPr lang="en-US" dirty="0" smtClean="0"/>
              <a:t>: </a:t>
            </a:r>
            <a:r>
              <a:rPr lang="en-US" dirty="0" err="1" smtClean="0"/>
              <a:t>AutoIt</a:t>
            </a:r>
            <a:r>
              <a:rPr lang="en-US" dirty="0" smtClean="0"/>
              <a:t> output to STDOUT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92125" y="1544638"/>
            <a:ext cx="3633787" cy="4987925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r>
              <a:rPr lang="en-US" dirty="0" smtClean="0"/>
              <a:t>You have to compile to .exe</a:t>
            </a:r>
            <a:r>
              <a:rPr lang="en-US" baseline="0" dirty="0" smtClean="0"/>
              <a:t> with</a:t>
            </a:r>
          </a:p>
          <a:p>
            <a:pPr eaLnBrk="1"/>
            <a:r>
              <a:rPr lang="en-US" b="1" dirty="0" smtClean="0"/>
              <a:t>“Console” checkbox</a:t>
            </a:r>
            <a:r>
              <a:rPr lang="en-US" baseline="0" dirty="0" smtClean="0"/>
              <a:t> o</a:t>
            </a:r>
            <a:r>
              <a:rPr lang="en-US" dirty="0" smtClean="0"/>
              <a:t>r </a:t>
            </a:r>
          </a:p>
          <a:p>
            <a:pPr eaLnBrk="1"/>
            <a:r>
              <a:rPr lang="en-US" dirty="0" smtClean="0">
                <a:latin typeface="Consolas" pitchFamily="49" charset="0"/>
                <a:cs typeface="Consolas" pitchFamily="49" charset="0"/>
              </a:rPr>
              <a:t>/console </a:t>
            </a:r>
            <a:r>
              <a:rPr lang="en-US" dirty="0" smtClean="0"/>
              <a:t>switch on </a:t>
            </a:r>
            <a:r>
              <a:rPr lang="en-US" dirty="0" err="1" smtClean="0"/>
              <a:t>commandline</a:t>
            </a:r>
            <a:r>
              <a:rPr lang="en-US" dirty="0" smtClean="0"/>
              <a:t> aut2exe compiler</a:t>
            </a:r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912" y="1265237"/>
            <a:ext cx="57435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112" y="5989637"/>
            <a:ext cx="92202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nsolas" pitchFamily="49" charset="0"/>
                <a:cs typeface="Consolas" pitchFamily="49" charset="0"/>
              </a:rPr>
              <a:t>"%</a:t>
            </a:r>
            <a:r>
              <a:rPr lang="fr-FR" dirty="0" err="1" smtClean="0">
                <a:latin typeface="Consolas" pitchFamily="49" charset="0"/>
                <a:cs typeface="Consolas" pitchFamily="49" charset="0"/>
              </a:rPr>
              <a:t>programfiles</a:t>
            </a:r>
            <a:r>
              <a:rPr lang="fr-FR" dirty="0" smtClean="0">
                <a:latin typeface="Consolas" pitchFamily="49" charset="0"/>
                <a:cs typeface="Consolas" pitchFamily="49" charset="0"/>
              </a:rPr>
              <a:t>%\Autoit3\aut2exe\aut2exe.exe" /in </a:t>
            </a:r>
            <a:r>
              <a:rPr lang="fr-FR" i="1" dirty="0" smtClean="0">
                <a:latin typeface="Consolas" pitchFamily="49" charset="0"/>
                <a:cs typeface="Consolas" pitchFamily="49" charset="0"/>
              </a:rPr>
              <a:t>check_powerchart.au3</a:t>
            </a:r>
            <a:r>
              <a:rPr lang="fr-FR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b="1" dirty="0" smtClean="0">
                <a:latin typeface="Consolas" pitchFamily="49" charset="0"/>
                <a:cs typeface="Consolas" pitchFamily="49" charset="0"/>
              </a:rPr>
              <a:t>/console </a:t>
            </a:r>
            <a:r>
              <a:rPr lang="fr-FR" dirty="0" smtClean="0">
                <a:latin typeface="Consolas" pitchFamily="49" charset="0"/>
                <a:cs typeface="Consolas" pitchFamily="49" charset="0"/>
              </a:rPr>
              <a:t>/</a:t>
            </a:r>
            <a:r>
              <a:rPr lang="fr-FR" dirty="0" err="1" smtClean="0">
                <a:latin typeface="Consolas" pitchFamily="49" charset="0"/>
                <a:cs typeface="Consolas" pitchFamily="49" charset="0"/>
              </a:rPr>
              <a:t>nopack</a:t>
            </a:r>
            <a:endParaRPr lang="fr-FR" dirty="0" smtClean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4A00ECF-C368-453F-A063-C48504181501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2253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4000" y="223838"/>
            <a:ext cx="9282112" cy="503237"/>
          </a:xfrm>
        </p:spPr>
        <p:txBody>
          <a:bodyPr tIns="28224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 err="1" smtClean="0"/>
              <a:t>Gotchas</a:t>
            </a:r>
            <a:r>
              <a:rPr lang="en-US" dirty="0" smtClean="0"/>
              <a:t>: Annoying phantom</a:t>
            </a:r>
            <a:r>
              <a:rPr lang="en-US" baseline="0" dirty="0" smtClean="0"/>
              <a:t> </a:t>
            </a:r>
            <a:r>
              <a:rPr lang="en-US" dirty="0" smtClean="0"/>
              <a:t>icons in the tray</a:t>
            </a: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2125" y="1544638"/>
            <a:ext cx="9070975" cy="4899025"/>
          </a:xfrm>
        </p:spPr>
        <p:txBody>
          <a:bodyPr/>
          <a:lstStyle/>
          <a:p>
            <a:pPr eaLnBrk="1"/>
            <a:endParaRPr lang="en-US" dirty="0" smtClean="0"/>
          </a:p>
          <a:p>
            <a:pPr eaLnBrk="1"/>
            <a:endParaRPr lang="en-US" dirty="0" smtClean="0"/>
          </a:p>
          <a:p>
            <a:pPr eaLnBrk="1"/>
            <a:r>
              <a:rPr lang="en-US" dirty="0" smtClean="0"/>
              <a:t>Slow too!</a:t>
            </a:r>
          </a:p>
          <a:p>
            <a:pPr eaLnBrk="1"/>
            <a:r>
              <a:rPr lang="en-US" dirty="0" smtClean="0"/>
              <a:t>Solution: </a:t>
            </a:r>
            <a:r>
              <a:rPr lang="en-US" dirty="0" err="1" smtClean="0">
                <a:hlinkClick r:id="rId3"/>
              </a:rPr>
              <a:t>LP#TrayIconBuster</a:t>
            </a:r>
            <a:endParaRPr lang="en-US" dirty="0" smtClean="0"/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79488" y="1493838"/>
            <a:ext cx="10758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513" y="4389438"/>
            <a:ext cx="6302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54000" y="177800"/>
            <a:ext cx="3338512" cy="592138"/>
          </a:xfrm>
        </p:spPr>
        <p:txBody>
          <a:bodyPr/>
          <a:lstStyle/>
          <a:p>
            <a:pPr eaLnBrk="1"/>
            <a:r>
              <a:rPr lang="en-US" dirty="0" smtClean="0"/>
              <a:t>The results: Citrix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92125" y="1544638"/>
            <a:ext cx="2338387" cy="4987925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week of 15 minute samples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8063" y="0"/>
            <a:ext cx="6532562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912" y="-30163"/>
            <a:ext cx="3886200" cy="935037"/>
          </a:xfrm>
        </p:spPr>
        <p:txBody>
          <a:bodyPr/>
          <a:lstStyle/>
          <a:p>
            <a:pPr lvl="0" algn="r"/>
            <a:r>
              <a:rPr lang="en-US" dirty="0" smtClean="0"/>
              <a:t>The results: </a:t>
            </a:r>
            <a:br>
              <a:rPr lang="en-US" dirty="0" smtClean="0"/>
            </a:br>
            <a:r>
              <a:rPr lang="en-US" dirty="0" smtClean="0"/>
              <a:t>Fat client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640511" y="1544638"/>
            <a:ext cx="2921001" cy="4987925"/>
          </a:xfrm>
        </p:spPr>
        <p:txBody>
          <a:bodyPr/>
          <a:lstStyle/>
          <a:p>
            <a:r>
              <a:rPr lang="en-US" dirty="0" smtClean="0"/>
              <a:t>Note the much different Y axis scale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259512" cy="750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77800"/>
            <a:ext cx="9510712" cy="592138"/>
          </a:xfrm>
        </p:spPr>
        <p:txBody>
          <a:bodyPr/>
          <a:lstStyle/>
          <a:p>
            <a:r>
              <a:rPr lang="en-US" dirty="0" smtClean="0"/>
              <a:t>Citrix </a:t>
            </a:r>
            <a:r>
              <a:rPr lang="en-US" dirty="0" err="1" smtClean="0"/>
              <a:t>vs</a:t>
            </a:r>
            <a:r>
              <a:rPr lang="en-US" dirty="0" smtClean="0"/>
              <a:t> Fat: icon to </a:t>
            </a:r>
            <a:r>
              <a:rPr lang="en-US" baseline="0" dirty="0" smtClean="0"/>
              <a:t>login (zoomed</a:t>
            </a:r>
            <a:r>
              <a:rPr lang="en-US" dirty="0" smtClean="0"/>
              <a:t> to 1.5 days)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4754" name="AutoShape 2" descr="http://fai0nagiosxi/nagiosxi/includes/components/perfdata/graphApi.php?host=fai1vdit68&amp;service=Cerner_Fat_Client_Login&amp;source=1&amp;view=99&amp;start=1348084800&amp;end=1348298264&amp;rand=134829839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AutoShape 6" descr="http://fai0nagiosxi/nagiosxi/includes/components/perfdata/graphApi.php?host=fai1vdit68&amp;service=Cerner_Fat_Client_Login&amp;source=2&amp;view=99&amp;start=1348084800&amp;end=1348298264&amp;rand=134829839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62" name="Picture 10" descr="http://fai0nagiosxi/nagiosxi/includes/components/perfdata/graphApi.php?host=fai1vdit68&amp;service=Cerner_Fat_Client_Login&amp;source=1&amp;view=99&amp;start=1348084800&amp;end=1348298264&amp;rand=13482984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2" y="1189037"/>
            <a:ext cx="8557788" cy="2895600"/>
          </a:xfrm>
          <a:prstGeom prst="rect">
            <a:avLst/>
          </a:prstGeom>
          <a:noFill/>
        </p:spPr>
      </p:pic>
      <p:pic>
        <p:nvPicPr>
          <p:cNvPr id="74764" name="Picture 12" descr="http://fai0nagiosxi/nagiosxi/includes/components/perfdata/graphApi.php?host=fai1vdit68&amp;service=Cerner_Citrix_Client_Login&amp;source=1&amp;view=99&amp;start=1348084800&amp;end=1348298261&amp;rand=1348298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512" y="4160837"/>
            <a:ext cx="8557788" cy="2895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21074309">
            <a:off x="2767709" y="4212645"/>
            <a:ext cx="7685363" cy="1466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1600" prstMaterial="metal">
              <a:bevelT w="38100" h="38100"/>
              <a:bevelB w="69850" h="38100" prst="cross"/>
            </a:sp3d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PATHETIC</a:t>
            </a:r>
            <a:endParaRPr lang="en-US" sz="9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92912" y="3246437"/>
            <a:ext cx="23622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69112" y="6218237"/>
            <a:ext cx="25908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77800"/>
            <a:ext cx="9510712" cy="592138"/>
          </a:xfrm>
        </p:spPr>
        <p:txBody>
          <a:bodyPr/>
          <a:lstStyle/>
          <a:p>
            <a:r>
              <a:rPr lang="en-US" dirty="0" smtClean="0"/>
              <a:t>Citrix </a:t>
            </a:r>
            <a:r>
              <a:rPr lang="en-US" dirty="0" err="1" smtClean="0"/>
              <a:t>vs</a:t>
            </a:r>
            <a:r>
              <a:rPr lang="en-US" dirty="0" smtClean="0"/>
              <a:t> Fat: open one patient’s chart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4754" name="AutoShape 2" descr="http://fai0nagiosxi/nagiosxi/includes/components/perfdata/graphApi.php?host=fai1vdit68&amp;service=Cerner_Fat_Client_Login&amp;source=1&amp;view=99&amp;start=1348084800&amp;end=1348298264&amp;rand=134829839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AutoShape 6" descr="http://fai0nagiosxi/nagiosxi/includes/components/perfdata/graphApi.php?host=fai1vdit68&amp;service=Cerner_Fat_Client_Login&amp;source=2&amp;view=99&amp;start=1348084800&amp;end=1348298264&amp;rand=134829839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498" name="Picture 2" descr="http://fai0nagiosxi/nagiosxi/includes/components/perfdata/graphApi.php?host=fai1vdit68&amp;service=Cerner_Citrix_Client_Login&amp;source=3&amp;view=99&amp;start=1348084800&amp;end=1348298261&amp;rand=1348299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512" y="4008437"/>
            <a:ext cx="8782993" cy="2971800"/>
          </a:xfrm>
          <a:prstGeom prst="rect">
            <a:avLst/>
          </a:prstGeom>
          <a:noFill/>
        </p:spPr>
      </p:pic>
      <p:pic>
        <p:nvPicPr>
          <p:cNvPr id="106500" name="Picture 4" descr="http://fai0nagiosxi/nagiosxi/includes/components/perfdata/graphApi.php?host=fai1vdit68&amp;service=Cerner_Fat_Client_Login&amp;source=3&amp;view=99&amp;start=1348084800&amp;end=1348298264&amp;rand=13482991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511" y="960437"/>
            <a:ext cx="8759605" cy="2963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The advantages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dirty="0" smtClean="0"/>
              <a:t>Continuous monitoring of the </a:t>
            </a:r>
            <a:r>
              <a:rPr lang="en-US" i="1" dirty="0" smtClean="0"/>
              <a:t>end product</a:t>
            </a:r>
          </a:p>
          <a:p>
            <a:pPr eaLnBrk="1">
              <a:buFont typeface="Arial" charset="0"/>
              <a:buChar char="•"/>
            </a:pPr>
            <a:r>
              <a:rPr lang="en-US" dirty="0" err="1" smtClean="0"/>
              <a:t>Nagios</a:t>
            </a:r>
            <a:r>
              <a:rPr lang="en-US" dirty="0" smtClean="0"/>
              <a:t> alerting, escalating, whatever.</a:t>
            </a:r>
            <a:endParaRPr lang="en-US" dirty="0" smtClean="0"/>
          </a:p>
          <a:p>
            <a:pPr eaLnBrk="1">
              <a:buFont typeface="Arial" charset="0"/>
              <a:buChar char="•"/>
            </a:pPr>
            <a:r>
              <a:rPr lang="en-US" dirty="0" smtClean="0"/>
              <a:t>Control</a:t>
            </a:r>
            <a:r>
              <a:rPr lang="en-US" dirty="0" smtClean="0"/>
              <a:t>/experiment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Just the two (Citrix </a:t>
            </a:r>
            <a:r>
              <a:rPr lang="en-US" dirty="0" err="1" smtClean="0"/>
              <a:t>vs</a:t>
            </a:r>
            <a:r>
              <a:rPr lang="en-US" dirty="0" smtClean="0"/>
              <a:t> fat) tell us a </a:t>
            </a:r>
            <a:r>
              <a:rPr lang="en-US" dirty="0" smtClean="0"/>
              <a:t>lot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We have a historical benchmark to compare anomalies with</a:t>
            </a:r>
            <a:endParaRPr lang="en-US" dirty="0" smtClean="0"/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We’ve already </a:t>
            </a:r>
            <a:r>
              <a:rPr lang="en-US" dirty="0" smtClean="0"/>
              <a:t>identified a </a:t>
            </a:r>
            <a:r>
              <a:rPr lang="en-US" dirty="0" smtClean="0"/>
              <a:t>symptomatic Citrix problem we </a:t>
            </a:r>
            <a:r>
              <a:rPr lang="en-US" dirty="0" smtClean="0"/>
              <a:t>can </a:t>
            </a:r>
            <a:r>
              <a:rPr lang="en-US" dirty="0" smtClean="0"/>
              <a:t>treat </a:t>
            </a:r>
            <a:r>
              <a:rPr lang="en-US" dirty="0" smtClean="0"/>
              <a:t>with a </a:t>
            </a:r>
            <a:r>
              <a:rPr lang="en-US" dirty="0" err="1" smtClean="0"/>
              <a:t>Nagios</a:t>
            </a:r>
            <a:r>
              <a:rPr lang="en-US" dirty="0" smtClean="0"/>
              <a:t> event </a:t>
            </a:r>
            <a:r>
              <a:rPr lang="en-US" dirty="0" smtClean="0"/>
              <a:t>handler.</a:t>
            </a:r>
            <a:endParaRPr lang="en-US" dirty="0" smtClean="0"/>
          </a:p>
          <a:p>
            <a:pPr eaLnBrk="1"/>
            <a:endParaRPr lang="en-US" dirty="0" smtClean="0"/>
          </a:p>
        </p:txBody>
      </p:sp>
      <p:sp>
        <p:nvSpPr>
          <p:cNvPr id="2458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Still TODO: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dirty="0" smtClean="0"/>
              <a:t>Thresholds don’t </a:t>
            </a:r>
            <a:r>
              <a:rPr lang="en-US" baseline="0" dirty="0" smtClean="0"/>
              <a:t>yet affect </a:t>
            </a:r>
            <a:r>
              <a:rPr lang="en-US" baseline="0" dirty="0" smtClean="0"/>
              <a:t>OK/WARNING/CRITICAL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Thresholds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perfdata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Make it less noisy for less ignorable notifications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Make it run more often with tighter thresholds now that we have a benchmark.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Move it to a dedicated VM/user accounts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More experiment</a:t>
            </a:r>
            <a:r>
              <a:rPr lang="en-US" dirty="0" smtClean="0"/>
              <a:t> groups</a:t>
            </a: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 antivirus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 Citrix printers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 </a:t>
            </a:r>
            <a:r>
              <a:rPr lang="en-US" dirty="0" err="1" smtClean="0"/>
              <a:t>VMWare</a:t>
            </a:r>
            <a:r>
              <a:rPr lang="en-US" dirty="0" smtClean="0"/>
              <a:t> (fat, no Citrix)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77800"/>
            <a:ext cx="8824912" cy="592138"/>
          </a:xfrm>
        </p:spPr>
        <p:txBody>
          <a:bodyPr/>
          <a:lstStyle/>
          <a:p>
            <a:pPr lvl="0">
              <a:buFont typeface="Arial" pitchFamily="34" charset="0"/>
              <a:buNone/>
            </a:pPr>
            <a:r>
              <a:rPr lang="en-US" dirty="0" smtClean="0"/>
              <a:t>Questions/comments about this example?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30262" r="-3026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/>
              <a:t>Modern web app</a:t>
            </a:r>
          </a:p>
        </p:txBody>
      </p:sp>
      <p:sp>
        <p:nvSpPr>
          <p:cNvPr id="25603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7186613"/>
            <a:ext cx="2205038" cy="242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Context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92124" y="1112837"/>
            <a:ext cx="9272587" cy="4987925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z="2800" dirty="0" smtClean="0"/>
              <a:t>Last year: “Monitoring and Test Driven Development”</a:t>
            </a:r>
          </a:p>
        </p:txBody>
      </p:sp>
      <p:sp>
        <p:nvSpPr>
          <p:cNvPr id="71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pic>
        <p:nvPicPr>
          <p:cNvPr id="5" name="steering_wheel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893888"/>
            <a:ext cx="10080625" cy="5665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hlinkClick r:id="rId3"/>
              </a:rPr>
              <a:t>fairbanks.bannerhealth.com/</a:t>
            </a:r>
            <a:br>
              <a:rPr lang="en-US" sz="4800" dirty="0" smtClean="0">
                <a:solidFill>
                  <a:schemeClr val="tx1"/>
                </a:solidFill>
                <a:hlinkClick r:id="rId3"/>
              </a:rPr>
            </a:br>
            <a:r>
              <a:rPr lang="en-US" sz="4800" dirty="0" smtClean="0">
                <a:solidFill>
                  <a:schemeClr val="tx1"/>
                </a:solidFill>
                <a:hlinkClick r:id="rId3"/>
              </a:rPr>
              <a:t>cpoe_ordersets</a:t>
            </a:r>
            <a:endParaRPr lang="en-US" sz="4800" dirty="0" smtClean="0">
              <a:solidFill>
                <a:schemeClr val="tx1"/>
              </a:solidFill>
            </a:endParaRPr>
          </a:p>
          <a:p>
            <a:endParaRPr lang="en-US" sz="4800" b="1" dirty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It’s not a fair comparison, just an example.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1265237"/>
            <a:ext cx="5080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== Ajax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544638"/>
            <a:ext cx="5691187" cy="4987925"/>
          </a:xfrm>
        </p:spPr>
        <p:txBody>
          <a:bodyPr/>
          <a:lstStyle/>
          <a:p>
            <a:r>
              <a:rPr lang="en-US" dirty="0" smtClean="0"/>
              <a:t>Notice there’s not a full page load.</a:t>
            </a:r>
          </a:p>
          <a:p>
            <a:endParaRPr lang="en-US" dirty="0" smtClean="0"/>
          </a:p>
          <a:p>
            <a:r>
              <a:rPr lang="en-US" b="1" dirty="0" smtClean="0"/>
              <a:t>How do we tell if users can actually use this</a:t>
            </a:r>
            <a:r>
              <a:rPr lang="en-US" b="1" dirty="0" smtClean="0"/>
              <a:t>?</a:t>
            </a:r>
          </a:p>
          <a:p>
            <a:r>
              <a:rPr lang="en-US" b="1" dirty="0" smtClean="0"/>
              <a:t>How can we tell if it sucks?</a:t>
            </a:r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Options: Perl/PHP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9311" y="1544638"/>
            <a:ext cx="4902201" cy="4987925"/>
          </a:xfrm>
        </p:spPr>
        <p:txBody>
          <a:bodyPr/>
          <a:lstStyle/>
          <a:p>
            <a:r>
              <a:rPr lang="en-US" dirty="0" smtClean="0"/>
              <a:t>I’ve done this… </a:t>
            </a:r>
            <a:r>
              <a:rPr lang="en-US" dirty="0" err="1" smtClean="0"/>
              <a:t>Symfony</a:t>
            </a:r>
            <a:r>
              <a:rPr lang="en-US" dirty="0" smtClean="0"/>
              <a:t> functional scripts, for example.</a:t>
            </a:r>
          </a:p>
          <a:p>
            <a:r>
              <a:rPr lang="en-US" dirty="0" smtClean="0"/>
              <a:t>They’ll never do JavaScript or AJAX.</a:t>
            </a:r>
          </a:p>
          <a:p>
            <a:r>
              <a:rPr lang="en-US" dirty="0" smtClean="0"/>
              <a:t>I worry it won’t match the top level, what the user sees.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" y="1189037"/>
            <a:ext cx="4216796" cy="553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  <a:r>
              <a:rPr lang="en-US" baseline="0" dirty="0" smtClean="0"/>
              <a:t> Selenium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Runs a real browser or browsers, kind of like </a:t>
            </a:r>
            <a:r>
              <a:rPr lang="en-US" dirty="0" err="1" smtClean="0"/>
              <a:t>AutoIt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Other people are using it quite </a:t>
            </a:r>
            <a:r>
              <a:rPr lang="en-US" dirty="0" smtClean="0"/>
              <a:t>successfully (e.g. Nathan </a:t>
            </a:r>
            <a:r>
              <a:rPr lang="en-US" smtClean="0"/>
              <a:t>Broderick 2011; </a:t>
            </a:r>
            <a:r>
              <a:rPr lang="en-US" dirty="0" smtClean="0"/>
              <a:t>Sam Lansing 2012)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 have not gotten </a:t>
            </a:r>
            <a:r>
              <a:rPr lang="en-US" dirty="0" smtClean="0"/>
              <a:t>into </a:t>
            </a:r>
            <a:r>
              <a:rPr lang="en-US" dirty="0" smtClean="0"/>
              <a:t>it… images of too many browser windows?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Not very mobile-like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5" name="Picture 4" descr="http://seleniumhq.org/images/big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912" y="4237037"/>
            <a:ext cx="2971800" cy="2689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PhantomJS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Headless </a:t>
            </a:r>
            <a:r>
              <a:rPr lang="en-US" dirty="0" err="1" smtClean="0"/>
              <a:t>webkit</a:t>
            </a:r>
            <a:endParaRPr lang="en-US" dirty="0" smtClean="0"/>
          </a:p>
          <a:p>
            <a:endParaRPr lang="en-US" sz="3200" b="0" i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 As of July 2012 [</a:t>
            </a:r>
            <a:r>
              <a:rPr lang="en-US" sz="3200" b="0" i="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webkit</a:t>
            </a:r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] has the most market share of any layout engine at over 40% of the </a:t>
            </a:r>
            <a:r>
              <a:rPr lang="en-US" sz="3200" b="0" i="0" u="none" strike="noStrike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browser market share</a:t>
            </a:r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 according to </a:t>
            </a:r>
            <a:r>
              <a:rPr lang="en-US" sz="3200" b="0" i="0" u="none" strike="noStrike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StatCounter</a:t>
            </a:r>
            <a:r>
              <a:rPr lang="en-US" sz="3200" b="0" i="0" u="none" strike="noStrike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28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8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endParaRPr lang="en-US" sz="2800" b="0" i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2000" dirty="0" smtClean="0"/>
              <a:t>--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hlinkClick r:id="rId3"/>
              </a:rPr>
              <a:t>http://en.wikipedia.org/wiki/WebKit</a:t>
            </a:r>
            <a:endParaRPr lang="en-US" sz="2000" b="0" i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24578" name="Picture 2" descr="PhantomJ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2" y="1189037"/>
            <a:ext cx="4343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PhantomJS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sz="3200" b="0" i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Allows you to write client scripts in JavaScript, executed by its own</a:t>
            </a:r>
            <a:r>
              <a:rPr lang="en-US" sz="3200" b="0" i="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fast V8 engine</a:t>
            </a:r>
          </a:p>
          <a:p>
            <a:pPr lvl="1" indent="-342900">
              <a:spcAft>
                <a:spcPts val="1425"/>
              </a:spcAft>
              <a:buFont typeface="Arial" pitchFamily="34" charset="0"/>
              <a:buChar char="•"/>
            </a:pPr>
            <a:r>
              <a:rPr lang="en-US" dirty="0" smtClean="0"/>
              <a:t>“Always bet on JS” – Brendan </a:t>
            </a:r>
            <a:r>
              <a:rPr lang="en-US" dirty="0" err="1" smtClean="0"/>
              <a:t>Eich</a:t>
            </a:r>
            <a:r>
              <a:rPr lang="en-US" dirty="0" smtClean="0"/>
              <a:t>, original author of JavaScript</a:t>
            </a:r>
          </a:p>
          <a:p>
            <a:pPr lvl="1" indent="-342900">
              <a:spcAft>
                <a:spcPts val="1425"/>
              </a:spcAft>
              <a:buFont typeface="Arial" pitchFamily="34" charset="0"/>
              <a:buChar char="•"/>
            </a:pPr>
            <a:r>
              <a:rPr lang="en-US" dirty="0" smtClean="0"/>
              <a:t>JavaScript is funny in that most people don’t actually </a:t>
            </a:r>
            <a:r>
              <a:rPr lang="en-US" i="1" dirty="0" smtClean="0"/>
              <a:t>learn </a:t>
            </a:r>
            <a:r>
              <a:rPr lang="en-US" dirty="0" smtClean="0"/>
              <a:t>it before they start using it. – Douglas </a:t>
            </a:r>
            <a:r>
              <a:rPr lang="en-US" dirty="0" err="1" smtClean="0"/>
              <a:t>Crockford</a:t>
            </a:r>
            <a:r>
              <a:rPr lang="en-US" dirty="0" smtClean="0"/>
              <a:t> (paraphrase), author of </a:t>
            </a:r>
            <a:r>
              <a:rPr lang="en-US" i="1" dirty="0" smtClean="0"/>
              <a:t>JavaScript: The Good Parts</a:t>
            </a:r>
            <a:endParaRPr lang="en-US" sz="2800" b="0" i="1" baseline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US" sz="3200" b="0" i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endParaRPr lang="en-US" sz="3200" b="0" i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112" y="4999037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884237"/>
            <a:ext cx="10080625" cy="6172200"/>
          </a:xfrm>
          <a:prstGeom prst="rect">
            <a:avLst/>
          </a:prstGeom>
          <a:gradFill flip="none" rotWithShape="1">
            <a:gsLst>
              <a:gs pos="0">
                <a:srgbClr val="0851ED"/>
              </a:gs>
              <a:gs pos="100000">
                <a:srgbClr val="1980DB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CasperJS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Nicer JS API on top of </a:t>
            </a:r>
            <a:r>
              <a:rPr lang="en-US" dirty="0" err="1" smtClean="0">
                <a:solidFill>
                  <a:schemeClr val="bg1"/>
                </a:solidFill>
              </a:rPr>
              <a:t>PhantomJS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22530" name="Picture 2" descr="http://casperjs.org/images/casperjs-logo-medi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2" y="1722437"/>
            <a:ext cx="3769894" cy="5969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ME THE CODEZ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Quick Walkthrough </a:t>
            </a:r>
            <a:r>
              <a:rPr lang="en-US" dirty="0" smtClean="0"/>
              <a:t>in </a:t>
            </a:r>
            <a:r>
              <a:rPr lang="en-US" dirty="0" err="1" smtClean="0"/>
              <a:t>Aquamacs</a:t>
            </a:r>
            <a:r>
              <a:rPr lang="en-US" dirty="0" smtClean="0"/>
              <a:t> or </a:t>
            </a:r>
            <a:r>
              <a:rPr lang="en-US" dirty="0" smtClean="0">
                <a:hlinkClick r:id="rId3"/>
              </a:rPr>
              <a:t>Gist</a:t>
            </a:r>
            <a:endParaRPr lang="en-US" dirty="0" smtClean="0"/>
          </a:p>
          <a:p>
            <a:r>
              <a:rPr lang="en-US" dirty="0" smtClean="0"/>
              <a:t>Demo</a:t>
            </a:r>
            <a:r>
              <a:rPr lang="en-US" baseline="0" dirty="0" smtClean="0"/>
              <a:t> failure + screenshot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Nagios</a:t>
            </a:r>
            <a:r>
              <a:rPr lang="en-US" baseline="0" dirty="0" smtClean="0"/>
              <a:t> XI host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A little bit heavy (it</a:t>
            </a:r>
            <a:r>
              <a:rPr lang="en-US" baseline="0" dirty="0" smtClean="0"/>
              <a:t> </a:t>
            </a:r>
            <a:r>
              <a:rPr lang="en-US" i="1" baseline="0" dirty="0" smtClean="0"/>
              <a:t>is</a:t>
            </a:r>
            <a:r>
              <a:rPr lang="en-US" baseline="0" dirty="0" smtClean="0"/>
              <a:t> firing up a </a:t>
            </a:r>
            <a:r>
              <a:rPr lang="en-US" baseline="0" dirty="0" err="1" smtClean="0"/>
              <a:t>WebKit</a:t>
            </a:r>
            <a:r>
              <a:rPr lang="en-US" baseline="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err="1" smtClean="0"/>
              <a:t>Zombiejs</a:t>
            </a:r>
            <a:r>
              <a:rPr lang="en-US" baseline="0" dirty="0" smtClean="0"/>
              <a:t> looks promising as a lighter (pure JS in Node) JS-capable headless browser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Quick </a:t>
            </a:r>
            <a:r>
              <a:rPr lang="en-US" dirty="0" err="1" smtClean="0"/>
              <a:t>CasperJS</a:t>
            </a:r>
            <a:r>
              <a:rPr lang="en-US" dirty="0" smtClean="0"/>
              <a:t> install instructions on my blog,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sz="4800" i="1" dirty="0" smtClean="0"/>
              <a:t>	n8v.enteuxis.org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 – 10 minute interval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Boring… note total amplitude.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112" y="0"/>
            <a:ext cx="4171950" cy="78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AutoShape 5" descr="http://fai0nagiosxi/nagiosxi/includes/components/perfdata/graphApi.php?host=pp1&amp;service=CPOE_ordersets_UX&amp;source=1&amp;view=1&amp;start=&amp;end=&amp;rand=134830494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5" name="AutoShape 7" descr="http://fai0nagiosxi/nagiosxi/includes/components/perfdata/graphApi.php?host=pp1&amp;service=CPOE_ordersets_UX&amp;source=1&amp;view=1&amp;start=&amp;end=&amp;rand=134830500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7" name="AutoShape 9" descr="http://fai0nagiosxi/nagiosxi/includes/components/perfdata/graphApi.php?host=pp1&amp;service=CPOE_ordersets_UX&amp;source=1&amp;view=1&amp;start=&amp;end=&amp;rand=134830500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AutoShape 13" descr="http://fai0nagiosxi/nagiosxi/includes/components/perfdata/graphApi.php?host=pp1&amp;service=CPOE_ordersets_UX&amp;source=1&amp;view=1&amp;start=&amp;end=&amp;rand=134830500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3" name="AutoShape 15" descr="http://fai0nagiosxi/nagiosxi/includes/components/perfdata/graphApi.php?host=pp1&amp;service=CPOE_ordersets_UX&amp;source=1&amp;view=1&amp;start=&amp;end=&amp;rand=1348305006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8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2" y="2255837"/>
            <a:ext cx="568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 – central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6000" dirty="0" smtClean="0"/>
              <a:t>Monitoring tools are to the </a:t>
            </a:r>
            <a:r>
              <a:rPr lang="en-US" sz="6000" dirty="0" err="1" smtClean="0"/>
              <a:t>sysadmin</a:t>
            </a:r>
            <a:r>
              <a:rPr lang="en-US" sz="6000" dirty="0" smtClean="0"/>
              <a:t> what testing tools are to the developer.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Ongoing assurance that it is basically usable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If</a:t>
            </a:r>
            <a:r>
              <a:rPr lang="en-US" baseline="0" dirty="0" smtClean="0"/>
              <a:t> it’s usable, all its layers must be working.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Benchmarked performance so we can evaluate the end result of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12" y="4160837"/>
            <a:ext cx="8128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1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Check</a:t>
            </a:r>
            <a:r>
              <a:rPr lang="en-US" baseline="0" dirty="0" smtClean="0"/>
              <a:t> timestamp at bottom of </a:t>
            </a:r>
            <a:r>
              <a:rPr lang="en-US" baseline="0" dirty="0" smtClean="0"/>
              <a:t>page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Run the same checks on an internal development version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Upgrade </a:t>
            </a:r>
            <a:r>
              <a:rPr lang="en-US" baseline="0" dirty="0" err="1" smtClean="0"/>
              <a:t>jQuery</a:t>
            </a:r>
            <a:r>
              <a:rPr lang="en-US" baseline="0" dirty="0" smtClean="0"/>
              <a:t> UI and see if performance changes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Check from an Internet host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5400" b="1" dirty="0" smtClean="0"/>
              <a:t>Can the users</a:t>
            </a:r>
            <a:r>
              <a:rPr lang="en-US" sz="5400" b="1" baseline="0" dirty="0" smtClean="0"/>
              <a:t> actually use it?</a:t>
            </a:r>
          </a:p>
          <a:p>
            <a:pPr lvl="0"/>
            <a:r>
              <a:rPr lang="en-US" sz="5400" b="1" baseline="0" dirty="0" smtClean="0"/>
              <a:t>Does it suck?</a:t>
            </a:r>
            <a:endParaRPr lang="en-US" sz="5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</a:t>
            </a:r>
            <a:r>
              <a:rPr lang="en-US" baseline="0" dirty="0" smtClean="0"/>
              <a:t> Questions/comments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JS </a:t>
            </a:r>
            <a:r>
              <a:rPr lang="en-US" dirty="0" smtClean="0"/>
              <a:t>Sample</a:t>
            </a:r>
            <a:r>
              <a:rPr lang="en-US" baseline="0" dirty="0" smtClean="0"/>
              <a:t> </a:t>
            </a:r>
            <a:r>
              <a:rPr lang="en-US" dirty="0" smtClean="0"/>
              <a:t>Code </a:t>
            </a:r>
            <a:r>
              <a:rPr lang="en-US" dirty="0" smtClean="0"/>
              <a:t>at </a:t>
            </a:r>
            <a:br>
              <a:rPr lang="en-US" dirty="0" smtClean="0"/>
            </a:br>
            <a:r>
              <a:rPr lang="en-US" sz="4400" dirty="0" smtClean="0">
                <a:hlinkClick r:id="rId3"/>
              </a:rPr>
              <a:t>gist.github.com/n8v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Email me if you want the </a:t>
            </a:r>
            <a:r>
              <a:rPr lang="en-US" dirty="0" err="1" smtClean="0"/>
              <a:t>AutoIt</a:t>
            </a:r>
            <a:r>
              <a:rPr lang="en-US" dirty="0" smtClean="0"/>
              <a:t> code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Sneak peek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olas"/>
                <a:cs typeface="Consolas"/>
              </a:rPr>
              <a:t>./</a:t>
            </a:r>
            <a:r>
              <a:rPr lang="en-US" dirty="0" err="1">
                <a:latin typeface="Consolas"/>
                <a:cs typeface="Consolas"/>
              </a:rPr>
              <a:t>check_facebook_friends.js</a:t>
            </a:r>
            <a:r>
              <a:rPr lang="en-US" dirty="0">
                <a:latin typeface="Consolas"/>
                <a:cs typeface="Consolas"/>
              </a:rPr>
              <a:t> -u </a:t>
            </a:r>
            <a:r>
              <a:rPr lang="en-US" dirty="0" err="1">
                <a:latin typeface="Consolas"/>
                <a:cs typeface="Consolas"/>
              </a:rPr>
              <a:t>nathan.vonnahme</a:t>
            </a:r>
            <a:r>
              <a:rPr lang="en-US" dirty="0">
                <a:latin typeface="Consolas"/>
                <a:cs typeface="Consolas"/>
              </a:rPr>
              <a:t> -w @202 -c @</a:t>
            </a:r>
            <a:r>
              <a:rPr lang="en-US" dirty="0" smtClean="0">
                <a:latin typeface="Consolas"/>
                <a:cs typeface="Consolas"/>
              </a:rPr>
              <a:t>203</a:t>
            </a:r>
          </a:p>
          <a:p>
            <a:endParaRPr lang="en-US" dirty="0" smtClean="0"/>
          </a:p>
          <a:p>
            <a:r>
              <a:rPr lang="en-US" dirty="0" smtClean="0"/>
              <a:t>Come to my other talk, </a:t>
            </a:r>
            <a:r>
              <a:rPr lang="en-US" b="1" dirty="0" smtClean="0"/>
              <a:t>“Writing Custom </a:t>
            </a:r>
            <a:r>
              <a:rPr lang="en-US" b="1" dirty="0" err="1" smtClean="0"/>
              <a:t>Nagios</a:t>
            </a:r>
            <a:r>
              <a:rPr lang="en-US" b="1" dirty="0" smtClean="0"/>
              <a:t> Plugins”</a:t>
            </a:r>
            <a:r>
              <a:rPr lang="en-US" dirty="0" smtClean="0"/>
              <a:t> Friday morning to see how it works.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buFont typeface="Arial" charset="0"/>
              <a:buNone/>
            </a:pPr>
            <a:r>
              <a:rPr lang="en-US" dirty="0" smtClean="0"/>
              <a:t>Last year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en-US" smtClean="0"/>
          </a:p>
        </p:txBody>
      </p:sp>
      <p:sp>
        <p:nvSpPr>
          <p:cNvPr id="81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sp>
        <p:nvSpPr>
          <p:cNvPr id="8197" name="AutoShape 2" descr="https://docs.google.com/a/enteuxis.org/viewer?pid=explorer&amp;srcid=0B1WXlbH2cb7FZjFjYmU1MDYtNDZiMi00ZmYzLWFiMDYtMzkzYTUzYmMwMDIx&amp;docid=bdc873206d76f654dc62e4a2919e930b%7C6badc92f0f30219244a40cebe94f2837&amp;a=bi&amp;pagenumber=29&amp;w=800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96043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54000" y="177800"/>
            <a:ext cx="9358312" cy="592138"/>
          </a:xfrm>
        </p:spPr>
        <p:txBody>
          <a:bodyPr/>
          <a:lstStyle/>
          <a:p>
            <a:pPr eaLnBrk="1"/>
            <a:r>
              <a:rPr lang="en-US" dirty="0" smtClean="0"/>
              <a:t>Last year: “Not a CI [Continuous Integration] tool”</a:t>
            </a:r>
            <a:endParaRPr 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>
              <a:buFont typeface="Arial" charset="0"/>
              <a:buChar char="•"/>
            </a:pPr>
            <a:r>
              <a:rPr lang="en-US" dirty="0" smtClean="0"/>
              <a:t>Not </a:t>
            </a:r>
            <a:r>
              <a:rPr lang="en-US" dirty="0" smtClean="0"/>
              <a:t>as coupled to build processes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We don’t build most of our </a:t>
            </a:r>
            <a:r>
              <a:rPr lang="en-US" dirty="0" smtClean="0"/>
              <a:t>software!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Strengths in flexibility, alerting, production monitoring</a:t>
            </a:r>
            <a:endParaRPr lang="en-US" dirty="0" smtClean="0"/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Potentially weak in being IT</a:t>
            </a:r>
            <a:r>
              <a:rPr lang="en-US" baseline="0" dirty="0" smtClean="0"/>
              <a:t>-focused instead of customer-focused.</a:t>
            </a:r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  <p:sp>
        <p:nvSpPr>
          <p:cNvPr id="9221" name="AutoShape 2" descr="https://docs.google.com/a/enteuxis.org/viewer?pid=explorer&amp;srcid=0B1WXlbH2cb7FZjFjYmU1MDYtNDZiMi00ZmYzLWFiMDYtMzkzYTUzYmMwMDIx&amp;docid=bdc873206d76f654dc62e4a2919e930b%7C6badc92f0f30219244a40cebe94f2837&amp;a=bi&amp;pagenumber=7&amp;w=800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AutoShape 4" descr="https://docs.google.com/a/enteuxis.org/viewer?pid=explorer&amp;srcid=0B1WXlbH2cb7FZjFjYmU1MDYtNDZiMi00ZmYzLWFiMDYtMzkzYTUzYmMwMDIx&amp;docid=bdc873206d76f654dc62e4a2919e930b%7C6badc92f0f30219244a40cebe94f2837&amp;a=bi&amp;pagenumber=7&amp;w=800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AutoShape 6" descr="https://docs.google.com/a/enteuxis.org/viewer?pid=explorer&amp;srcid=0B1WXlbH2cb7FZjFjYmU1MDYtNDZiMi00ZmYzLWFiMDYtMzkzYTUzYmMwMDIx&amp;docid=bdc873206d76f654dc62e4a2919e930b%7C6badc92f0f30219244a40cebe94f2837&amp;a=bi&amp;pagenumber=7&amp;w=800"/>
          <p:cNvSpPr>
            <a:spLocks noChangeAspect="1" noChangeArrowheads="1"/>
          </p:cNvSpPr>
          <p:nvPr/>
        </p:nvSpPr>
        <p:spPr bwMode="auto">
          <a:xfrm>
            <a:off x="155575" y="-133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3" y="4541838"/>
            <a:ext cx="4200525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>
              <a:buFont typeface="Arial" charset="0"/>
              <a:buNone/>
            </a:pPr>
            <a:r>
              <a:rPr lang="en-US" sz="3600" b="1" dirty="0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QA and the Manufacturing Metaphor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Testing the </a:t>
            </a:r>
            <a:r>
              <a:rPr lang="en-US" i="1" dirty="0" smtClean="0"/>
              <a:t>end product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</a:t>
            </a:r>
            <a:endParaRPr lang="en-US"/>
          </a:p>
        </p:txBody>
      </p:sp>
      <p:pic>
        <p:nvPicPr>
          <p:cNvPr id="5" name="Picture 4" descr="Product-Testing-Institu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2" y="2560637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7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The main idea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sz="5400" b="1" dirty="0" smtClean="0"/>
              <a:t>Can users actually use it?</a:t>
            </a:r>
          </a:p>
          <a:p>
            <a:pPr eaLnBrk="1"/>
            <a:r>
              <a:rPr lang="en-US" sz="5400" b="1" dirty="0" smtClean="0"/>
              <a:t>Does it suck?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33757</TotalTime>
  <Words>1672</Words>
  <Application>Microsoft Macintosh PowerPoint</Application>
  <PresentationFormat>Custom</PresentationFormat>
  <Paragraphs>324</Paragraphs>
  <Slides>54</Slides>
  <Notes>51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1_Office Theme</vt:lpstr>
      <vt:lpstr>Title</vt:lpstr>
      <vt:lpstr>Hi from Fairbanks</vt:lpstr>
      <vt:lpstr>Not very big</vt:lpstr>
      <vt:lpstr>Context</vt:lpstr>
      <vt:lpstr>Last year – central idea</vt:lpstr>
      <vt:lpstr>Last year</vt:lpstr>
      <vt:lpstr>Last year: “Not a CI [Continuous Integration] tool”</vt:lpstr>
      <vt:lpstr>QA and the Manufacturing Metaphor</vt:lpstr>
      <vt:lpstr>The main idea</vt:lpstr>
      <vt:lpstr>Availability: Can users actually use it?</vt:lpstr>
      <vt:lpstr>Performance: Does it suck?</vt:lpstr>
      <vt:lpstr>It matters</vt:lpstr>
      <vt:lpstr>Two examples</vt:lpstr>
      <vt:lpstr>Legacy windows app</vt:lpstr>
      <vt:lpstr>Cerner Electronic Medical Record</vt:lpstr>
      <vt:lpstr>Complex architecture</vt:lpstr>
      <vt:lpstr>A quick definition of Citrix</vt:lpstr>
      <vt:lpstr>Complex support team</vt:lpstr>
      <vt:lpstr>Complex monitoring</vt:lpstr>
      <vt:lpstr>Can the users actually use it?</vt:lpstr>
      <vt:lpstr>Do it live.</vt:lpstr>
      <vt:lpstr>The Live Demo</vt:lpstr>
      <vt:lpstr>Runify</vt:lpstr>
      <vt:lpstr>The AutoIt Script</vt:lpstr>
      <vt:lpstr>NSCP config</vt:lpstr>
      <vt:lpstr>Gotchas: too many running at once</vt:lpstr>
      <vt:lpstr>Gotchas: Occasional popups</vt:lpstr>
      <vt:lpstr>Gotchas: Stupid typer</vt:lpstr>
      <vt:lpstr>Gotchas: Service vs. Interactive GUI</vt:lpstr>
      <vt:lpstr>Gotchas: AutoIt output to STDOUT</vt:lpstr>
      <vt:lpstr>Gotchas: Annoying phantom icons in the tray</vt:lpstr>
      <vt:lpstr>The results: Citrix</vt:lpstr>
      <vt:lpstr>The results:  Fat client</vt:lpstr>
      <vt:lpstr>Citrix vs Fat: icon to login (zoomed to 1.5 days)</vt:lpstr>
      <vt:lpstr>Citrix vs Fat: open one patient’s chart</vt:lpstr>
      <vt:lpstr>The advantages</vt:lpstr>
      <vt:lpstr>Still TODO:</vt:lpstr>
      <vt:lpstr>Questions/comments about this example?</vt:lpstr>
      <vt:lpstr>Modern web app</vt:lpstr>
      <vt:lpstr>Demo</vt:lpstr>
      <vt:lpstr>Modern == Ajax</vt:lpstr>
      <vt:lpstr>Options: Perl/PHP</vt:lpstr>
      <vt:lpstr>Options: Selenium</vt:lpstr>
      <vt:lpstr>PhantomJS</vt:lpstr>
      <vt:lpstr>PhantomJS</vt:lpstr>
      <vt:lpstr>CasperJS</vt:lpstr>
      <vt:lpstr>SHOW ME THE CODEZ</vt:lpstr>
      <vt:lpstr>Works on Nagios XI host</vt:lpstr>
      <vt:lpstr>The results – 10 minute interval</vt:lpstr>
      <vt:lpstr>The benefits</vt:lpstr>
      <vt:lpstr>Still TODO</vt:lpstr>
      <vt:lpstr>Main idea again</vt:lpstr>
      <vt:lpstr>Concluding Questions/comments</vt:lpstr>
      <vt:lpstr>Sneak peek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Ethan Galstad</dc:creator>
  <cp:lastModifiedBy>Nathan Vonnahme</cp:lastModifiedBy>
  <cp:revision>1528</cp:revision>
  <cp:lastPrinted>2011-04-10T13:44:34Z</cp:lastPrinted>
  <dcterms:created xsi:type="dcterms:W3CDTF">2007-08-07T03:01:14Z</dcterms:created>
  <dcterms:modified xsi:type="dcterms:W3CDTF">2012-09-26T20:36:13Z</dcterms:modified>
</cp:coreProperties>
</file>