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257" r:id="rId3"/>
    <p:sldId id="260" r:id="rId4"/>
    <p:sldId id="281" r:id="rId5"/>
    <p:sldId id="295" r:id="rId6"/>
    <p:sldId id="298" r:id="rId7"/>
    <p:sldId id="262" r:id="rId8"/>
    <p:sldId id="293" r:id="rId9"/>
    <p:sldId id="283" r:id="rId10"/>
    <p:sldId id="284" r:id="rId11"/>
    <p:sldId id="294" r:id="rId12"/>
    <p:sldId id="299" r:id="rId13"/>
    <p:sldId id="285" r:id="rId14"/>
    <p:sldId id="297" r:id="rId15"/>
    <p:sldId id="287" r:id="rId16"/>
    <p:sldId id="300" r:id="rId17"/>
    <p:sldId id="286" r:id="rId18"/>
    <p:sldId id="301" r:id="rId19"/>
    <p:sldId id="288" r:id="rId20"/>
    <p:sldId id="289" r:id="rId21"/>
    <p:sldId id="290" r:id="rId22"/>
    <p:sldId id="291" r:id="rId23"/>
    <p:sldId id="292" r:id="rId24"/>
    <p:sldId id="282" r:id="rId25"/>
    <p:sldId id="280" r:id="rId26"/>
    <p:sldId id="279" r:id="rId27"/>
    <p:sldId id="296"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k Pantaleo" initials="f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614" y="-72"/>
      </p:cViewPr>
      <p:guideLst>
        <p:guide orient="horz" pos="2160"/>
        <p:guide pos="2880"/>
      </p:guideLst>
    </p:cSldViewPr>
  </p:slideViewPr>
  <p:notesTextViewPr>
    <p:cViewPr>
      <p:scale>
        <a:sx n="1" d="1"/>
        <a:sy n="1" d="1"/>
      </p:scale>
      <p:origin x="0" y="0"/>
    </p:cViewPr>
  </p:notesTextViewPr>
  <p:sorterViewPr>
    <p:cViewPr>
      <p:scale>
        <a:sx n="100" d="100"/>
        <a:sy n="100" d="100"/>
      </p:scale>
      <p:origin x="0" y="3474"/>
    </p:cViewPr>
  </p:sorterViewPr>
  <p:notesViewPr>
    <p:cSldViewPr>
      <p:cViewPr varScale="1">
        <p:scale>
          <a:sx n="51" d="100"/>
          <a:sy n="51" d="100"/>
        </p:scale>
        <p:origin x="-268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C88A76-8897-432F-A5B1-8152DBDC6728}" type="datetimeFigureOut">
              <a:rPr lang="en-US" smtClean="0"/>
              <a:t>10/1/2014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DF842-3CDB-46D2-B2C5-EC39356CC6CC}" type="slidenum">
              <a:rPr lang="en-US" smtClean="0"/>
              <a:t>‹#›</a:t>
            </a:fld>
            <a:endParaRPr lang="en-US"/>
          </a:p>
        </p:txBody>
      </p:sp>
    </p:spTree>
    <p:extLst>
      <p:ext uri="{BB962C8B-B14F-4D97-AF65-F5344CB8AC3E}">
        <p14:creationId xmlns:p14="http://schemas.microsoft.com/office/powerpoint/2010/main" val="145420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DF842-3CDB-46D2-B2C5-EC39356CC6CC}" type="slidenum">
              <a:rPr lang="en-US" smtClean="0"/>
              <a:t>1</a:t>
            </a:fld>
            <a:endParaRPr lang="en-US"/>
          </a:p>
        </p:txBody>
      </p:sp>
    </p:spTree>
    <p:extLst>
      <p:ext uri="{BB962C8B-B14F-4D97-AF65-F5344CB8AC3E}">
        <p14:creationId xmlns:p14="http://schemas.microsoft.com/office/powerpoint/2010/main" val="197845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128055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03102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429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62000"/>
            <a:ext cx="7772400" cy="1524000"/>
          </a:xfrm>
        </p:spPr>
        <p:txBody>
          <a:bodyPr/>
          <a:lstStyle>
            <a:lvl1pPr>
              <a:defRPr>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2286000"/>
            <a:ext cx="64008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6DBC7-9F20-4BB1-9BBD-BBA54636F519}"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5937" y="5943600"/>
            <a:ext cx="5572125" cy="1076325"/>
          </a:xfrm>
          <a:prstGeom prst="rect">
            <a:avLst/>
          </a:prstGeom>
        </p:spPr>
      </p:pic>
      <p:sp>
        <p:nvSpPr>
          <p:cNvPr id="9" name="Text Placeholder 8"/>
          <p:cNvSpPr>
            <a:spLocks noGrp="1"/>
          </p:cNvSpPr>
          <p:nvPr>
            <p:ph type="body" sz="quarter" idx="13" hasCustomPrompt="1"/>
          </p:nvPr>
        </p:nvSpPr>
        <p:spPr>
          <a:xfrm>
            <a:off x="2514599" y="3048000"/>
            <a:ext cx="4114800" cy="53340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youremail@domain.com</a:t>
            </a:r>
          </a:p>
        </p:txBody>
      </p:sp>
    </p:spTree>
    <p:extLst>
      <p:ext uri="{BB962C8B-B14F-4D97-AF65-F5344CB8AC3E}">
        <p14:creationId xmlns:p14="http://schemas.microsoft.com/office/powerpoint/2010/main" val="458561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62000"/>
            <a:ext cx="7772400" cy="1524000"/>
          </a:xfrm>
        </p:spPr>
        <p:txBody>
          <a:bodyPr/>
          <a:lstStyle>
            <a:lvl1pPr>
              <a:defRPr>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2286000"/>
            <a:ext cx="64008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5937" y="5943600"/>
            <a:ext cx="5572125" cy="1076325"/>
          </a:xfrm>
          <a:prstGeom prst="rect">
            <a:avLst/>
          </a:prstGeom>
        </p:spPr>
      </p:pic>
      <p:sp>
        <p:nvSpPr>
          <p:cNvPr id="9" name="Text Placeholder 8"/>
          <p:cNvSpPr>
            <a:spLocks noGrp="1"/>
          </p:cNvSpPr>
          <p:nvPr>
            <p:ph type="body" sz="quarter" idx="13" hasCustomPrompt="1"/>
          </p:nvPr>
        </p:nvSpPr>
        <p:spPr>
          <a:xfrm>
            <a:off x="2514599" y="3048000"/>
            <a:ext cx="4114800" cy="53340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youremail@domain.com</a:t>
            </a:r>
          </a:p>
        </p:txBody>
      </p:sp>
    </p:spTree>
    <p:extLst>
      <p:ext uri="{BB962C8B-B14F-4D97-AF65-F5344CB8AC3E}">
        <p14:creationId xmlns:p14="http://schemas.microsoft.com/office/powerpoint/2010/main" val="1146410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3437112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3131975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73241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279897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149125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Date Placeholder 1"/>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313233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219010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2433284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512982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1750841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420429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9A4A9-D095-41F7-B2D8-60C19A62F1A1}"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241852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E9A4A9-D095-41F7-B2D8-60C19A62F1A1}"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42753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E9A4A9-D095-41F7-B2D8-60C19A62F1A1}" type="datetimeFigureOut">
              <a:rPr lang="en-US" smtClean="0"/>
              <a:t>10/1/2014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0127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E9A4A9-D095-41F7-B2D8-60C19A62F1A1}" type="datetimeFigureOut">
              <a:rPr lang="en-US" smtClean="0"/>
              <a:t>10/1/2014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385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9A4A9-D095-41F7-B2D8-60C19A62F1A1}" type="datetimeFigureOut">
              <a:rPr lang="en-US" smtClean="0"/>
              <a:t>10/1/2014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41724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9A4A9-D095-41F7-B2D8-60C19A62F1A1}"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05848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9A4A9-D095-41F7-B2D8-60C19A62F1A1}"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91986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9A4A9-D095-41F7-B2D8-60C19A62F1A1}" type="datetimeFigureOut">
              <a:rPr lang="en-US" smtClean="0"/>
              <a:t>10/1/2014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4995B-4D80-424B-8474-687D08C6FB66}" type="slidenum">
              <a:rPr lang="en-US" smtClean="0"/>
              <a:t>‹#›</a:t>
            </a:fld>
            <a:endParaRPr lang="en-US"/>
          </a:p>
        </p:txBody>
      </p:sp>
    </p:spTree>
    <p:extLst>
      <p:ext uri="{BB962C8B-B14F-4D97-AF65-F5344CB8AC3E}">
        <p14:creationId xmlns:p14="http://schemas.microsoft.com/office/powerpoint/2010/main" val="1264785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6B7FC-6DF0-46BC-8748-DD3BA160D17C}" type="datetimeFigureOut">
              <a:rPr lang="en-US" smtClean="0">
                <a:solidFill>
                  <a:prstClr val="black">
                    <a:tint val="75000"/>
                  </a:prstClr>
                </a:solidFill>
              </a:rPr>
              <a:pPr/>
              <a:t>10/1/2014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09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hyper-choi.blogspot.com/2013/01/nagios-snmp-trap-part-2-configuration.html" TargetMode="External"/><Relationship Id="rId2" Type="http://schemas.openxmlformats.org/officeDocument/2006/relationships/hyperlink" Target="http://hyper-choi.blogspot.com/2012/12/nagios-snmp-trap-part-1-snmptt.html" TargetMode="External"/><Relationship Id="rId1" Type="http://schemas.openxmlformats.org/officeDocument/2006/relationships/slideLayout" Target="../slideLayouts/slideLayout14.xml"/><Relationship Id="rId4" Type="http://schemas.openxmlformats.org/officeDocument/2006/relationships/hyperlink" Target="http://netezzaadmin.wordpress.com/2011/10/07/using-netezzas-event-manager-to-generate-snmp-trap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1524000"/>
          </a:xfrm>
        </p:spPr>
        <p:txBody>
          <a:bodyPr>
            <a:normAutofit/>
          </a:bodyPr>
          <a:lstStyle/>
          <a:p>
            <a:r>
              <a:rPr lang="en-US" dirty="0" smtClean="0">
                <a:latin typeface="Myriad Pro Light" pitchFamily="34" charset="0"/>
              </a:rPr>
              <a:t>Monitoring Netezza database with Nagios</a:t>
            </a:r>
            <a:endParaRPr lang="en-US" dirty="0">
              <a:latin typeface="Myriad Pro Light" pitchFamily="34" charset="0"/>
            </a:endParaRPr>
          </a:p>
        </p:txBody>
      </p:sp>
      <p:sp>
        <p:nvSpPr>
          <p:cNvPr id="3" name="Subtitle 2"/>
          <p:cNvSpPr>
            <a:spLocks noGrp="1"/>
          </p:cNvSpPr>
          <p:nvPr>
            <p:ph type="subTitle" idx="1"/>
          </p:nvPr>
        </p:nvSpPr>
        <p:spPr/>
        <p:txBody>
          <a:bodyPr/>
          <a:lstStyle/>
          <a:p>
            <a:r>
              <a:rPr lang="en-US" dirty="0" smtClean="0">
                <a:latin typeface="Myriad Pro Light" pitchFamily="34" charset="0"/>
              </a:rPr>
              <a:t>Frank Pantaleo</a:t>
            </a:r>
            <a:endParaRPr lang="en-US" dirty="0">
              <a:latin typeface="Myriad Pro Light" pitchFamily="34" charset="0"/>
            </a:endParaRPr>
          </a:p>
        </p:txBody>
      </p:sp>
      <p:sp>
        <p:nvSpPr>
          <p:cNvPr id="4" name="Text Placeholder 3"/>
          <p:cNvSpPr>
            <a:spLocks noGrp="1"/>
          </p:cNvSpPr>
          <p:nvPr>
            <p:ph type="body" sz="quarter" idx="13"/>
          </p:nvPr>
        </p:nvSpPr>
        <p:spPr/>
        <p:txBody>
          <a:bodyPr>
            <a:normAutofit fontScale="92500"/>
          </a:bodyPr>
          <a:lstStyle/>
          <a:p>
            <a:r>
              <a:rPr lang="en-US" dirty="0" smtClean="0">
                <a:latin typeface="Myriad Pro Light" pitchFamily="34" charset="0"/>
              </a:rPr>
              <a:t>fpantaleo@brightlightconsulting.com</a:t>
            </a:r>
            <a:endParaRPr lang="en-US" dirty="0">
              <a:latin typeface="Myriad Pro Light" pitchFamily="34" charset="0"/>
            </a:endParaRPr>
          </a:p>
        </p:txBody>
      </p:sp>
    </p:spTree>
    <p:extLst>
      <p:ext uri="{BB962C8B-B14F-4D97-AF65-F5344CB8AC3E}">
        <p14:creationId xmlns:p14="http://schemas.microsoft.com/office/powerpoint/2010/main" val="3858170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yriad Pro Light" pitchFamily="34" charset="0"/>
              </a:rPr>
              <a:t>Netezza monitoring using Nagios</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a:bodyPr>
          <a:lstStyle/>
          <a:p>
            <a:pPr algn="ctr"/>
            <a:r>
              <a:rPr lang="en-US" sz="2400" dirty="0" smtClean="0">
                <a:latin typeface="Myriad Pro Light" pitchFamily="34" charset="0"/>
              </a:rPr>
              <a:t>What are we monitoring in Netezza ?</a:t>
            </a:r>
          </a:p>
          <a:p>
            <a:pPr marL="1200150" lvl="1" indent="-457200">
              <a:buFont typeface="Arial" panose="020B0604020202020204" pitchFamily="34" charset="0"/>
              <a:buChar char="•"/>
            </a:pPr>
            <a:r>
              <a:rPr lang="en-US" sz="2000" dirty="0">
                <a:latin typeface="Myriad Pro Light" pitchFamily="34" charset="0"/>
              </a:rPr>
              <a:t>Table </a:t>
            </a:r>
            <a:r>
              <a:rPr lang="en-US" sz="2000" dirty="0" smtClean="0">
                <a:latin typeface="Myriad Pro Light" pitchFamily="34" charset="0"/>
              </a:rPr>
              <a:t>Locks by non-EDW statements during EDW batch cycle</a:t>
            </a:r>
          </a:p>
          <a:p>
            <a:pPr marL="1200150" lvl="1" indent="-457200">
              <a:buFont typeface="Arial" panose="020B0604020202020204" pitchFamily="34" charset="0"/>
              <a:buChar char="•"/>
            </a:pPr>
            <a:r>
              <a:rPr lang="en-US" sz="2000" dirty="0" smtClean="0">
                <a:latin typeface="Myriad Pro Light" pitchFamily="34" charset="0"/>
              </a:rPr>
              <a:t>User queries exceeding 1 hour (90% time poorly formed queries)</a:t>
            </a:r>
          </a:p>
          <a:p>
            <a:pPr marL="1200150" lvl="1" indent="-457200">
              <a:buFont typeface="Arial" panose="020B0604020202020204" pitchFamily="34" charset="0"/>
              <a:buChar char="•"/>
            </a:pPr>
            <a:r>
              <a:rPr lang="en-US" sz="2000" dirty="0" smtClean="0">
                <a:latin typeface="Myriad Pro Light" pitchFamily="34" charset="0"/>
              </a:rPr>
              <a:t>User queries during EDW batch cycle (depends on SLA)</a:t>
            </a:r>
            <a:endParaRPr lang="en-US" sz="2000" dirty="0">
              <a:latin typeface="Myriad Pro Light" pitchFamily="34" charset="0"/>
            </a:endParaRPr>
          </a:p>
          <a:p>
            <a:pPr marL="1200150" lvl="1" indent="-457200">
              <a:buFont typeface="Arial" panose="020B0604020202020204" pitchFamily="34" charset="0"/>
              <a:buChar char="•"/>
            </a:pPr>
            <a:r>
              <a:rPr lang="en-US" sz="2000" dirty="0" smtClean="0">
                <a:latin typeface="Myriad Pro Light" pitchFamily="34" charset="0"/>
              </a:rPr>
              <a:t>Age </a:t>
            </a:r>
            <a:r>
              <a:rPr lang="en-US" sz="2000" dirty="0">
                <a:latin typeface="Myriad Pro Light" pitchFamily="34" charset="0"/>
              </a:rPr>
              <a:t>of backup older than </a:t>
            </a:r>
            <a:r>
              <a:rPr lang="en-US" sz="2000" dirty="0" smtClean="0">
                <a:latin typeface="Myriad Pro Light" pitchFamily="34" charset="0"/>
              </a:rPr>
              <a:t>SLA</a:t>
            </a:r>
          </a:p>
          <a:p>
            <a:pPr marL="1200150" lvl="1" indent="-457200">
              <a:buFont typeface="Arial" panose="020B0604020202020204" pitchFamily="34" charset="0"/>
              <a:buChar char="•"/>
            </a:pPr>
            <a:r>
              <a:rPr lang="en-US" sz="2000" dirty="0" smtClean="0">
                <a:latin typeface="Myriad Pro Light" pitchFamily="34" charset="0"/>
              </a:rPr>
              <a:t>LDAP server available for SSO</a:t>
            </a:r>
            <a:endParaRPr lang="en-US" sz="2000" dirty="0">
              <a:latin typeface="Myriad Pro Light" pitchFamily="34" charset="0"/>
            </a:endParaRPr>
          </a:p>
          <a:p>
            <a:pPr marL="1200150" lvl="1" indent="-457200">
              <a:buFont typeface="Arial" panose="020B0604020202020204" pitchFamily="34" charset="0"/>
              <a:buChar char="•"/>
            </a:pPr>
            <a:endParaRPr lang="en-US" sz="2000" dirty="0" smtClean="0">
              <a:latin typeface="Myriad Pro Light" pitchFamily="34" charset="0"/>
            </a:endParaRPr>
          </a:p>
        </p:txBody>
      </p:sp>
      <p:pic>
        <p:nvPicPr>
          <p:cNvPr id="4" name="Picture 2" descr="C:\Users\fpantaleo\AppData\Local\Microsoft\Windows\Temporary Internet Files\Content.IE5\W27F670H\MC9003837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724400"/>
            <a:ext cx="1524000" cy="159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517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yriad Pro Light" pitchFamily="34" charset="0"/>
              </a:rPr>
              <a:t>Netezza monitoring using Nagios</a:t>
            </a:r>
            <a:endParaRPr lang="en-US" dirty="0"/>
          </a:p>
        </p:txBody>
      </p:sp>
      <p:sp>
        <p:nvSpPr>
          <p:cNvPr id="3" name="Content Placeholder 2"/>
          <p:cNvSpPr>
            <a:spLocks noGrp="1"/>
          </p:cNvSpPr>
          <p:nvPr>
            <p:ph idx="1"/>
          </p:nvPr>
        </p:nvSpPr>
        <p:spPr/>
        <p:txBody>
          <a:bodyPr/>
          <a:lstStyle/>
          <a:p>
            <a:pPr lvl="1" indent="0" algn="ctr">
              <a:buNone/>
            </a:pPr>
            <a:r>
              <a:rPr lang="en-US" sz="2400" dirty="0">
                <a:latin typeface="Myriad Pro Light" pitchFamily="34" charset="0"/>
              </a:rPr>
              <a:t>What are we monitoring in Netezza </a:t>
            </a:r>
            <a:r>
              <a:rPr lang="en-US" sz="2400" dirty="0" smtClean="0">
                <a:latin typeface="Myriad Pro Light" pitchFamily="34" charset="0"/>
              </a:rPr>
              <a:t>? (</a:t>
            </a:r>
            <a:r>
              <a:rPr lang="en-US" sz="2400" dirty="0" err="1" smtClean="0">
                <a:latin typeface="Myriad Pro Light" pitchFamily="34" charset="0"/>
              </a:rPr>
              <a:t>cont</a:t>
            </a:r>
            <a:r>
              <a:rPr lang="en-US" sz="2400" dirty="0" smtClean="0">
                <a:latin typeface="Myriad Pro Light" pitchFamily="34" charset="0"/>
              </a:rPr>
              <a:t>)</a:t>
            </a:r>
          </a:p>
          <a:p>
            <a:pPr marL="1200150" lvl="1" indent="-457200">
              <a:buFont typeface="Arial" panose="020B0604020202020204" pitchFamily="34" charset="0"/>
              <a:buChar char="•"/>
            </a:pPr>
            <a:r>
              <a:rPr lang="en-US" sz="2000" dirty="0" smtClean="0">
                <a:latin typeface="Myriad Pro Light" pitchFamily="34" charset="0"/>
              </a:rPr>
              <a:t>SPU </a:t>
            </a:r>
            <a:r>
              <a:rPr lang="en-US" sz="2000" dirty="0">
                <a:latin typeface="Myriad Pro Light" pitchFamily="34" charset="0"/>
              </a:rPr>
              <a:t>space unbalanced (generally a side effect of poor distribution)</a:t>
            </a:r>
          </a:p>
          <a:p>
            <a:pPr marL="1200150" lvl="1" indent="-457200">
              <a:buFont typeface="Arial" panose="020B0604020202020204" pitchFamily="34" charset="0"/>
              <a:buChar char="•"/>
            </a:pPr>
            <a:r>
              <a:rPr lang="en-US" sz="2000" dirty="0">
                <a:latin typeface="Myriad Pro Light" pitchFamily="34" charset="0"/>
              </a:rPr>
              <a:t>State of EDW e.g. loading files, file processing complete</a:t>
            </a:r>
          </a:p>
          <a:p>
            <a:pPr marL="1200150" lvl="1" indent="-457200">
              <a:buFont typeface="Arial" panose="020B0604020202020204" pitchFamily="34" charset="0"/>
              <a:buChar char="•"/>
            </a:pPr>
            <a:r>
              <a:rPr lang="en-US" sz="2000" dirty="0">
                <a:latin typeface="Myriad Pro Light" pitchFamily="34" charset="0"/>
              </a:rPr>
              <a:t>Late arrival of files preventing the EDW from meeting SLA’s</a:t>
            </a:r>
          </a:p>
          <a:p>
            <a:endParaRPr lang="en-US" dirty="0"/>
          </a:p>
        </p:txBody>
      </p:sp>
    </p:spTree>
    <p:extLst>
      <p:ext uri="{BB962C8B-B14F-4D97-AF65-F5344CB8AC3E}">
        <p14:creationId xmlns:p14="http://schemas.microsoft.com/office/powerpoint/2010/main" val="1031624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yriad Pro Light" pitchFamily="34" charset="0"/>
              </a:rPr>
              <a:t>Netezza monitoring using Nagios</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a:bodyPr>
          <a:lstStyle/>
          <a:p>
            <a:pPr algn="ctr"/>
            <a:r>
              <a:rPr lang="en-US" sz="2400" dirty="0" smtClean="0">
                <a:latin typeface="Myriad Pro Light" pitchFamily="34" charset="0"/>
              </a:rPr>
              <a:t>Architecture options with Nagios</a:t>
            </a:r>
          </a:p>
          <a:p>
            <a:pPr marL="1200150" lvl="1" indent="-457200">
              <a:buFont typeface="Arial" panose="020B0604020202020204" pitchFamily="34" charset="0"/>
              <a:buChar char="•"/>
            </a:pPr>
            <a:r>
              <a:rPr lang="en-US" sz="2000" dirty="0" smtClean="0">
                <a:latin typeface="Myriad Pro Light" pitchFamily="34" charset="0"/>
              </a:rPr>
              <a:t>Sensors live on Nagios monitoring server </a:t>
            </a:r>
          </a:p>
          <a:p>
            <a:pPr marL="1200150" lvl="1" indent="-457200">
              <a:buFont typeface="Arial" panose="020B0604020202020204" pitchFamily="34" charset="0"/>
              <a:buChar char="•"/>
            </a:pPr>
            <a:r>
              <a:rPr lang="en-US" sz="2000" dirty="0" smtClean="0">
                <a:latin typeface="Myriad Pro Light" pitchFamily="34" charset="0"/>
              </a:rPr>
              <a:t>Sensors live on Database server and are controlled by NRPE. This is what we went with based on customer security rules.</a:t>
            </a:r>
          </a:p>
          <a:p>
            <a:pPr marL="1200150" lvl="1" indent="-457200">
              <a:buFont typeface="Arial" panose="020B0604020202020204" pitchFamily="34" charset="0"/>
              <a:buChar char="•"/>
            </a:pPr>
            <a:r>
              <a:rPr lang="en-US" sz="2000" dirty="0" smtClean="0">
                <a:latin typeface="Myriad Pro Light" pitchFamily="34" charset="0"/>
              </a:rPr>
              <a:t>Scripting language is Perl. Really could be any language that allows ability to query the database and deal with responses. There are other options such as Bash, Java, Python, and C.</a:t>
            </a:r>
          </a:p>
          <a:p>
            <a:pPr marL="1200150" lvl="1" indent="-457200">
              <a:buFont typeface="Arial" panose="020B0604020202020204" pitchFamily="34" charset="0"/>
              <a:buChar char="•"/>
            </a:pPr>
            <a:endParaRPr lang="en-US" sz="2000" dirty="0" smtClean="0">
              <a:latin typeface="Myriad Pro Light" pitchFamily="34" charset="0"/>
            </a:endParaRPr>
          </a:p>
        </p:txBody>
      </p:sp>
      <p:pic>
        <p:nvPicPr>
          <p:cNvPr id="1026" name="Picture 2" descr="C:\Users\fpantaleo\AppData\Local\Microsoft\Windows\Temporary Internet Files\Content.IE5\YZ4YWXYM\MC9000552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4800600"/>
            <a:ext cx="1860487" cy="169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037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yriad Pro Light" pitchFamily="34" charset="0"/>
              </a:rPr>
              <a:t>Netezza monitoring using </a:t>
            </a:r>
            <a:r>
              <a:rPr lang="en-US" dirty="0" smtClean="0">
                <a:latin typeface="Myriad Pro Light" pitchFamily="34" charset="0"/>
              </a:rPr>
              <a:t>Nagios</a:t>
            </a:r>
            <a:endParaRPr lang="en-US" dirty="0"/>
          </a:p>
        </p:txBody>
      </p:sp>
      <p:sp>
        <p:nvSpPr>
          <p:cNvPr id="3" name="Content Placeholder 2"/>
          <p:cNvSpPr>
            <a:spLocks noGrp="1"/>
          </p:cNvSpPr>
          <p:nvPr>
            <p:ph idx="1"/>
          </p:nvPr>
        </p:nvSpPr>
        <p:spPr>
          <a:xfrm>
            <a:off x="457200" y="1371600"/>
            <a:ext cx="8229600" cy="4525963"/>
          </a:xfrm>
        </p:spPr>
        <p:txBody>
          <a:bodyPr/>
          <a:lstStyle/>
          <a:p>
            <a:pPr lvl="1" indent="0" algn="ctr">
              <a:buNone/>
            </a:pPr>
            <a:r>
              <a:rPr lang="en-US" dirty="0">
                <a:latin typeface="Myriad Pro Light" pitchFamily="34" charset="0"/>
              </a:rPr>
              <a:t>Architecture </a:t>
            </a:r>
            <a:r>
              <a:rPr lang="en-US" dirty="0" smtClean="0"/>
              <a:t>options </a:t>
            </a:r>
            <a:r>
              <a:rPr lang="en-US" dirty="0" smtClean="0"/>
              <a:t>with Nagios (</a:t>
            </a:r>
            <a:r>
              <a:rPr lang="en-US" dirty="0" err="1" smtClean="0"/>
              <a:t>cont</a:t>
            </a:r>
            <a:r>
              <a:rPr lang="en-US" dirty="0" smtClean="0"/>
              <a:t>)</a:t>
            </a:r>
          </a:p>
          <a:p>
            <a:pPr marL="1085850" lvl="1" indent="-342900">
              <a:buFont typeface="Arial" panose="020B0604020202020204" pitchFamily="34" charset="0"/>
              <a:buChar char="•"/>
            </a:pPr>
            <a:r>
              <a:rPr lang="en-US" sz="2000" dirty="0" smtClean="0">
                <a:latin typeface="Myriad Pro Light" pitchFamily="34" charset="0"/>
              </a:rPr>
              <a:t>Active </a:t>
            </a:r>
            <a:r>
              <a:rPr lang="en-US" sz="2000" dirty="0">
                <a:latin typeface="Myriad Pro Light" pitchFamily="34" charset="0"/>
              </a:rPr>
              <a:t>– NRPE is a intermediary for running scripts and bringing results back to Nagios.</a:t>
            </a:r>
          </a:p>
          <a:p>
            <a:pPr marL="1085850" lvl="1" indent="-342900">
              <a:buFont typeface="Arial" panose="020B0604020202020204" pitchFamily="34" charset="0"/>
              <a:buChar char="•"/>
            </a:pPr>
            <a:r>
              <a:rPr lang="en-US" sz="2000" dirty="0">
                <a:latin typeface="Myriad Pro Light" pitchFamily="34" charset="0"/>
              </a:rPr>
              <a:t>Passive – SNMP is an option but current provided alerts need to be tied into a SNMP agent that reports status. Netezza doesn’t raise SNMP alerts OOB.</a:t>
            </a:r>
            <a:endParaRPr lang="en-US" dirty="0"/>
          </a:p>
        </p:txBody>
      </p:sp>
    </p:spTree>
    <p:extLst>
      <p:ext uri="{BB962C8B-B14F-4D97-AF65-F5344CB8AC3E}">
        <p14:creationId xmlns:p14="http://schemas.microsoft.com/office/powerpoint/2010/main" val="3973674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yriad Pro Light" pitchFamily="34" charset="0"/>
              </a:rPr>
              <a:t>Netezza monitoring using Nagios</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sz="2800" dirty="0"/>
              <a:t>Passive alerts </a:t>
            </a:r>
            <a:r>
              <a:rPr lang="en-US" sz="2800" dirty="0" smtClean="0"/>
              <a:t>require </a:t>
            </a:r>
            <a:r>
              <a:rPr lang="en-US" sz="2800" dirty="0" err="1" smtClean="0"/>
              <a:t>snmp</a:t>
            </a:r>
            <a:r>
              <a:rPr lang="en-US" sz="2800" dirty="0" smtClean="0"/>
              <a:t> trap software</a:t>
            </a:r>
            <a:endParaRPr lang="en-US" sz="2800" dirty="0"/>
          </a:p>
          <a:p>
            <a:pPr lvl="1">
              <a:buFont typeface="Wingdings" panose="05000000000000000000" pitchFamily="2" charset="2"/>
              <a:buChar char="§"/>
            </a:pPr>
            <a:r>
              <a:rPr lang="en-US" sz="2400" dirty="0" smtClean="0"/>
              <a:t>Nagios </a:t>
            </a:r>
            <a:r>
              <a:rPr lang="en-US" sz="2400" dirty="0"/>
              <a:t>server must be enabled to receive alerts</a:t>
            </a:r>
          </a:p>
          <a:p>
            <a:pPr lvl="3"/>
            <a:r>
              <a:rPr lang="en-US" sz="1800" dirty="0">
                <a:hlinkClick r:id="rId2"/>
              </a:rPr>
              <a:t>http://hyper-choi.blogspot.com/2012/12/nagios-snmp-trap-part-1-snmptt.html</a:t>
            </a:r>
            <a:endParaRPr lang="en-US" sz="1800" dirty="0"/>
          </a:p>
          <a:p>
            <a:pPr lvl="3"/>
            <a:r>
              <a:rPr lang="en-US" sz="1800" dirty="0">
                <a:hlinkClick r:id="rId3"/>
              </a:rPr>
              <a:t>http://hyper-choi.blogspot.com/2013/01/nagios-snmp-trap-part-2-configuration.html</a:t>
            </a:r>
            <a:endParaRPr lang="en-US" sz="1800" dirty="0"/>
          </a:p>
          <a:p>
            <a:pPr lvl="1">
              <a:buFont typeface="Wingdings" panose="05000000000000000000" pitchFamily="2" charset="2"/>
              <a:buChar char="§"/>
            </a:pPr>
            <a:r>
              <a:rPr lang="en-US" sz="2400" dirty="0"/>
              <a:t>Once Nagios is enabled Netezza events must be changed to make Nagios aware there is a issue</a:t>
            </a:r>
          </a:p>
          <a:p>
            <a:pPr lvl="3"/>
            <a:r>
              <a:rPr lang="en-US" sz="1800" dirty="0">
                <a:hlinkClick r:id="rId4"/>
              </a:rPr>
              <a:t>http://netezzaadmin.wordpress.com/2011/10/07/using-netezzas-event-manager-to-generate-snmp-traps</a:t>
            </a:r>
            <a:endParaRPr lang="en-US" sz="1800" dirty="0"/>
          </a:p>
          <a:p>
            <a:pPr marL="457200" indent="-457200">
              <a:buFont typeface="Arial" panose="020B0604020202020204" pitchFamily="34" charset="0"/>
              <a:buChar char="•"/>
            </a:pPr>
            <a:endParaRPr lang="en-US" sz="2000" dirty="0" smtClean="0">
              <a:latin typeface="Myriad Pro Light" pitchFamily="34" charset="0"/>
            </a:endParaRPr>
          </a:p>
        </p:txBody>
      </p:sp>
    </p:spTree>
    <p:extLst>
      <p:ext uri="{BB962C8B-B14F-4D97-AF65-F5344CB8AC3E}">
        <p14:creationId xmlns:p14="http://schemas.microsoft.com/office/powerpoint/2010/main" val="1224440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yriad Pro Light" pitchFamily="34" charset="0"/>
              </a:rPr>
              <a:t>Netezza monitoring using Nagios</a:t>
            </a:r>
            <a:endParaRPr lang="en-US" dirty="0"/>
          </a:p>
        </p:txBody>
      </p:sp>
      <p:sp>
        <p:nvSpPr>
          <p:cNvPr id="4" name="Content Placeholder 3"/>
          <p:cNvSpPr>
            <a:spLocks noGrp="1"/>
          </p:cNvSpPr>
          <p:nvPr>
            <p:ph idx="1"/>
          </p:nvPr>
        </p:nvSpPr>
        <p:spPr/>
        <p:txBody>
          <a:bodyPr/>
          <a:lstStyle/>
          <a:p>
            <a:pPr algn="ctr"/>
            <a:r>
              <a:rPr lang="en-US" dirty="0"/>
              <a:t>Passive alerts </a:t>
            </a:r>
            <a:r>
              <a:rPr lang="en-US" dirty="0" smtClean="0"/>
              <a:t>architecture</a:t>
            </a:r>
            <a:endParaRPr lang="en-US" dirty="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787" y="2667000"/>
            <a:ext cx="46196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724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yriad Pro Light" pitchFamily="34" charset="0"/>
              </a:rPr>
              <a:t>Netezza monitoring using Nagios</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fontScale="85000" lnSpcReduction="10000"/>
          </a:bodyPr>
          <a:lstStyle/>
          <a:p>
            <a:r>
              <a:rPr lang="en-US" sz="3300" dirty="0" smtClean="0">
                <a:latin typeface="Myriad Pro Light" pitchFamily="34" charset="0"/>
              </a:rPr>
              <a:t>Active alerts require NRPE to be installed</a:t>
            </a:r>
          </a:p>
          <a:p>
            <a:pPr marL="457200" indent="-457200">
              <a:buFont typeface="Wingdings" panose="05000000000000000000" pitchFamily="2" charset="2"/>
              <a:buChar char="§"/>
            </a:pPr>
            <a:r>
              <a:rPr lang="en-US" dirty="0" smtClean="0"/>
              <a:t>Checking is done using shell </a:t>
            </a:r>
            <a:r>
              <a:rPr lang="en-US" dirty="0"/>
              <a:t>script and </a:t>
            </a:r>
            <a:r>
              <a:rPr lang="en-US" dirty="0" smtClean="0"/>
              <a:t>Perl</a:t>
            </a:r>
          </a:p>
          <a:p>
            <a:pPr marL="1200150" lvl="1" indent="-457200">
              <a:buFont typeface="Wingdings" panose="05000000000000000000" pitchFamily="2" charset="2"/>
              <a:buChar char="§"/>
            </a:pPr>
            <a:r>
              <a:rPr lang="en-US" dirty="0" smtClean="0"/>
              <a:t>Perl </a:t>
            </a:r>
            <a:r>
              <a:rPr lang="en-US" dirty="0"/>
              <a:t>DBI ODBC </a:t>
            </a:r>
            <a:endParaRPr lang="en-US" dirty="0" smtClean="0"/>
          </a:p>
          <a:p>
            <a:pPr marL="1600200" lvl="2" indent="-457200">
              <a:buFont typeface="Wingdings" panose="05000000000000000000" pitchFamily="2" charset="2"/>
              <a:buChar char="§"/>
            </a:pPr>
            <a:r>
              <a:rPr lang="en-US" dirty="0" smtClean="0"/>
              <a:t>Downside </a:t>
            </a:r>
            <a:r>
              <a:rPr lang="en-US" dirty="0"/>
              <a:t>is you have to have a exposed user/password. In this case it was against IT policy so I stopped using this </a:t>
            </a:r>
            <a:r>
              <a:rPr lang="en-US" dirty="0" smtClean="0"/>
              <a:t>option.</a:t>
            </a:r>
          </a:p>
          <a:p>
            <a:pPr marL="1600200" lvl="2" indent="-457200">
              <a:buFont typeface="Wingdings" panose="05000000000000000000" pitchFamily="2" charset="2"/>
              <a:buChar char="§"/>
            </a:pPr>
            <a:r>
              <a:rPr lang="en-US" dirty="0" smtClean="0"/>
              <a:t>If </a:t>
            </a:r>
            <a:r>
              <a:rPr lang="en-US" dirty="0"/>
              <a:t>we use this though all agents could live on Nagios </a:t>
            </a:r>
            <a:r>
              <a:rPr lang="en-US" dirty="0" smtClean="0"/>
              <a:t>server</a:t>
            </a:r>
          </a:p>
          <a:p>
            <a:pPr marL="1600200" lvl="2" indent="-457200">
              <a:buFont typeface="Wingdings" panose="05000000000000000000" pitchFamily="2" charset="2"/>
              <a:buChar char="§"/>
            </a:pPr>
            <a:endParaRPr lang="en-US" dirty="0" smtClean="0"/>
          </a:p>
          <a:p>
            <a:pPr marL="1200150" lvl="1" indent="-457200">
              <a:buFont typeface="Wingdings" panose="05000000000000000000" pitchFamily="2" charset="2"/>
              <a:buChar char="§"/>
            </a:pPr>
            <a:r>
              <a:rPr lang="en-US" dirty="0" smtClean="0"/>
              <a:t>Perl supplied package from Netezza</a:t>
            </a:r>
          </a:p>
          <a:p>
            <a:pPr marL="1600200" lvl="2" indent="-457200">
              <a:buFont typeface="Wingdings" panose="05000000000000000000" pitchFamily="2" charset="2"/>
              <a:buChar char="§"/>
            </a:pPr>
            <a:r>
              <a:rPr lang="en-US" dirty="0" smtClean="0"/>
              <a:t>Downside is this is equivalent of admin so you can do anything</a:t>
            </a:r>
          </a:p>
          <a:p>
            <a:pPr marL="1600200" lvl="2" indent="-457200">
              <a:buFont typeface="Wingdings" panose="05000000000000000000" pitchFamily="2" charset="2"/>
              <a:buChar char="§"/>
            </a:pPr>
            <a:r>
              <a:rPr lang="en-US" dirty="0" smtClean="0"/>
              <a:t>Upside is no username/password configuration </a:t>
            </a:r>
          </a:p>
          <a:p>
            <a:pPr marL="1600200" lvl="2" indent="-457200">
              <a:buFont typeface="Wingdings" panose="05000000000000000000" pitchFamily="2" charset="2"/>
              <a:buChar char="§"/>
            </a:pPr>
            <a:r>
              <a:rPr lang="en-US" dirty="0" smtClean="0"/>
              <a:t>Agents must live on Database server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876800"/>
            <a:ext cx="2224087"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152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yriad Pro Light" pitchFamily="34" charset="0"/>
              </a:rPr>
              <a:t>Netezza monitoring using Nagios</a:t>
            </a:r>
            <a:endParaRPr lang="en-US" dirty="0"/>
          </a:p>
        </p:txBody>
      </p:sp>
      <p:sp>
        <p:nvSpPr>
          <p:cNvPr id="4" name="Content Placeholder 3"/>
          <p:cNvSpPr>
            <a:spLocks noGrp="1"/>
          </p:cNvSpPr>
          <p:nvPr>
            <p:ph idx="1"/>
          </p:nvPr>
        </p:nvSpPr>
        <p:spPr/>
        <p:txBody>
          <a:bodyPr/>
          <a:lstStyle/>
          <a:p>
            <a:pPr algn="ctr"/>
            <a:r>
              <a:rPr lang="en-US" dirty="0" smtClean="0"/>
              <a:t>Active Alert architecture</a:t>
            </a:r>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2286000"/>
            <a:ext cx="59055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860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yriad Pro Light" pitchFamily="34" charset="0"/>
              </a:rPr>
              <a:t>Netezza monitoring using Nagios</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fontScale="92500" lnSpcReduction="20000"/>
          </a:bodyPr>
          <a:lstStyle/>
          <a:p>
            <a:r>
              <a:rPr lang="en-US" dirty="0" smtClean="0"/>
              <a:t>Active Alert agent </a:t>
            </a:r>
            <a:r>
              <a:rPr lang="en-US" dirty="0"/>
              <a:t>writing </a:t>
            </a:r>
            <a:r>
              <a:rPr lang="en-US" dirty="0" smtClean="0"/>
              <a:t>(interface requirements)</a:t>
            </a:r>
          </a:p>
          <a:p>
            <a:pPr marL="1200150" lvl="1" indent="-457200">
              <a:buFont typeface="Arial" panose="020B0604020202020204" pitchFamily="34" charset="0"/>
              <a:buChar char="•"/>
            </a:pPr>
            <a:r>
              <a:rPr lang="en-US" dirty="0" smtClean="0"/>
              <a:t>MUST </a:t>
            </a:r>
            <a:r>
              <a:rPr lang="en-US" dirty="0"/>
              <a:t>set a return code e.g.</a:t>
            </a:r>
          </a:p>
          <a:p>
            <a:pPr lvl="2"/>
            <a:r>
              <a:rPr lang="en-US" dirty="0"/>
              <a:t> # 0 OK</a:t>
            </a:r>
          </a:p>
          <a:p>
            <a:pPr lvl="2"/>
            <a:r>
              <a:rPr lang="en-US" dirty="0"/>
              <a:t> </a:t>
            </a:r>
            <a:r>
              <a:rPr lang="en-US" dirty="0" smtClean="0"/>
              <a:t># </a:t>
            </a:r>
            <a:r>
              <a:rPr lang="en-US" dirty="0"/>
              <a:t>1 WARNING</a:t>
            </a:r>
          </a:p>
          <a:p>
            <a:pPr lvl="2"/>
            <a:r>
              <a:rPr lang="en-US" dirty="0"/>
              <a:t> </a:t>
            </a:r>
            <a:r>
              <a:rPr lang="en-US" dirty="0" smtClean="0"/>
              <a:t># </a:t>
            </a:r>
            <a:r>
              <a:rPr lang="en-US" dirty="0"/>
              <a:t>2 CRITICAL</a:t>
            </a:r>
          </a:p>
          <a:p>
            <a:pPr lvl="2"/>
            <a:r>
              <a:rPr lang="en-US" dirty="0" smtClean="0"/>
              <a:t> </a:t>
            </a:r>
            <a:r>
              <a:rPr lang="en-US" dirty="0"/>
              <a:t># 3 </a:t>
            </a:r>
            <a:r>
              <a:rPr lang="en-US" dirty="0" smtClean="0"/>
              <a:t>UNKNOWN</a:t>
            </a:r>
          </a:p>
          <a:p>
            <a:pPr lvl="2"/>
            <a:endParaRPr lang="en-US" dirty="0"/>
          </a:p>
          <a:p>
            <a:pPr marL="1200150" lvl="1" indent="-457200">
              <a:buFont typeface="Arial" panose="020B0604020202020204" pitchFamily="34" charset="0"/>
              <a:buChar char="•"/>
            </a:pPr>
            <a:r>
              <a:rPr lang="en-US" dirty="0" smtClean="0"/>
              <a:t>Nagios </a:t>
            </a:r>
            <a:r>
              <a:rPr lang="en-US" dirty="0"/>
              <a:t>dashboard displays associated text</a:t>
            </a:r>
          </a:p>
          <a:p>
            <a:pPr marL="914400" lvl="2" indent="0">
              <a:buNone/>
            </a:pPr>
            <a:r>
              <a:rPr lang="en-US" dirty="0"/>
              <a:t>    if (some  logic here )</a:t>
            </a:r>
          </a:p>
          <a:p>
            <a:pPr marL="1828800" lvl="4" indent="0">
              <a:buNone/>
            </a:pPr>
            <a:r>
              <a:rPr lang="en-US" dirty="0"/>
              <a:t>print "Ok\n";</a:t>
            </a:r>
          </a:p>
          <a:p>
            <a:pPr marL="1314450" lvl="3" indent="0">
              <a:buNone/>
            </a:pPr>
            <a:r>
              <a:rPr lang="en-US" dirty="0"/>
              <a:t>else</a:t>
            </a:r>
          </a:p>
          <a:p>
            <a:pPr marL="1828800" lvl="4" indent="0">
              <a:buNone/>
            </a:pPr>
            <a:r>
              <a:rPr lang="en-US" dirty="0"/>
              <a:t>print "Error please look at </a:t>
            </a:r>
            <a:r>
              <a:rPr lang="en-US" dirty="0" err="1"/>
              <a:t>tablexyz</a:t>
            </a:r>
            <a:r>
              <a:rPr lang="en-US" dirty="0"/>
              <a:t>\n";</a:t>
            </a:r>
          </a:p>
          <a:p>
            <a:pPr marL="1200150" lvl="1" indent="-457200">
              <a:buFont typeface="Arial" panose="020B0604020202020204" pitchFamily="34" charset="0"/>
              <a:buChar char="•"/>
            </a:pP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1828800"/>
            <a:ext cx="3581400" cy="195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fpantaleo\AppData\Local\Microsoft\Windows\Temporary Internet Files\Content.IE5\2IU40ZER\MC9001052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495800"/>
            <a:ext cx="1854200" cy="166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029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yriad Pro Light" pitchFamily="34" charset="0"/>
              </a:rPr>
              <a:t>Netezza monitoring using Nagios</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fontScale="70000" lnSpcReduction="20000"/>
          </a:bodyPr>
          <a:lstStyle/>
          <a:p>
            <a:r>
              <a:rPr lang="en-US" dirty="0" smtClean="0"/>
              <a:t>Active alerts - NRPE configuration on Netezza server</a:t>
            </a:r>
          </a:p>
          <a:p>
            <a:pPr marL="457200" indent="-457200">
              <a:buFont typeface="Arial" panose="020B0604020202020204" pitchFamily="34" charset="0"/>
              <a:buChar char="•"/>
            </a:pPr>
            <a:r>
              <a:rPr lang="en-US" sz="3800" dirty="0" smtClean="0"/>
              <a:t>If </a:t>
            </a:r>
            <a:r>
              <a:rPr lang="en-US" sz="3800" dirty="0"/>
              <a:t>using the Perl package commands must run as nz user so /</a:t>
            </a:r>
            <a:r>
              <a:rPr lang="en-US" sz="3800" dirty="0" err="1"/>
              <a:t>etc</a:t>
            </a:r>
            <a:r>
              <a:rPr lang="en-US" sz="3800" dirty="0"/>
              <a:t>/nagios/</a:t>
            </a:r>
            <a:r>
              <a:rPr lang="en-US" sz="3800" dirty="0" err="1"/>
              <a:t>nrpe.cfg</a:t>
            </a:r>
            <a:r>
              <a:rPr lang="en-US" sz="3800" dirty="0"/>
              <a:t> must use the following</a:t>
            </a:r>
          </a:p>
          <a:p>
            <a:pPr lvl="1"/>
            <a:r>
              <a:rPr lang="en-US" sz="3200" dirty="0" err="1"/>
              <a:t>nrpe_user</a:t>
            </a:r>
            <a:r>
              <a:rPr lang="en-US" sz="3200" dirty="0"/>
              <a:t>=nz</a:t>
            </a:r>
          </a:p>
          <a:p>
            <a:pPr lvl="1"/>
            <a:r>
              <a:rPr lang="en-US" sz="3200" dirty="0" err="1"/>
              <a:t>nrpe_group</a:t>
            </a:r>
            <a:r>
              <a:rPr lang="en-US" sz="3200" dirty="0"/>
              <a:t>=nz</a:t>
            </a:r>
          </a:p>
          <a:p>
            <a:pPr marL="457200" indent="-457200">
              <a:buFont typeface="Arial" panose="020B0604020202020204" pitchFamily="34" charset="0"/>
              <a:buChar char="•"/>
            </a:pPr>
            <a:r>
              <a:rPr lang="en-US" sz="3800" dirty="0"/>
              <a:t>Once a </a:t>
            </a:r>
            <a:r>
              <a:rPr lang="en-US" sz="3800" dirty="0" smtClean="0"/>
              <a:t>sensor (perl script) </a:t>
            </a:r>
            <a:r>
              <a:rPr lang="en-US" sz="3800" dirty="0"/>
              <a:t>is written and tested it must be added to </a:t>
            </a:r>
            <a:r>
              <a:rPr lang="en-US" sz="3800" dirty="0" err="1"/>
              <a:t>nrpe.cfg</a:t>
            </a:r>
            <a:r>
              <a:rPr lang="en-US" sz="3800" dirty="0"/>
              <a:t> file. </a:t>
            </a:r>
          </a:p>
          <a:p>
            <a:pPr marL="457200" indent="-457200">
              <a:buFont typeface="Arial" panose="020B0604020202020204" pitchFamily="34" charset="0"/>
              <a:buChar char="•"/>
            </a:pPr>
            <a:r>
              <a:rPr lang="en-US" sz="3800" dirty="0"/>
              <a:t>command[</a:t>
            </a:r>
            <a:r>
              <a:rPr lang="en-US" sz="3800" dirty="0" err="1"/>
              <a:t>check_nz_longqry</a:t>
            </a:r>
            <a:r>
              <a:rPr lang="en-US" sz="3800" dirty="0"/>
              <a:t>]=/</a:t>
            </a:r>
            <a:r>
              <a:rPr lang="en-US" sz="3800" dirty="0" smtClean="0"/>
              <a:t>export/home/nz/scripts/check_nz_longqry.pl</a:t>
            </a:r>
          </a:p>
          <a:p>
            <a:pPr marL="457200" indent="-457200">
              <a:buFont typeface="Arial" panose="020B0604020202020204" pitchFamily="34" charset="0"/>
              <a:buChar char="•"/>
            </a:pPr>
            <a:r>
              <a:rPr lang="en-US" sz="3800" dirty="0" smtClean="0"/>
              <a:t>Best practice - Request </a:t>
            </a:r>
            <a:r>
              <a:rPr lang="en-US" sz="3800" dirty="0"/>
              <a:t>/</a:t>
            </a:r>
            <a:r>
              <a:rPr lang="en-US" sz="3800" dirty="0" err="1"/>
              <a:t>etc</a:t>
            </a:r>
            <a:r>
              <a:rPr lang="en-US" sz="3800" dirty="0"/>
              <a:t>/nagios/</a:t>
            </a:r>
            <a:r>
              <a:rPr lang="en-US" sz="3800" dirty="0" err="1"/>
              <a:t>nrpe.cfg</a:t>
            </a:r>
            <a:r>
              <a:rPr lang="en-US" sz="3800" dirty="0"/>
              <a:t> </a:t>
            </a:r>
            <a:r>
              <a:rPr lang="en-US" sz="3800" dirty="0" smtClean="0"/>
              <a:t> be open to read/write from nz user</a:t>
            </a:r>
            <a:endParaRPr lang="en-US" sz="3800" dirty="0"/>
          </a:p>
          <a:p>
            <a:pPr marL="1200150" lvl="1" indent="-457200">
              <a:buFont typeface="Arial" panose="020B0604020202020204" pitchFamily="34" charset="0"/>
              <a:buChar char="•"/>
            </a:pPr>
            <a:endParaRPr lang="en-US" dirty="0"/>
          </a:p>
        </p:txBody>
      </p:sp>
      <p:pic>
        <p:nvPicPr>
          <p:cNvPr id="4" name="Picture 2" descr="C:\Program Files (x86)\Microsoft Office\MEDIA\CAGCAT10\j030052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86377" y="5029200"/>
            <a:ext cx="1579531" cy="13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543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Introduction &amp; Agenda</a:t>
            </a:r>
            <a:endParaRPr lang="en-US" dirty="0">
              <a:latin typeface="Myriad Pro Light" pitchFamily="34" charset="0"/>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latin typeface="Myriad Pro Light" pitchFamily="34" charset="0"/>
              </a:rPr>
              <a:t>A couple of W’s</a:t>
            </a:r>
          </a:p>
          <a:p>
            <a:pPr marL="457200" indent="-457200">
              <a:buFont typeface="Arial" panose="020B0604020202020204" pitchFamily="34" charset="0"/>
              <a:buChar char="•"/>
            </a:pPr>
            <a:r>
              <a:rPr lang="en-US" dirty="0" smtClean="0">
                <a:latin typeface="Myriad Pro Light" pitchFamily="34" charset="0"/>
              </a:rPr>
              <a:t>State of monitoring Netezza</a:t>
            </a:r>
          </a:p>
          <a:p>
            <a:pPr marL="457200" indent="-457200">
              <a:buFont typeface="Arial" panose="020B0604020202020204" pitchFamily="34" charset="0"/>
              <a:buChar char="•"/>
            </a:pPr>
            <a:r>
              <a:rPr lang="en-US" dirty="0" smtClean="0">
                <a:latin typeface="Myriad Pro Light" pitchFamily="34" charset="0"/>
              </a:rPr>
              <a:t>Monitoring Netezza with Nagios</a:t>
            </a:r>
          </a:p>
          <a:p>
            <a:pPr marL="457200" indent="-457200">
              <a:buFont typeface="Arial" panose="020B0604020202020204" pitchFamily="34" charset="0"/>
              <a:buChar char="•"/>
            </a:pPr>
            <a:r>
              <a:rPr lang="en-US" dirty="0" smtClean="0">
                <a:latin typeface="Myriad Pro Light" pitchFamily="34" charset="0"/>
              </a:rPr>
              <a:t>Future direction</a:t>
            </a:r>
          </a:p>
        </p:txBody>
      </p:sp>
    </p:spTree>
    <p:extLst>
      <p:ext uri="{BB962C8B-B14F-4D97-AF65-F5344CB8AC3E}">
        <p14:creationId xmlns:p14="http://schemas.microsoft.com/office/powerpoint/2010/main" val="990348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yriad Pro Light" pitchFamily="34" charset="0"/>
              </a:rPr>
              <a:t>Netezza monitoring using Nagios</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fontScale="55000" lnSpcReduction="20000"/>
          </a:bodyPr>
          <a:lstStyle/>
          <a:p>
            <a:r>
              <a:rPr lang="en-US" sz="5500" dirty="0"/>
              <a:t>Active alerts - How does </a:t>
            </a:r>
            <a:r>
              <a:rPr lang="en-US" sz="5500" dirty="0" smtClean="0"/>
              <a:t>NRPE work </a:t>
            </a:r>
            <a:r>
              <a:rPr lang="en-US" sz="5500" dirty="0"/>
              <a:t>on Nagios server ? </a:t>
            </a:r>
          </a:p>
          <a:p>
            <a:endParaRPr lang="en-US" dirty="0" smtClean="0"/>
          </a:p>
          <a:p>
            <a:r>
              <a:rPr lang="en-US" dirty="0" smtClean="0"/>
              <a:t>define </a:t>
            </a:r>
            <a:r>
              <a:rPr lang="en-US" dirty="0"/>
              <a:t>command{</a:t>
            </a:r>
          </a:p>
          <a:p>
            <a:r>
              <a:rPr lang="en-US" dirty="0"/>
              <a:t>        </a:t>
            </a:r>
            <a:r>
              <a:rPr lang="en-US" dirty="0" err="1"/>
              <a:t>command_name</a:t>
            </a:r>
            <a:r>
              <a:rPr lang="en-US" dirty="0"/>
              <a:t> </a:t>
            </a:r>
            <a:r>
              <a:rPr lang="en-US" dirty="0" err="1"/>
              <a:t>check_nrpe</a:t>
            </a:r>
            <a:endParaRPr lang="en-US" dirty="0"/>
          </a:p>
          <a:p>
            <a:r>
              <a:rPr lang="en-US" dirty="0"/>
              <a:t>        </a:t>
            </a:r>
            <a:r>
              <a:rPr lang="en-US" dirty="0" err="1"/>
              <a:t>command_line</a:t>
            </a:r>
            <a:r>
              <a:rPr lang="en-US" dirty="0"/>
              <a:t> $USER1$/</a:t>
            </a:r>
            <a:r>
              <a:rPr lang="en-US" dirty="0" err="1"/>
              <a:t>check_nrpe</a:t>
            </a:r>
            <a:r>
              <a:rPr lang="en-US" dirty="0"/>
              <a:t> -H $HOSTADDRESS$ -c $ARG1$ -t 300</a:t>
            </a:r>
          </a:p>
          <a:p>
            <a:r>
              <a:rPr lang="en-US" dirty="0"/>
              <a:t>}</a:t>
            </a:r>
          </a:p>
          <a:p>
            <a:endParaRPr lang="en-US" dirty="0"/>
          </a:p>
          <a:p>
            <a:r>
              <a:rPr lang="en-US" dirty="0"/>
              <a:t>define service{</a:t>
            </a:r>
          </a:p>
          <a:p>
            <a:r>
              <a:rPr lang="en-US" dirty="0"/>
              <a:t>        use                             </a:t>
            </a:r>
            <a:r>
              <a:rPr lang="en-US" dirty="0" smtClean="0"/>
              <a:t>generic-service</a:t>
            </a:r>
            <a:endParaRPr lang="en-US" dirty="0"/>
          </a:p>
          <a:p>
            <a:r>
              <a:rPr lang="en-US" dirty="0"/>
              <a:t>        </a:t>
            </a:r>
            <a:r>
              <a:rPr lang="en-US" dirty="0" err="1"/>
              <a:t>host_name</a:t>
            </a:r>
            <a:r>
              <a:rPr lang="en-US" dirty="0"/>
              <a:t>                       </a:t>
            </a:r>
            <a:r>
              <a:rPr lang="en-US" dirty="0" err="1"/>
              <a:t>proddb</a:t>
            </a:r>
            <a:endParaRPr lang="en-US" dirty="0"/>
          </a:p>
          <a:p>
            <a:r>
              <a:rPr lang="en-US" dirty="0"/>
              <a:t>        </a:t>
            </a:r>
            <a:r>
              <a:rPr lang="en-US" dirty="0" err="1"/>
              <a:t>service_description</a:t>
            </a:r>
            <a:r>
              <a:rPr lang="en-US" dirty="0"/>
              <a:t>             NZSQL Long query</a:t>
            </a:r>
          </a:p>
          <a:p>
            <a:r>
              <a:rPr lang="en-US" dirty="0"/>
              <a:t>        </a:t>
            </a:r>
            <a:r>
              <a:rPr lang="en-US" dirty="0" err="1"/>
              <a:t>check_command</a:t>
            </a:r>
            <a:r>
              <a:rPr lang="en-US" dirty="0"/>
              <a:t>                   </a:t>
            </a:r>
            <a:r>
              <a:rPr lang="en-US" dirty="0" err="1"/>
              <a:t>check_nrpe!check_nz_longqry</a:t>
            </a:r>
            <a:r>
              <a:rPr lang="en-US" dirty="0"/>
              <a:t>!</a:t>
            </a:r>
          </a:p>
          <a:p>
            <a:r>
              <a:rPr lang="en-US" dirty="0"/>
              <a:t>        </a:t>
            </a:r>
            <a:r>
              <a:rPr lang="en-US" dirty="0" err="1"/>
              <a:t>notifications_enabled</a:t>
            </a:r>
            <a:r>
              <a:rPr lang="en-US" dirty="0"/>
              <a:t>           0</a:t>
            </a:r>
          </a:p>
          <a:p>
            <a:r>
              <a:rPr lang="en-US" dirty="0"/>
              <a:t>        }</a:t>
            </a:r>
          </a:p>
          <a:p>
            <a:pPr marL="1200150" lvl="1" indent="-457200">
              <a:buFont typeface="Arial" panose="020B0604020202020204" pitchFamily="34" charset="0"/>
              <a:buChar char="•"/>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200400"/>
            <a:ext cx="32004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400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yriad Pro Light" pitchFamily="34" charset="0"/>
              </a:rPr>
              <a:t>Netezza monitoring using Nagios</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fontScale="70000" lnSpcReduction="20000"/>
          </a:bodyPr>
          <a:lstStyle/>
          <a:p>
            <a:r>
              <a:rPr lang="en-US" sz="4000" dirty="0" smtClean="0"/>
              <a:t>Active Alerts - Perl programming using SQL.pm package</a:t>
            </a:r>
          </a:p>
          <a:p>
            <a:pPr marL="457200" indent="-457200">
              <a:buFont typeface="Arial" panose="020B0604020202020204" pitchFamily="34" charset="0"/>
              <a:buChar char="•"/>
            </a:pPr>
            <a:r>
              <a:rPr lang="en-US" dirty="0" smtClean="0"/>
              <a:t>Invocation</a:t>
            </a:r>
          </a:p>
          <a:p>
            <a:pPr lvl="1" indent="0">
              <a:buNone/>
            </a:pPr>
            <a:r>
              <a:rPr lang="en-US" dirty="0" smtClean="0"/>
              <a:t>use </a:t>
            </a:r>
            <a:r>
              <a:rPr lang="en-US" dirty="0"/>
              <a:t>lib "/nz/kit/share/perl</a:t>
            </a:r>
            <a:r>
              <a:rPr lang="en-US" dirty="0" smtClean="0"/>
              <a:t>";</a:t>
            </a:r>
          </a:p>
          <a:p>
            <a:pPr lvl="1" indent="0">
              <a:buNone/>
            </a:pPr>
            <a:r>
              <a:rPr lang="en-US" dirty="0"/>
              <a:t>use nz::SQL</a:t>
            </a:r>
            <a:r>
              <a:rPr lang="en-US" dirty="0" smtClean="0"/>
              <a:t>;</a:t>
            </a:r>
          </a:p>
          <a:p>
            <a:pPr marL="457200" indent="-457200">
              <a:buFont typeface="Arial" panose="020B0604020202020204" pitchFamily="34" charset="0"/>
              <a:buChar char="•"/>
            </a:pPr>
            <a:r>
              <a:rPr lang="en-US" dirty="0" smtClean="0"/>
              <a:t>Package can only be used by the nz owner</a:t>
            </a:r>
          </a:p>
          <a:p>
            <a:pPr marL="457200" indent="-457200">
              <a:buFont typeface="Arial" panose="020B0604020202020204" pitchFamily="34" charset="0"/>
              <a:buChar char="•"/>
            </a:pPr>
            <a:r>
              <a:rPr lang="en-US" dirty="0" smtClean="0"/>
              <a:t>NO username &amp; password</a:t>
            </a:r>
          </a:p>
          <a:p>
            <a:pPr lvl="1" indent="0">
              <a:buNone/>
            </a:pPr>
            <a:r>
              <a:rPr lang="en-US" sz="2600" dirty="0"/>
              <a:t> </a:t>
            </a:r>
            <a:r>
              <a:rPr lang="en-US" sz="2600" dirty="0" smtClean="0"/>
              <a:t>   my </a:t>
            </a:r>
            <a:r>
              <a:rPr lang="en-US" sz="2600" dirty="0"/>
              <a:t>($KITDIR, $DATADIR);</a:t>
            </a:r>
          </a:p>
          <a:p>
            <a:pPr lvl="1" indent="0">
              <a:buNone/>
            </a:pPr>
            <a:r>
              <a:rPr lang="en-US" sz="2600" dirty="0"/>
              <a:t>    $DATADIR = "/nz/data.1.0";</a:t>
            </a:r>
          </a:p>
          <a:p>
            <a:pPr lvl="1" indent="0">
              <a:buNone/>
            </a:pPr>
            <a:r>
              <a:rPr lang="en-US" sz="2600" dirty="0"/>
              <a:t>    $KITDIR  = "/nz/kit";</a:t>
            </a:r>
          </a:p>
          <a:p>
            <a:pPr lvl="1" indent="0">
              <a:buNone/>
            </a:pPr>
            <a:r>
              <a:rPr lang="en-US" sz="2600" dirty="0" smtClean="0"/>
              <a:t>    nz</a:t>
            </a:r>
            <a:r>
              <a:rPr lang="en-US" sz="2600" dirty="0"/>
              <a:t>::SQL::</a:t>
            </a:r>
            <a:r>
              <a:rPr lang="en-US" sz="2600" dirty="0" err="1"/>
              <a:t>config</a:t>
            </a:r>
            <a:r>
              <a:rPr lang="en-US" sz="2600" dirty="0"/>
              <a:t>(KITDIR =&gt; $KITDIR, DATADIR =&gt; $DATADIR</a:t>
            </a:r>
            <a:r>
              <a:rPr lang="en-US" sz="2600" dirty="0" smtClean="0"/>
              <a:t>);</a:t>
            </a:r>
          </a:p>
          <a:p>
            <a:pPr marL="457200" indent="-457200">
              <a:buFont typeface="Arial" panose="020B0604020202020204" pitchFamily="34" charset="0"/>
              <a:buChar char="•"/>
            </a:pPr>
            <a:r>
              <a:rPr lang="en-US" dirty="0" smtClean="0"/>
              <a:t>Best practice - use alarm timers around SQL statements</a:t>
            </a:r>
          </a:p>
          <a:p>
            <a:pPr marL="457200" indent="-457200">
              <a:buFont typeface="Arial" panose="020B0604020202020204" pitchFamily="34" charset="0"/>
              <a:buChar char="•"/>
            </a:pPr>
            <a:r>
              <a:rPr lang="en-US" dirty="0" smtClean="0"/>
              <a:t>Handy variables after each SQL execution $</a:t>
            </a:r>
            <a:r>
              <a:rPr lang="en-US" dirty="0" err="1" smtClean="0"/>
              <a:t>qresp</a:t>
            </a:r>
            <a:r>
              <a:rPr lang="en-US" dirty="0" smtClean="0"/>
              <a:t>-</a:t>
            </a:r>
            <a:r>
              <a:rPr lang="en-US" dirty="0"/>
              <a:t>&gt;{</a:t>
            </a:r>
            <a:r>
              <a:rPr lang="en-US" dirty="0" err="1"/>
              <a:t>nrows</a:t>
            </a:r>
            <a:r>
              <a:rPr lang="en-US" dirty="0" smtClean="0"/>
              <a:t>}, </a:t>
            </a:r>
            <a:r>
              <a:rPr lang="en-US" dirty="0" err="1" smtClean="0"/>
              <a:t>ncols</a:t>
            </a:r>
            <a:r>
              <a:rPr lang="en-US" dirty="0" smtClean="0"/>
              <a:t>, </a:t>
            </a:r>
            <a:r>
              <a:rPr lang="en-US" dirty="0" err="1" smtClean="0"/>
              <a:t>colid</a:t>
            </a:r>
            <a:r>
              <a:rPr lang="en-US" dirty="0" smtClean="0"/>
              <a:t>, </a:t>
            </a:r>
            <a:r>
              <a:rPr lang="en-US" dirty="0" err="1" smtClean="0"/>
              <a:t>qtype</a:t>
            </a:r>
            <a:r>
              <a:rPr lang="en-US" dirty="0" smtClean="0"/>
              <a:t>;</a:t>
            </a:r>
            <a:endParaRPr lang="en-US" dirty="0"/>
          </a:p>
          <a:p>
            <a:pPr marL="457200" indent="-457200">
              <a:buFont typeface="Arial" panose="020B0604020202020204" pitchFamily="34" charset="0"/>
              <a:buChar char="•"/>
            </a:pPr>
            <a:endParaRPr lang="en-US" sz="2000" dirty="0" smtClean="0">
              <a:latin typeface="Myriad Pro Light"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76400"/>
            <a:ext cx="2590800" cy="237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1472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yriad Pro Light" pitchFamily="34" charset="0"/>
              </a:rPr>
              <a:t>Netezza monitoring using Nagios</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a:bodyPr>
          <a:lstStyle/>
          <a:p>
            <a:r>
              <a:rPr lang="en-US" sz="2800" dirty="0" smtClean="0"/>
              <a:t>Perl programming using SQL.pm package (continued)</a:t>
            </a:r>
          </a:p>
          <a:p>
            <a:pPr marL="457200" indent="-457200">
              <a:buFont typeface="Arial" panose="020B0604020202020204" pitchFamily="34" charset="0"/>
              <a:buChar char="•"/>
            </a:pPr>
            <a:r>
              <a:rPr lang="en-US" sz="1800" dirty="0" smtClean="0"/>
              <a:t>Interface example … nz</a:t>
            </a:r>
            <a:r>
              <a:rPr lang="en-US" sz="1800" dirty="0"/>
              <a:t>::SQL::query($</a:t>
            </a:r>
            <a:r>
              <a:rPr lang="en-US" sz="1800" dirty="0" err="1"/>
              <a:t>dbname</a:t>
            </a:r>
            <a:r>
              <a:rPr lang="en-US" sz="1800" dirty="0"/>
              <a:t>, $</a:t>
            </a:r>
            <a:r>
              <a:rPr lang="en-US" sz="1800" dirty="0" err="1"/>
              <a:t>sql</a:t>
            </a:r>
            <a:r>
              <a:rPr lang="en-US" sz="1800" dirty="0" smtClean="0"/>
              <a:t>). Unlike DBI the </a:t>
            </a:r>
            <a:r>
              <a:rPr lang="en-US" sz="1800" u="sng" dirty="0" smtClean="0"/>
              <a:t>database</a:t>
            </a:r>
            <a:r>
              <a:rPr lang="en-US" sz="1800" dirty="0" smtClean="0"/>
              <a:t> must be called out every time you query. </a:t>
            </a:r>
          </a:p>
          <a:p>
            <a:pPr marL="457200" indent="-457200">
              <a:buFont typeface="Arial" panose="020B0604020202020204" pitchFamily="34" charset="0"/>
              <a:buChar char="•"/>
            </a:pPr>
            <a:r>
              <a:rPr lang="en-US" sz="1800" dirty="0" err="1" smtClean="0"/>
              <a:t>Resultsets</a:t>
            </a:r>
            <a:r>
              <a:rPr lang="en-US" sz="1800" dirty="0" smtClean="0"/>
              <a:t> </a:t>
            </a:r>
            <a:r>
              <a:rPr lang="en-US" sz="1800" dirty="0"/>
              <a:t>are not active in database (unlike DBI) they are in </a:t>
            </a:r>
            <a:r>
              <a:rPr lang="en-US" sz="1800" dirty="0" smtClean="0"/>
              <a:t>perl memory</a:t>
            </a:r>
          </a:p>
          <a:p>
            <a:pPr marL="457200" indent="-457200">
              <a:buFont typeface="Arial" panose="020B0604020202020204" pitchFamily="34" charset="0"/>
              <a:buChar char="•"/>
            </a:pPr>
            <a:r>
              <a:rPr lang="en-US" sz="1800" dirty="0" smtClean="0"/>
              <a:t>Resultset traversal is done using perl </a:t>
            </a:r>
            <a:r>
              <a:rPr lang="en-US" sz="1800" dirty="0" err="1" smtClean="0"/>
              <a:t>foreach</a:t>
            </a:r>
            <a:r>
              <a:rPr lang="en-US" sz="1800" dirty="0" smtClean="0"/>
              <a:t> e.g.</a:t>
            </a:r>
            <a:endParaRPr lang="en-US" sz="1800" dirty="0"/>
          </a:p>
          <a:p>
            <a:pPr lvl="1" indent="0">
              <a:buNone/>
            </a:pPr>
            <a:r>
              <a:rPr lang="en-US" sz="1800" dirty="0" err="1" smtClean="0"/>
              <a:t>foreach</a:t>
            </a:r>
            <a:r>
              <a:rPr lang="en-US" sz="1800" dirty="0" smtClean="0"/>
              <a:t> </a:t>
            </a:r>
            <a:r>
              <a:rPr lang="en-US" sz="1800" dirty="0"/>
              <a:t>my $row (@{$</a:t>
            </a:r>
            <a:r>
              <a:rPr lang="en-US" sz="1800" dirty="0" err="1"/>
              <a:t>qresp</a:t>
            </a:r>
            <a:r>
              <a:rPr lang="en-US" sz="1800" dirty="0"/>
              <a:t>-&gt;{data}}) {</a:t>
            </a:r>
          </a:p>
          <a:p>
            <a:pPr lvl="2" indent="0">
              <a:buNone/>
            </a:pPr>
            <a:r>
              <a:rPr lang="en-US" sz="1800" dirty="0" smtClean="0"/>
              <a:t>($</a:t>
            </a:r>
            <a:r>
              <a:rPr lang="en-US" sz="1800" dirty="0"/>
              <a:t>blocker_username,$blocker_</a:t>
            </a:r>
            <a:r>
              <a:rPr lang="en-US" sz="1800" dirty="0" err="1"/>
              <a:t>sql</a:t>
            </a:r>
            <a:r>
              <a:rPr lang="en-US" sz="1800" dirty="0"/>
              <a:t>,$blockee_username,$</a:t>
            </a:r>
            <a:r>
              <a:rPr lang="en-US" sz="1800" dirty="0" err="1"/>
              <a:t>blockee_sql</a:t>
            </a:r>
            <a:r>
              <a:rPr lang="en-US" sz="1800" dirty="0"/>
              <a:t>) = @$row;</a:t>
            </a:r>
            <a:endParaRPr lang="en-US" sz="1800" dirty="0" smtClean="0"/>
          </a:p>
          <a:p>
            <a:pPr marL="457200" indent="-457200">
              <a:buFont typeface="Arial" panose="020B0604020202020204" pitchFamily="34" charset="0"/>
              <a:buChar char="•"/>
            </a:pPr>
            <a:r>
              <a:rPr lang="en-US" sz="1800" dirty="0" smtClean="0"/>
              <a:t>Best practice: If </a:t>
            </a:r>
            <a:r>
              <a:rPr lang="en-US" sz="1800" dirty="0"/>
              <a:t>you can avoid dealing with resultset and deal only with counts </a:t>
            </a:r>
          </a:p>
          <a:p>
            <a:pPr marL="457200" lvl="1" indent="0">
              <a:buNone/>
            </a:pPr>
            <a:r>
              <a:rPr lang="en-US" sz="1800" dirty="0" err="1"/>
              <a:t>e.g</a:t>
            </a:r>
            <a:r>
              <a:rPr lang="en-US" sz="1800" dirty="0"/>
              <a:t> (</a:t>
            </a:r>
            <a:r>
              <a:rPr lang="en-US" sz="1800" dirty="0" err="1"/>
              <a:t>nrows</a:t>
            </a:r>
            <a:r>
              <a:rPr lang="en-US" sz="1800" dirty="0"/>
              <a:t>). </a:t>
            </a:r>
            <a:r>
              <a:rPr lang="en-US" sz="1800" dirty="0" smtClean="0"/>
              <a:t>Most </a:t>
            </a:r>
            <a:r>
              <a:rPr lang="en-US" sz="1800" dirty="0"/>
              <a:t>efficient use especially when dealing with a </a:t>
            </a:r>
            <a:r>
              <a:rPr lang="en-US" sz="1800" dirty="0" smtClean="0"/>
              <a:t>Nagios alert </a:t>
            </a:r>
            <a:r>
              <a:rPr lang="en-US" sz="1800" dirty="0"/>
              <a:t>check that is going to occur several times a day.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953000"/>
            <a:ext cx="4038600" cy="1695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3195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yriad Pro Light" pitchFamily="34" charset="0"/>
              </a:rPr>
              <a:t>Future direction</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pPr marL="342900" indent="-342900">
              <a:buFont typeface="Arial" panose="020B0604020202020204" pitchFamily="34" charset="0"/>
              <a:buChar char="•"/>
            </a:pPr>
            <a:r>
              <a:rPr lang="en-US" sz="2400" dirty="0" smtClean="0">
                <a:latin typeface="Myriad Pro Light" pitchFamily="34" charset="0"/>
              </a:rPr>
              <a:t>Data graphing</a:t>
            </a:r>
          </a:p>
          <a:p>
            <a:pPr marL="342900" indent="-342900">
              <a:buFont typeface="Arial" panose="020B0604020202020204" pitchFamily="34" charset="0"/>
              <a:buChar char="•"/>
            </a:pPr>
            <a:r>
              <a:rPr lang="en-US" sz="2400" dirty="0" smtClean="0">
                <a:latin typeface="Myriad Pro Light" pitchFamily="34" charset="0"/>
              </a:rPr>
              <a:t>Expand areas that we are monitoring for in Netezza</a:t>
            </a:r>
          </a:p>
          <a:p>
            <a:pPr marL="342900" indent="-342900">
              <a:buFont typeface="Arial" panose="020B0604020202020204" pitchFamily="34" charset="0"/>
              <a:buChar char="•"/>
            </a:pPr>
            <a:r>
              <a:rPr lang="en-US" sz="2400" dirty="0" smtClean="0">
                <a:latin typeface="Myriad Pro Light" pitchFamily="34" charset="0"/>
              </a:rPr>
              <a:t>Integrate into a product offering (Observation Deck) from Brightlight that collects NZHIST for customer</a:t>
            </a:r>
          </a:p>
          <a:p>
            <a:pPr marL="342900" indent="-342900">
              <a:buFont typeface="Arial" panose="020B0604020202020204" pitchFamily="34" charset="0"/>
              <a:buChar char="•"/>
            </a:pPr>
            <a:r>
              <a:rPr lang="en-US" sz="2400" dirty="0" smtClean="0">
                <a:latin typeface="Myriad Pro Light" pitchFamily="34" charset="0"/>
              </a:rPr>
              <a:t>Predict </a:t>
            </a:r>
            <a:r>
              <a:rPr lang="en-US" sz="2400" dirty="0">
                <a:latin typeface="Myriad Pro Light" pitchFamily="34" charset="0"/>
              </a:rPr>
              <a:t>when we are going to outgrow our current processing and database needs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45090"/>
            <a:ext cx="4724400" cy="256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313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Conclusion</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fontScale="85000" lnSpcReduction="20000"/>
          </a:bodyPr>
          <a:lstStyle/>
          <a:p>
            <a:pPr marL="457200" indent="-457200">
              <a:buFont typeface="Wingdings" panose="05000000000000000000" pitchFamily="2" charset="2"/>
              <a:buChar char="§"/>
            </a:pPr>
            <a:r>
              <a:rPr lang="en-US" dirty="0"/>
              <a:t>Key takeaways </a:t>
            </a:r>
            <a:r>
              <a:rPr lang="en-US" dirty="0" smtClean="0"/>
              <a:t>are</a:t>
            </a:r>
            <a:endParaRPr lang="en-US" dirty="0"/>
          </a:p>
          <a:p>
            <a:pPr lvl="1">
              <a:buFont typeface="Wingdings" panose="05000000000000000000" pitchFamily="2" charset="2"/>
              <a:buChar char="§"/>
            </a:pPr>
            <a:r>
              <a:rPr lang="en-US" dirty="0"/>
              <a:t>Using Nagios can help </a:t>
            </a:r>
            <a:r>
              <a:rPr lang="en-US" dirty="0" smtClean="0"/>
              <a:t>your company have an </a:t>
            </a:r>
            <a:r>
              <a:rPr lang="en-US" dirty="0"/>
              <a:t>extensible event monitor. Understanding Nagios architecture is important to a stable and working monitoring setup. Once you understand architecture setup writing an agent is trivial. If you can write SQL to detect an event then you can write an agent.</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a:t>Other Reading materials or learning devices on this subject that you would like to </a:t>
            </a:r>
            <a:r>
              <a:rPr lang="en-US" dirty="0" smtClean="0"/>
              <a:t>share</a:t>
            </a:r>
            <a:endParaRPr lang="en-US" dirty="0"/>
          </a:p>
          <a:p>
            <a:pPr lvl="1">
              <a:buFont typeface="Wingdings" panose="05000000000000000000" pitchFamily="2" charset="2"/>
              <a:buChar char="§"/>
            </a:pPr>
            <a:r>
              <a:rPr lang="en-US" dirty="0"/>
              <a:t>URL’s provided in document have the recipe for how to setup Nagios, SNMP traps, and Netezza. Please visit those sites to get that info.</a:t>
            </a:r>
          </a:p>
          <a:p>
            <a:pPr marL="457200" indent="-457200">
              <a:buFont typeface="Arial" panose="020B0604020202020204" pitchFamily="34" charset="0"/>
              <a:buChar char="•"/>
            </a:pPr>
            <a:endParaRPr lang="en-US" sz="2400" dirty="0" smtClean="0">
              <a:latin typeface="Myriad Pro Light" pitchFamily="34" charset="0"/>
            </a:endParaRPr>
          </a:p>
        </p:txBody>
      </p:sp>
    </p:spTree>
    <p:extLst>
      <p:ext uri="{BB962C8B-B14F-4D97-AF65-F5344CB8AC3E}">
        <p14:creationId xmlns:p14="http://schemas.microsoft.com/office/powerpoint/2010/main" val="639622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Questions?</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smtClean="0">
                <a:latin typeface="Myriad Pro Light" pitchFamily="34" charset="0"/>
              </a:rPr>
              <a:t>Any questions?</a:t>
            </a:r>
          </a:p>
          <a:p>
            <a:endParaRPr lang="en-US" sz="2000" dirty="0">
              <a:latin typeface="Myriad Pro Light" pitchFamily="34" charset="0"/>
            </a:endParaRPr>
          </a:p>
          <a:p>
            <a:r>
              <a:rPr lang="en-US" sz="2400" dirty="0" smtClean="0">
                <a:latin typeface="Myriad Pro Light" pitchFamily="34" charset="0"/>
              </a:rPr>
              <a:t>Thanks!</a:t>
            </a:r>
            <a:endParaRPr lang="en-US" sz="2400" dirty="0">
              <a:latin typeface="Myriad Pro Light" pitchFamily="34" charset="0"/>
            </a:endParaRPr>
          </a:p>
        </p:txBody>
      </p:sp>
      <p:pic>
        <p:nvPicPr>
          <p:cNvPr id="6146" name="Picture 2" descr="C:\Users\zbordeau\AppData\Local\Microsoft\Windows\Temporary Internet Files\Content.IE5\AV93OOZ6\MP9003155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00200"/>
            <a:ext cx="4405357" cy="314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56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r>
              <a:rPr lang="en-US" sz="2000" dirty="0"/>
              <a:t>http://www.thegeekstuff.com/2010/08/monitoring-software-criteria/</a:t>
            </a:r>
          </a:p>
          <a:p>
            <a:pPr marL="1200150" lvl="1" indent="-457200">
              <a:buFont typeface="Arial" panose="020B0604020202020204" pitchFamily="34" charset="0"/>
              <a:buChar char="•"/>
            </a:pPr>
            <a:endParaRPr lang="en-US" sz="2000" dirty="0"/>
          </a:p>
          <a:p>
            <a:pPr marL="0" lvl="1" indent="0">
              <a:buNone/>
            </a:pPr>
            <a:r>
              <a:rPr lang="en-US" sz="2000" dirty="0"/>
              <a:t>http://exchange.nagios.org/directory/Tutorials/Install-and-Configure-NRPE-in-CentOS-and-Red-Hat/details</a:t>
            </a:r>
          </a:p>
          <a:p>
            <a:pPr marL="0" lvl="1" indent="0">
              <a:buNone/>
            </a:pPr>
            <a:endParaRPr lang="en-US" sz="2000" dirty="0"/>
          </a:p>
          <a:p>
            <a:pPr marL="0" lvl="1" indent="0">
              <a:buNone/>
            </a:pPr>
            <a:r>
              <a:rPr lang="en-US" sz="2000" dirty="0"/>
              <a:t>http://www-01.ibm.com/support/knowledgecenter/SSULQD_7.1.0/com.ibm.nz.portal.doc/c_portal_welcome.html</a:t>
            </a:r>
          </a:p>
          <a:p>
            <a:pPr marL="0" lvl="1" indent="0">
              <a:buNone/>
            </a:pPr>
            <a:endParaRPr lang="en-US" sz="2000" dirty="0"/>
          </a:p>
          <a:p>
            <a:pPr marL="0" lvl="1" indent="0">
              <a:buNone/>
            </a:pPr>
            <a:r>
              <a:rPr lang="en-US" sz="2000" dirty="0"/>
              <a:t>http://www.networkworld.com/article/2329877/infrastructure-management/how-to-quantify-downtime.html</a:t>
            </a:r>
          </a:p>
          <a:p>
            <a:endParaRPr lang="en-US" dirty="0"/>
          </a:p>
        </p:txBody>
      </p:sp>
    </p:spTree>
    <p:extLst>
      <p:ext uri="{BB962C8B-B14F-4D97-AF65-F5344CB8AC3E}">
        <p14:creationId xmlns:p14="http://schemas.microsoft.com/office/powerpoint/2010/main" val="865045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1524000"/>
          </a:xfrm>
        </p:spPr>
        <p:txBody>
          <a:bodyPr>
            <a:normAutofit/>
          </a:bodyPr>
          <a:lstStyle/>
          <a:p>
            <a:r>
              <a:rPr lang="en-US" dirty="0" smtClean="0">
                <a:latin typeface="Myriad Pro Light" pitchFamily="34" charset="0"/>
              </a:rPr>
              <a:t>The End</a:t>
            </a:r>
            <a:endParaRPr lang="en-US" dirty="0">
              <a:latin typeface="Myriad Pro Light" pitchFamily="34" charset="0"/>
            </a:endParaRPr>
          </a:p>
        </p:txBody>
      </p:sp>
      <p:sp>
        <p:nvSpPr>
          <p:cNvPr id="3" name="Subtitle 2"/>
          <p:cNvSpPr>
            <a:spLocks noGrp="1"/>
          </p:cNvSpPr>
          <p:nvPr>
            <p:ph type="subTitle" idx="1"/>
          </p:nvPr>
        </p:nvSpPr>
        <p:spPr/>
        <p:txBody>
          <a:bodyPr/>
          <a:lstStyle/>
          <a:p>
            <a:r>
              <a:rPr lang="en-US" dirty="0" smtClean="0">
                <a:latin typeface="Myriad Pro Light" pitchFamily="34" charset="0"/>
              </a:rPr>
              <a:t>Frank Pantaleo</a:t>
            </a:r>
            <a:endParaRPr lang="en-US" dirty="0">
              <a:latin typeface="Myriad Pro Light" pitchFamily="34" charset="0"/>
            </a:endParaRPr>
          </a:p>
        </p:txBody>
      </p:sp>
      <p:sp>
        <p:nvSpPr>
          <p:cNvPr id="4" name="Text Placeholder 3"/>
          <p:cNvSpPr>
            <a:spLocks noGrp="1"/>
          </p:cNvSpPr>
          <p:nvPr>
            <p:ph type="body" sz="quarter" idx="13"/>
          </p:nvPr>
        </p:nvSpPr>
        <p:spPr/>
        <p:txBody>
          <a:bodyPr>
            <a:normAutofit fontScale="92500"/>
          </a:bodyPr>
          <a:lstStyle/>
          <a:p>
            <a:r>
              <a:rPr lang="en-US" dirty="0" smtClean="0">
                <a:latin typeface="Myriad Pro Light" pitchFamily="34" charset="0"/>
              </a:rPr>
              <a:t>fpantaleo@brightlightconsulting.com</a:t>
            </a:r>
            <a:endParaRPr lang="en-US" dirty="0">
              <a:latin typeface="Myriad Pro Light" pitchFamily="34" charset="0"/>
            </a:endParaRPr>
          </a:p>
        </p:txBody>
      </p:sp>
    </p:spTree>
    <p:extLst>
      <p:ext uri="{BB962C8B-B14F-4D97-AF65-F5344CB8AC3E}">
        <p14:creationId xmlns:p14="http://schemas.microsoft.com/office/powerpoint/2010/main" val="2410881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yriad Pro Light" pitchFamily="34" charset="0"/>
              </a:rPr>
              <a:t>A couple of W’s - Why</a:t>
            </a:r>
            <a:endParaRPr lang="en-US" dirty="0">
              <a:latin typeface="Myriad Pro Light" pitchFamily="34" charset="0"/>
            </a:endParaRPr>
          </a:p>
        </p:txBody>
      </p:sp>
      <p:sp>
        <p:nvSpPr>
          <p:cNvPr id="3" name="Content Placeholder 2"/>
          <p:cNvSpPr>
            <a:spLocks noGrp="1"/>
          </p:cNvSpPr>
          <p:nvPr>
            <p:ph idx="1"/>
          </p:nvPr>
        </p:nvSpPr>
        <p:spPr>
          <a:xfrm>
            <a:off x="457200" y="1265237"/>
            <a:ext cx="8534400" cy="4525963"/>
          </a:xfrm>
        </p:spPr>
        <p:txBody>
          <a:bodyPr>
            <a:normAutofit/>
          </a:bodyPr>
          <a:lstStyle/>
          <a:p>
            <a:pPr algn="ctr"/>
            <a:r>
              <a:rPr lang="en-US" sz="2400" dirty="0" smtClean="0">
                <a:latin typeface="Myriad Pro Light" pitchFamily="34" charset="0"/>
              </a:rPr>
              <a:t>Why </a:t>
            </a:r>
            <a:r>
              <a:rPr lang="en-US" sz="2400" dirty="0">
                <a:latin typeface="Myriad Pro Light" pitchFamily="34" charset="0"/>
              </a:rPr>
              <a:t>are we monitoring </a:t>
            </a:r>
            <a:r>
              <a:rPr lang="en-US" sz="2400" dirty="0" smtClean="0">
                <a:latin typeface="Myriad Pro Light" pitchFamily="34" charset="0"/>
              </a:rPr>
              <a:t>Netezza ?</a:t>
            </a:r>
          </a:p>
          <a:p>
            <a:pPr marL="1200150" lvl="1" indent="-457200">
              <a:buFont typeface="Arial" panose="020B0604020202020204" pitchFamily="34" charset="0"/>
              <a:buChar char="•"/>
            </a:pPr>
            <a:r>
              <a:rPr lang="en-US" sz="2000" dirty="0">
                <a:latin typeface="Myriad Pro Light" pitchFamily="34" charset="0"/>
              </a:rPr>
              <a:t>How </a:t>
            </a:r>
            <a:r>
              <a:rPr lang="en-US" sz="2000" dirty="0" smtClean="0">
                <a:latin typeface="Myriad Pro Light" pitchFamily="34" charset="0"/>
              </a:rPr>
              <a:t>much $ does your business lose when IT is down ?</a:t>
            </a:r>
          </a:p>
          <a:p>
            <a:pPr marL="1600200" lvl="2" indent="-457200"/>
            <a:r>
              <a:rPr lang="en-US" sz="1600" dirty="0"/>
              <a:t>7 million each year from IT downtime</a:t>
            </a:r>
          </a:p>
          <a:p>
            <a:pPr marL="1600200" lvl="2" indent="-457200"/>
            <a:r>
              <a:rPr lang="en-US" sz="1600" dirty="0" smtClean="0"/>
              <a:t>Gartner (2005) </a:t>
            </a:r>
            <a:r>
              <a:rPr lang="en-US" sz="1600" dirty="0"/>
              <a:t>pegs the hourly cost of downtime for computer networks at $42,000</a:t>
            </a:r>
          </a:p>
          <a:p>
            <a:pPr marL="1600200" lvl="2" indent="-457200"/>
            <a:r>
              <a:rPr lang="en-US" sz="1600" dirty="0"/>
              <a:t>A data center outage by itself can cost an average of $5,600 per minute</a:t>
            </a:r>
          </a:p>
          <a:p>
            <a:pPr marL="1600200" lvl="2" indent="-457200"/>
            <a:r>
              <a:rPr lang="en-US" sz="1600" dirty="0" smtClean="0"/>
              <a:t>Outages </a:t>
            </a:r>
            <a:r>
              <a:rPr lang="en-US" sz="1600" dirty="0"/>
              <a:t>damage their </a:t>
            </a:r>
            <a:r>
              <a:rPr lang="en-US" sz="1600" dirty="0" smtClean="0"/>
              <a:t>reputation</a:t>
            </a:r>
          </a:p>
          <a:p>
            <a:pPr marL="1600200" lvl="2" indent="-457200"/>
            <a:r>
              <a:rPr lang="en-US" sz="1600" dirty="0" smtClean="0"/>
              <a:t>Now take this and bring it to </a:t>
            </a:r>
            <a:r>
              <a:rPr lang="en-US" sz="1600" dirty="0"/>
              <a:t>a Cloud level - For every hour it is not up and running, Amazon.com takes a hit of almost $5 </a:t>
            </a:r>
            <a:r>
              <a:rPr lang="en-US" sz="1600" dirty="0" smtClean="0"/>
              <a:t>million </a:t>
            </a:r>
            <a:endParaRPr lang="en-US" sz="1600" dirty="0"/>
          </a:p>
          <a:p>
            <a:pPr marL="1200150" lvl="1" indent="-457200">
              <a:buFont typeface="Arial" panose="020B0604020202020204" pitchFamily="34" charset="0"/>
              <a:buChar char="•"/>
            </a:pPr>
            <a:r>
              <a:rPr lang="en-US" sz="2000" dirty="0" smtClean="0">
                <a:latin typeface="Myriad Pro Light" pitchFamily="34" charset="0"/>
              </a:rPr>
              <a:t>Allows you to be more proactive</a:t>
            </a:r>
          </a:p>
          <a:p>
            <a:pPr marL="1200150" lvl="1" indent="-457200">
              <a:buFont typeface="Arial" panose="020B0604020202020204" pitchFamily="34" charset="0"/>
              <a:buChar char="•"/>
            </a:pPr>
            <a:r>
              <a:rPr lang="en-US" sz="2000" dirty="0" smtClean="0">
                <a:latin typeface="Myriad Pro Light" pitchFamily="34" charset="0"/>
              </a:rPr>
              <a:t>Allow upper management to plan for DB growth (includes secondary effects e.g. DR, tape, disk for backup)</a:t>
            </a:r>
          </a:p>
        </p:txBody>
      </p:sp>
    </p:spTree>
    <p:extLst>
      <p:ext uri="{BB962C8B-B14F-4D97-AF65-F5344CB8AC3E}">
        <p14:creationId xmlns:p14="http://schemas.microsoft.com/office/powerpoint/2010/main" val="2626087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yriad Pro Light" pitchFamily="34" charset="0"/>
              </a:rPr>
              <a:t>A Couple of W’s - What</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a:bodyPr>
          <a:lstStyle/>
          <a:p>
            <a:pPr algn="ctr"/>
            <a:r>
              <a:rPr lang="en-US" sz="2400" dirty="0" smtClean="0">
                <a:latin typeface="Myriad Pro Light" pitchFamily="34" charset="0"/>
              </a:rPr>
              <a:t>What are we looking for in a monitor ?</a:t>
            </a:r>
          </a:p>
          <a:p>
            <a:pPr marL="1200150" lvl="1" indent="-457200">
              <a:buFont typeface="Arial" panose="020B0604020202020204" pitchFamily="34" charset="0"/>
              <a:buChar char="•"/>
            </a:pPr>
            <a:r>
              <a:rPr lang="en-US" sz="2000" dirty="0">
                <a:latin typeface="Myriad Pro Light" pitchFamily="34" charset="0"/>
              </a:rPr>
              <a:t>Universal </a:t>
            </a:r>
            <a:r>
              <a:rPr lang="en-US" sz="2000" dirty="0" smtClean="0">
                <a:latin typeface="Myriad Pro Light" pitchFamily="34" charset="0"/>
              </a:rPr>
              <a:t>monitoring </a:t>
            </a:r>
            <a:endParaRPr lang="en-US" sz="2000" dirty="0">
              <a:latin typeface="Myriad Pro Light" pitchFamily="34" charset="0"/>
            </a:endParaRPr>
          </a:p>
          <a:p>
            <a:pPr marL="1200150" lvl="1" indent="-457200">
              <a:buFont typeface="Arial" panose="020B0604020202020204" pitchFamily="34" charset="0"/>
              <a:buChar char="•"/>
            </a:pPr>
            <a:r>
              <a:rPr lang="en-US" sz="2000" dirty="0">
                <a:latin typeface="Myriad Pro Light" pitchFamily="34" charset="0"/>
              </a:rPr>
              <a:t>Efficient Alert </a:t>
            </a:r>
            <a:r>
              <a:rPr lang="en-US" sz="2000" dirty="0" smtClean="0">
                <a:latin typeface="Myriad Pro Light" pitchFamily="34" charset="0"/>
              </a:rPr>
              <a:t>Notifications (also allows your IT staff to tell each other when something is being worked on)</a:t>
            </a:r>
            <a:endParaRPr lang="en-US" sz="2000" dirty="0">
              <a:latin typeface="Myriad Pro Light" pitchFamily="34" charset="0"/>
            </a:endParaRPr>
          </a:p>
          <a:p>
            <a:pPr marL="1200150" lvl="1" indent="-457200">
              <a:buFont typeface="Arial" panose="020B0604020202020204" pitchFamily="34" charset="0"/>
              <a:buChar char="•"/>
            </a:pPr>
            <a:r>
              <a:rPr lang="en-US" sz="2000" dirty="0">
                <a:latin typeface="Myriad Pro Light" pitchFamily="34" charset="0"/>
              </a:rPr>
              <a:t>Web </a:t>
            </a:r>
            <a:r>
              <a:rPr lang="en-US" sz="2000" dirty="0" smtClean="0">
                <a:latin typeface="Myriad Pro Light" pitchFamily="34" charset="0"/>
              </a:rPr>
              <a:t>Dashboard (one stop shopping!)</a:t>
            </a:r>
            <a:endParaRPr lang="en-US" sz="2000" dirty="0">
              <a:latin typeface="Myriad Pro Light" pitchFamily="34" charset="0"/>
            </a:endParaRPr>
          </a:p>
          <a:p>
            <a:pPr marL="1200150" lvl="1" indent="-457200">
              <a:buFont typeface="Arial" panose="020B0604020202020204" pitchFamily="34" charset="0"/>
              <a:buChar char="•"/>
            </a:pPr>
            <a:r>
              <a:rPr lang="en-US" sz="2000" dirty="0">
                <a:latin typeface="Myriad Pro Light" pitchFamily="34" charset="0"/>
              </a:rPr>
              <a:t>Issue </a:t>
            </a:r>
            <a:r>
              <a:rPr lang="en-US" sz="2000" dirty="0" smtClean="0">
                <a:latin typeface="Myriad Pro Light" pitchFamily="34" charset="0"/>
              </a:rPr>
              <a:t>Escalation (separate lists for warning, high)</a:t>
            </a:r>
            <a:endParaRPr lang="en-US" sz="2000" dirty="0">
              <a:latin typeface="Myriad Pro Light" pitchFamily="34" charset="0"/>
            </a:endParaRPr>
          </a:p>
          <a:p>
            <a:pPr marL="1200150" lvl="1" indent="-457200">
              <a:buFont typeface="Arial" panose="020B0604020202020204" pitchFamily="34" charset="0"/>
              <a:buChar char="•"/>
            </a:pPr>
            <a:r>
              <a:rPr lang="en-US" sz="2000" dirty="0">
                <a:latin typeface="Myriad Pro Light" pitchFamily="34" charset="0"/>
              </a:rPr>
              <a:t>Distributed Monitoring and </a:t>
            </a:r>
            <a:r>
              <a:rPr lang="en-US" sz="2000" dirty="0" smtClean="0">
                <a:latin typeface="Myriad Pro Light" pitchFamily="34" charset="0"/>
              </a:rPr>
              <a:t>Scalability (high availability) </a:t>
            </a:r>
            <a:endParaRPr lang="en-US" sz="2000" dirty="0">
              <a:latin typeface="Myriad Pro Light" pitchFamily="34" charset="0"/>
            </a:endParaRPr>
          </a:p>
        </p:txBody>
      </p:sp>
    </p:spTree>
    <p:extLst>
      <p:ext uri="{BB962C8B-B14F-4D97-AF65-F5344CB8AC3E}">
        <p14:creationId xmlns:p14="http://schemas.microsoft.com/office/powerpoint/2010/main" val="2180367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couple of W’s - What</a:t>
            </a:r>
            <a:endParaRPr lang="en-US" dirty="0"/>
          </a:p>
        </p:txBody>
      </p:sp>
      <p:sp>
        <p:nvSpPr>
          <p:cNvPr id="3" name="Content Placeholder 2"/>
          <p:cNvSpPr>
            <a:spLocks noGrp="1"/>
          </p:cNvSpPr>
          <p:nvPr>
            <p:ph idx="1"/>
          </p:nvPr>
        </p:nvSpPr>
        <p:spPr/>
        <p:txBody>
          <a:bodyPr/>
          <a:lstStyle/>
          <a:p>
            <a:pPr lvl="1" indent="0">
              <a:buNone/>
            </a:pPr>
            <a:r>
              <a:rPr lang="en-US" sz="2400" dirty="0">
                <a:latin typeface="Myriad Pro Light" pitchFamily="34" charset="0"/>
              </a:rPr>
              <a:t>What are we looking for in a monitor </a:t>
            </a:r>
            <a:r>
              <a:rPr lang="en-US" sz="2400" dirty="0" smtClean="0">
                <a:latin typeface="Myriad Pro Light" pitchFamily="34" charset="0"/>
              </a:rPr>
              <a:t>? (</a:t>
            </a:r>
            <a:r>
              <a:rPr lang="en-US" sz="2400" dirty="0" err="1" smtClean="0">
                <a:latin typeface="Myriad Pro Light" pitchFamily="34" charset="0"/>
              </a:rPr>
              <a:t>cont</a:t>
            </a:r>
            <a:r>
              <a:rPr lang="en-US" sz="2400" dirty="0" smtClean="0">
                <a:latin typeface="Myriad Pro Light" pitchFamily="34" charset="0"/>
              </a:rPr>
              <a:t>)</a:t>
            </a:r>
            <a:endParaRPr lang="en-US" sz="2400" dirty="0">
              <a:latin typeface="Myriad Pro Light" pitchFamily="34" charset="0"/>
            </a:endParaRPr>
          </a:p>
          <a:p>
            <a:pPr marL="1200150" lvl="1" indent="-457200">
              <a:buFont typeface="Arial" panose="020B0604020202020204" pitchFamily="34" charset="0"/>
              <a:buChar char="•"/>
            </a:pPr>
            <a:r>
              <a:rPr lang="en-US" sz="2000" dirty="0" smtClean="0">
                <a:latin typeface="Myriad Pro Light" pitchFamily="34" charset="0"/>
              </a:rPr>
              <a:t>Reporting </a:t>
            </a:r>
            <a:r>
              <a:rPr lang="en-US" sz="2000" dirty="0">
                <a:latin typeface="Myriad Pro Light" pitchFamily="34" charset="0"/>
              </a:rPr>
              <a:t>(how many times was this service down ?)</a:t>
            </a:r>
          </a:p>
          <a:p>
            <a:pPr marL="1200150" lvl="1" indent="-457200">
              <a:buFont typeface="Arial" panose="020B0604020202020204" pitchFamily="34" charset="0"/>
              <a:buChar char="•"/>
            </a:pPr>
            <a:r>
              <a:rPr lang="en-US" sz="2000" dirty="0">
                <a:latin typeface="Myriad Pro Light" pitchFamily="34" charset="0"/>
              </a:rPr>
              <a:t>External Application Integration (Can I enable my current applications to allow for early issue notification) </a:t>
            </a:r>
          </a:p>
          <a:p>
            <a:pPr marL="1200150" lvl="1" indent="-457200">
              <a:buFont typeface="Arial" panose="020B0604020202020204" pitchFamily="34" charset="0"/>
              <a:buChar char="•"/>
            </a:pPr>
            <a:r>
              <a:rPr lang="en-US" sz="2000" dirty="0">
                <a:latin typeface="Myriad Pro Light" pitchFamily="34" charset="0"/>
              </a:rPr>
              <a:t>Open source solution</a:t>
            </a:r>
          </a:p>
          <a:p>
            <a:endParaRPr lang="en-US" dirty="0"/>
          </a:p>
        </p:txBody>
      </p:sp>
    </p:spTree>
    <p:extLst>
      <p:ext uri="{BB962C8B-B14F-4D97-AF65-F5344CB8AC3E}">
        <p14:creationId xmlns:p14="http://schemas.microsoft.com/office/powerpoint/2010/main" val="403030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State of Netezza monitoring</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pPr lvl="1" indent="0" algn="ctr">
              <a:buNone/>
            </a:pPr>
            <a:r>
              <a:rPr lang="en-US" dirty="0" smtClean="0">
                <a:latin typeface="Myriad Pro Light" pitchFamily="34" charset="0"/>
              </a:rPr>
              <a:t>Monitoring systems available for Netezza</a:t>
            </a:r>
          </a:p>
          <a:p>
            <a:pPr marL="628650" indent="-342900">
              <a:buFont typeface="Arial" panose="020B0604020202020204" pitchFamily="34" charset="0"/>
              <a:buChar char="•"/>
            </a:pPr>
            <a:r>
              <a:rPr lang="en-US" sz="2000" dirty="0" smtClean="0">
                <a:latin typeface="Myriad Pro Light" pitchFamily="34" charset="0"/>
              </a:rPr>
              <a:t>Netezza event monitor – comes stock with tool</a:t>
            </a:r>
          </a:p>
          <a:p>
            <a:pPr marL="628650" indent="-342900">
              <a:buFont typeface="Arial" panose="020B0604020202020204" pitchFamily="34" charset="0"/>
              <a:buChar char="•"/>
            </a:pPr>
            <a:r>
              <a:rPr lang="en-US" sz="2000" dirty="0" smtClean="0">
                <a:latin typeface="Myriad Pro Light" pitchFamily="34" charset="0"/>
              </a:rPr>
              <a:t>Netezza portal – comes stock with tool</a:t>
            </a:r>
          </a:p>
          <a:p>
            <a:pPr marL="628650" indent="-342900">
              <a:buFont typeface="Arial" panose="020B0604020202020204" pitchFamily="34" charset="0"/>
              <a:buChar char="•"/>
            </a:pPr>
            <a:r>
              <a:rPr lang="en-US" sz="2000" dirty="0" smtClean="0">
                <a:latin typeface="Myriad Pro Light" pitchFamily="34" charset="0"/>
              </a:rPr>
              <a:t>Commercial offerings – Brightlight Consulting Observation Deck</a:t>
            </a:r>
          </a:p>
          <a:p>
            <a:pPr lvl="1" indent="0">
              <a:buNone/>
            </a:pPr>
            <a:endParaRPr lang="en-US" sz="1600" dirty="0">
              <a:latin typeface="Myriad Pro Light" pitchFamily="34" charset="0"/>
            </a:endParaRPr>
          </a:p>
        </p:txBody>
      </p:sp>
      <p:pic>
        <p:nvPicPr>
          <p:cNvPr id="2050" name="Picture 2" descr="C:\Users\fpantaleo\AppData\Local\Microsoft\Windows\Temporary Internet Files\Content.IE5\6ZK29W9E\MP90043923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882571"/>
            <a:ext cx="32004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900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State of Netezza monitoring</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smtClean="0">
                <a:latin typeface="Myriad Pro Light" pitchFamily="34" charset="0"/>
              </a:rPr>
              <a:t>Netezza comes with 34 alerts</a:t>
            </a:r>
          </a:p>
          <a:p>
            <a:r>
              <a:rPr lang="en-US" dirty="0" smtClean="0">
                <a:latin typeface="Myriad Pro Light" pitchFamily="34" charset="0"/>
              </a:rPr>
              <a:t>	</a:t>
            </a:r>
            <a:r>
              <a:rPr lang="en-US" sz="2400" dirty="0" smtClean="0">
                <a:latin typeface="Myriad Pro Light" pitchFamily="34" charset="0"/>
              </a:rPr>
              <a:t>Alerts </a:t>
            </a:r>
            <a:r>
              <a:rPr lang="en-US" sz="2400" dirty="0">
                <a:latin typeface="Myriad Pro Light" pitchFamily="34" charset="0"/>
              </a:rPr>
              <a:t>actions have limited responses </a:t>
            </a:r>
            <a:endParaRPr lang="en-US" sz="2400" dirty="0" smtClean="0">
              <a:latin typeface="Myriad Pro Light" pitchFamily="34" charset="0"/>
            </a:endParaRPr>
          </a:p>
          <a:p>
            <a:pPr marL="1200150" lvl="1" indent="-457200">
              <a:buFont typeface="Arial" panose="020B0604020202020204" pitchFamily="34" charset="0"/>
              <a:buChar char="•"/>
            </a:pPr>
            <a:r>
              <a:rPr lang="en-US" sz="1600" dirty="0" smtClean="0">
                <a:latin typeface="Myriad Pro Light" pitchFamily="34" charset="0"/>
              </a:rPr>
              <a:t>Email</a:t>
            </a:r>
          </a:p>
          <a:p>
            <a:pPr marL="1200150" lvl="1" indent="-457200">
              <a:buFont typeface="Arial" panose="020B0604020202020204" pitchFamily="34" charset="0"/>
              <a:buChar char="•"/>
            </a:pPr>
            <a:r>
              <a:rPr lang="en-US" sz="1600" dirty="0" smtClean="0">
                <a:latin typeface="Myriad Pro Light" pitchFamily="34" charset="0"/>
              </a:rPr>
              <a:t>Script execution</a:t>
            </a:r>
          </a:p>
          <a:p>
            <a:pPr marL="1200150" lvl="1" indent="-457200">
              <a:buFont typeface="Arial" panose="020B0604020202020204" pitchFamily="34" charset="0"/>
              <a:buChar char="•"/>
            </a:pPr>
            <a:r>
              <a:rPr lang="en-US" sz="1600" dirty="0" smtClean="0">
                <a:latin typeface="Myriad Pro Light" pitchFamily="34" charset="0"/>
              </a:rPr>
              <a:t>In Version 7.1 can auto create support ticket</a:t>
            </a:r>
          </a:p>
          <a:p>
            <a:pPr marL="1200150" lvl="1" indent="-457200">
              <a:buFont typeface="Arial" panose="020B0604020202020204" pitchFamily="34" charset="0"/>
              <a:buChar char="•"/>
            </a:pPr>
            <a:r>
              <a:rPr lang="en-US" sz="1600" dirty="0" smtClean="0">
                <a:latin typeface="Myriad Pro Light" pitchFamily="34" charset="0"/>
              </a:rPr>
              <a:t>Configuration can be done through NPS client or command line interface on Netezza server</a:t>
            </a:r>
          </a:p>
          <a:p>
            <a:pPr marL="1200150" lvl="1" indent="-457200">
              <a:buFont typeface="Arial" panose="020B0604020202020204" pitchFamily="34" charset="0"/>
              <a:buChar char="•"/>
            </a:pPr>
            <a:endParaRPr lang="en-US" sz="1600" dirty="0">
              <a:latin typeface="Myriad Pro Light"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42" y="4372574"/>
            <a:ext cx="322897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4114800"/>
            <a:ext cx="2888858"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605" y="4114800"/>
            <a:ext cx="32385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1421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State of Netezza monitoring</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a:bodyPr>
          <a:lstStyle/>
          <a:p>
            <a:r>
              <a:rPr lang="en-US" dirty="0" smtClean="0">
                <a:latin typeface="Myriad Pro Light" pitchFamily="34" charset="0"/>
              </a:rPr>
              <a:t>	</a:t>
            </a:r>
            <a:r>
              <a:rPr lang="en-US" sz="2800" dirty="0" smtClean="0">
                <a:latin typeface="Myriad Pro Light" pitchFamily="34" charset="0"/>
              </a:rPr>
              <a:t>Examples of Netezza 7.1 stock sample alerts</a:t>
            </a:r>
            <a:endParaRPr lang="en-US" sz="1400" dirty="0" smtClean="0">
              <a:latin typeface="Myriad Pro Light" pitchFamily="34" charset="0"/>
            </a:endParaRPr>
          </a:p>
          <a:p>
            <a:pPr marL="1200150" lvl="1" indent="-457200">
              <a:buFont typeface="Arial" panose="020B0604020202020204" pitchFamily="34" charset="0"/>
              <a:buChar char="•"/>
            </a:pPr>
            <a:r>
              <a:rPr lang="en-US" sz="1400" dirty="0" smtClean="0">
                <a:latin typeface="Myriad Pro Light" pitchFamily="34" charset="0"/>
              </a:rPr>
              <a:t>Disk Full</a:t>
            </a:r>
          </a:p>
          <a:p>
            <a:pPr marL="1200150" lvl="1" indent="-457200">
              <a:buFont typeface="Arial" panose="020B0604020202020204" pitchFamily="34" charset="0"/>
              <a:buChar char="•"/>
            </a:pPr>
            <a:r>
              <a:rPr lang="en-US" sz="1400" dirty="0" smtClean="0">
                <a:latin typeface="Myriad Pro Light" pitchFamily="34" charset="0"/>
              </a:rPr>
              <a:t>SPU Full</a:t>
            </a:r>
          </a:p>
          <a:p>
            <a:pPr marL="1200150" lvl="1" indent="-457200">
              <a:buFont typeface="Arial" panose="020B0604020202020204" pitchFamily="34" charset="0"/>
              <a:buChar char="•"/>
            </a:pPr>
            <a:r>
              <a:rPr lang="en-US" sz="1400" dirty="0" smtClean="0">
                <a:latin typeface="Myriad Pro Light" pitchFamily="34" charset="0"/>
              </a:rPr>
              <a:t>Hardware Failed</a:t>
            </a:r>
          </a:p>
          <a:p>
            <a:pPr marL="1200150" lvl="1" indent="-457200">
              <a:buFont typeface="Arial" panose="020B0604020202020204" pitchFamily="34" charset="0"/>
              <a:buChar char="•"/>
            </a:pPr>
            <a:r>
              <a:rPr lang="en-US" sz="1400" dirty="0" smtClean="0">
                <a:latin typeface="Myriad Pro Light" pitchFamily="34" charset="0"/>
              </a:rPr>
              <a:t>Hardware needs attention</a:t>
            </a:r>
          </a:p>
          <a:p>
            <a:pPr marL="1200150" lvl="1" indent="-457200">
              <a:buFont typeface="Arial" panose="020B0604020202020204" pitchFamily="34" charset="0"/>
              <a:buChar char="•"/>
            </a:pPr>
            <a:r>
              <a:rPr lang="en-US" sz="1400" dirty="0" smtClean="0">
                <a:latin typeface="Myriad Pro Light" pitchFamily="34" charset="0"/>
              </a:rPr>
              <a:t>Hardware restarted</a:t>
            </a:r>
          </a:p>
          <a:p>
            <a:pPr marL="1200150" lvl="1" indent="-457200">
              <a:buFont typeface="Arial" panose="020B0604020202020204" pitchFamily="34" charset="0"/>
              <a:buChar char="•"/>
            </a:pPr>
            <a:r>
              <a:rPr lang="en-US" sz="1400" dirty="0" smtClean="0">
                <a:latin typeface="Myriad Pro Light" pitchFamily="34" charset="0"/>
              </a:rPr>
              <a:t>Hardware service requested</a:t>
            </a:r>
          </a:p>
          <a:p>
            <a:pPr marL="1200150" lvl="1" indent="-457200">
              <a:buFont typeface="Arial" panose="020B0604020202020204" pitchFamily="34" charset="0"/>
              <a:buChar char="•"/>
            </a:pPr>
            <a:r>
              <a:rPr lang="en-US" sz="1400" dirty="0" smtClean="0">
                <a:latin typeface="Myriad Pro Light" pitchFamily="34" charset="0"/>
              </a:rPr>
              <a:t>Heat threshold exceeded</a:t>
            </a:r>
          </a:p>
          <a:p>
            <a:pPr marL="1200150" lvl="1" indent="-457200">
              <a:buFont typeface="Arial" panose="020B0604020202020204" pitchFamily="34" charset="0"/>
              <a:buChar char="•"/>
            </a:pPr>
            <a:r>
              <a:rPr lang="en-US" sz="1400" dirty="0" smtClean="0">
                <a:latin typeface="Myriad Pro Light" pitchFamily="34" charset="0"/>
              </a:rPr>
              <a:t>History capture event</a:t>
            </a:r>
          </a:p>
          <a:p>
            <a:pPr marL="1200150" lvl="1" indent="-457200">
              <a:buFont typeface="Arial" panose="020B0604020202020204" pitchFamily="34" charset="0"/>
              <a:buChar char="•"/>
            </a:pPr>
            <a:r>
              <a:rPr lang="en-US" sz="1400" dirty="0" smtClean="0">
                <a:latin typeface="Myriad Pro Light" pitchFamily="34" charset="0"/>
              </a:rPr>
              <a:t>History load event</a:t>
            </a:r>
          </a:p>
          <a:p>
            <a:pPr marL="1200150" lvl="1" indent="-457200">
              <a:buFont typeface="Arial" panose="020B0604020202020204" pitchFamily="34" charset="0"/>
              <a:buChar char="•"/>
            </a:pPr>
            <a:r>
              <a:rPr lang="en-US" sz="1400" dirty="0" err="1" smtClean="0">
                <a:latin typeface="Myriad Pro Light" pitchFamily="34" charset="0"/>
              </a:rPr>
              <a:t>HwvoltageFaultAuto</a:t>
            </a:r>
            <a:endParaRPr lang="en-US" sz="1400" dirty="0" smtClean="0">
              <a:latin typeface="Myriad Pro Light" pitchFamily="34" charset="0"/>
            </a:endParaRPr>
          </a:p>
          <a:p>
            <a:pPr marL="1200150" lvl="1" indent="-457200">
              <a:buFont typeface="Arial" panose="020B0604020202020204" pitchFamily="34" charset="0"/>
              <a:buChar char="•"/>
            </a:pPr>
            <a:r>
              <a:rPr lang="en-US" sz="1400" dirty="0" err="1" smtClean="0">
                <a:latin typeface="Myriad Pro Light" pitchFamily="34" charset="0"/>
              </a:rPr>
              <a:t>NPSNoLongerOnline</a:t>
            </a:r>
            <a:endParaRPr lang="en-US" sz="1400" dirty="0" smtClean="0">
              <a:latin typeface="Myriad Pro Light" pitchFamily="34" charset="0"/>
            </a:endParaRPr>
          </a:p>
          <a:p>
            <a:pPr marL="1200150" lvl="1" indent="-457200">
              <a:buFont typeface="Arial" panose="020B0604020202020204" pitchFamily="34" charset="0"/>
              <a:buChar char="•"/>
            </a:pPr>
            <a:r>
              <a:rPr lang="en-US" sz="1400" dirty="0" err="1" smtClean="0">
                <a:latin typeface="Myriad Pro Light" pitchFamily="34" charset="0"/>
              </a:rPr>
              <a:t>RegenFault</a:t>
            </a:r>
            <a:endParaRPr lang="en-US" sz="1400" dirty="0" smtClean="0">
              <a:latin typeface="Myriad Pro Light" pitchFamily="34" charset="0"/>
            </a:endParaRPr>
          </a:p>
          <a:p>
            <a:pPr marL="1200150" lvl="1" indent="-457200">
              <a:buFont typeface="Arial" panose="020B0604020202020204" pitchFamily="34" charset="0"/>
              <a:buChar char="•"/>
            </a:pPr>
            <a:r>
              <a:rPr lang="en-US" sz="1400" dirty="0" err="1" smtClean="0">
                <a:latin typeface="Myriad Pro Light" pitchFamily="34" charset="0"/>
              </a:rPr>
              <a:t>RunAwayQuery</a:t>
            </a:r>
            <a:endParaRPr lang="en-US" sz="1400" dirty="0" smtClean="0">
              <a:latin typeface="Myriad Pro Light" pitchFamily="34" charset="0"/>
            </a:endParaRPr>
          </a:p>
          <a:p>
            <a:pPr marL="1200150" lvl="1" indent="-457200">
              <a:buFont typeface="Arial" panose="020B0604020202020204" pitchFamily="34" charset="0"/>
              <a:buChar char="•"/>
            </a:pPr>
            <a:r>
              <a:rPr lang="en-US" sz="1400" dirty="0">
                <a:latin typeface="Myriad Pro Light" pitchFamily="34" charset="0"/>
              </a:rPr>
              <a:t>No custom events allowed</a:t>
            </a:r>
            <a:endParaRPr lang="en-US" sz="1400" dirty="0" smtClean="0">
              <a:latin typeface="Myriad Pro Light" pitchFamily="34" charset="0"/>
            </a:endParaRPr>
          </a:p>
          <a:p>
            <a:pPr marL="1200150" lvl="1" indent="-457200">
              <a:buFont typeface="Arial" panose="020B0604020202020204" pitchFamily="34" charset="0"/>
              <a:buChar char="•"/>
            </a:pPr>
            <a:endParaRPr lang="en-US" sz="1600" dirty="0" smtClean="0">
              <a:latin typeface="Myriad Pro Light" pitchFamily="34" charset="0"/>
            </a:endParaRPr>
          </a:p>
          <a:p>
            <a:pPr marL="1200150" lvl="1" indent="-457200">
              <a:buFont typeface="Arial" panose="020B0604020202020204" pitchFamily="34" charset="0"/>
              <a:buChar char="•"/>
            </a:pPr>
            <a:endParaRPr lang="en-US" sz="1600" dirty="0" smtClean="0">
              <a:latin typeface="Myriad Pro Light" pitchFamily="34" charset="0"/>
            </a:endParaRPr>
          </a:p>
          <a:p>
            <a:pPr marL="1200150" lvl="1" indent="-457200">
              <a:buFont typeface="Arial" panose="020B0604020202020204" pitchFamily="34" charset="0"/>
              <a:buChar char="•"/>
            </a:pPr>
            <a:endParaRPr lang="en-US" sz="1600" dirty="0">
              <a:latin typeface="Myriad Pro Light" pitchFamily="34" charset="0"/>
            </a:endParaRPr>
          </a:p>
        </p:txBody>
      </p:sp>
      <p:pic>
        <p:nvPicPr>
          <p:cNvPr id="5" name="Picture 2" descr="C:\Users\fpantaleo\AppData\Local\Microsoft\Windows\Temporary Internet Files\Content.IE5\2IU40ZER\MP9004223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514600"/>
            <a:ext cx="2989262" cy="298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53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State of Netezza monitoring</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a:bodyPr>
          <a:lstStyle/>
          <a:p>
            <a:pPr algn="ctr"/>
            <a:r>
              <a:rPr lang="en-US" dirty="0" smtClean="0">
                <a:latin typeface="Myriad Pro Light" pitchFamily="34" charset="0"/>
              </a:rPr>
              <a:t>	</a:t>
            </a:r>
            <a:r>
              <a:rPr lang="en-US" sz="2400" dirty="0" smtClean="0">
                <a:latin typeface="Myriad Pro Light" pitchFamily="34" charset="0"/>
              </a:rPr>
              <a:t>Netezza Portal</a:t>
            </a:r>
          </a:p>
          <a:p>
            <a:pPr marL="1200150" lvl="1" indent="-457200">
              <a:buFont typeface="Arial" panose="020B0604020202020204" pitchFamily="34" charset="0"/>
              <a:buChar char="•"/>
            </a:pPr>
            <a:r>
              <a:rPr lang="en-US" sz="2000" dirty="0">
                <a:latin typeface="Myriad Pro Light" pitchFamily="34" charset="0"/>
              </a:rPr>
              <a:t>Face on glass monitoring</a:t>
            </a:r>
          </a:p>
          <a:p>
            <a:pPr marL="1200150" lvl="1" indent="-457200">
              <a:buFont typeface="Arial" panose="020B0604020202020204" pitchFamily="34" charset="0"/>
              <a:buChar char="•"/>
            </a:pPr>
            <a:r>
              <a:rPr lang="en-US" sz="2000" dirty="0">
                <a:latin typeface="Myriad Pro Light" pitchFamily="34" charset="0"/>
              </a:rPr>
              <a:t>Custom queries can be added to the monitor</a:t>
            </a:r>
          </a:p>
          <a:p>
            <a:pPr marL="1200150" lvl="1" indent="-457200">
              <a:buFont typeface="Arial" panose="020B0604020202020204" pitchFamily="34" charset="0"/>
              <a:buChar char="•"/>
            </a:pPr>
            <a:r>
              <a:rPr lang="en-US" sz="2000" dirty="0">
                <a:latin typeface="Myriad Pro Light" pitchFamily="34" charset="0"/>
              </a:rPr>
              <a:t>All queries can be seen as numeric or graphic</a:t>
            </a:r>
          </a:p>
          <a:p>
            <a:pPr marL="1200150" lvl="1" indent="-457200">
              <a:buFont typeface="Arial" panose="020B0604020202020204" pitchFamily="34" charset="0"/>
              <a:buChar char="•"/>
            </a:pPr>
            <a:r>
              <a:rPr lang="en-US" sz="2000" dirty="0">
                <a:latin typeface="Myriad Pro Light" pitchFamily="34" charset="0"/>
              </a:rPr>
              <a:t>No alerting </a:t>
            </a:r>
            <a:endParaRPr lang="en-US" sz="2000" dirty="0" smtClean="0">
              <a:latin typeface="Myriad Pro Light" pitchFamily="34" charset="0"/>
            </a:endParaRPr>
          </a:p>
          <a:p>
            <a:pPr marL="1200150" lvl="1" indent="-457200">
              <a:buFont typeface="Arial" panose="020B0604020202020204" pitchFamily="34" charset="0"/>
              <a:buChar char="•"/>
            </a:pPr>
            <a:r>
              <a:rPr lang="en-US" sz="2000" dirty="0" smtClean="0">
                <a:latin typeface="Myriad Pro Light" pitchFamily="34" charset="0"/>
              </a:rPr>
              <a:t>Tool </a:t>
            </a:r>
            <a:r>
              <a:rPr lang="en-US" sz="2000" dirty="0">
                <a:latin typeface="Myriad Pro Light" pitchFamily="34" charset="0"/>
              </a:rPr>
              <a:t>can also be used for maintaining database objects, users, events, and </a:t>
            </a:r>
            <a:r>
              <a:rPr lang="en-US" sz="2000" dirty="0" smtClean="0">
                <a:latin typeface="Myriad Pro Light" pitchFamily="34" charset="0"/>
              </a:rPr>
              <a:t>sessions</a:t>
            </a:r>
          </a:p>
          <a:p>
            <a:pPr marL="1200150" lvl="1" indent="-457200">
              <a:buFont typeface="Arial" panose="020B0604020202020204" pitchFamily="34" charset="0"/>
              <a:buChar char="•"/>
            </a:pPr>
            <a:r>
              <a:rPr lang="en-US" sz="2000" dirty="0" smtClean="0">
                <a:latin typeface="Myriad Pro Light" pitchFamily="34" charset="0"/>
              </a:rPr>
              <a:t>If you are using LDAP, portal can’t take advantage of it. Once you login to portal though you will be using your DB username/password</a:t>
            </a:r>
          </a:p>
          <a:p>
            <a:pPr marL="1200150" lvl="1" indent="-457200">
              <a:buFont typeface="Arial" panose="020B0604020202020204" pitchFamily="34" charset="0"/>
              <a:buChar char="•"/>
            </a:pPr>
            <a:endParaRPr lang="en-US" sz="1600" dirty="0" smtClean="0">
              <a:latin typeface="Myriad Pro Light" pitchFamily="34" charset="0"/>
            </a:endParaRPr>
          </a:p>
          <a:p>
            <a:pPr marL="1200150" lvl="1" indent="-457200">
              <a:buFont typeface="Arial" panose="020B0604020202020204" pitchFamily="34" charset="0"/>
              <a:buChar char="•"/>
            </a:pPr>
            <a:endParaRPr lang="en-US" sz="1600" dirty="0" smtClean="0">
              <a:latin typeface="Myriad Pro Light" pitchFamily="34" charset="0"/>
            </a:endParaRPr>
          </a:p>
          <a:p>
            <a:pPr marL="1200150" lvl="1" indent="-457200">
              <a:buFont typeface="Arial" panose="020B0604020202020204" pitchFamily="34" charset="0"/>
              <a:buChar char="•"/>
            </a:pPr>
            <a:endParaRPr lang="en-US" sz="1600" dirty="0">
              <a:latin typeface="Myriad Pro Light" pitchFamily="34" charset="0"/>
            </a:endParaRPr>
          </a:p>
        </p:txBody>
      </p:sp>
      <p:pic>
        <p:nvPicPr>
          <p:cNvPr id="1027" name="Picture 3" descr="C:\Users\fpantaleo\AppData\Local\Microsoft\Windows\Temporary Internet Files\Content.IE5\6ZK29W9E\MC9003886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4648200"/>
            <a:ext cx="1443838" cy="184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208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gios World Conference 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59107</TotalTime>
  <Words>1268</Words>
  <Application>Microsoft Office PowerPoint</Application>
  <PresentationFormat>On-screen Show (4:3)</PresentationFormat>
  <Paragraphs>196</Paragraphs>
  <Slides>27</Slides>
  <Notes>1</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Nagios World Conference Theme 2</vt:lpstr>
      <vt:lpstr>Monitoring Netezza database with Nagios</vt:lpstr>
      <vt:lpstr>Introduction &amp; Agenda</vt:lpstr>
      <vt:lpstr>A couple of W’s - Why</vt:lpstr>
      <vt:lpstr>A Couple of W’s - What</vt:lpstr>
      <vt:lpstr>A couple of W’s - What</vt:lpstr>
      <vt:lpstr>State of Netezza monitoring</vt:lpstr>
      <vt:lpstr>State of Netezza monitoring</vt:lpstr>
      <vt:lpstr>State of Netezza monitoring</vt:lpstr>
      <vt:lpstr>State of Netezza monitoring</vt:lpstr>
      <vt:lpstr>Netezza monitoring using Nagios</vt:lpstr>
      <vt:lpstr>Netezza monitoring using Nagios</vt:lpstr>
      <vt:lpstr>Netezza monitoring using Nagios</vt:lpstr>
      <vt:lpstr>Netezza monitoring using Nagios</vt:lpstr>
      <vt:lpstr>Netezza monitoring using Nagios</vt:lpstr>
      <vt:lpstr>Netezza monitoring using Nagios</vt:lpstr>
      <vt:lpstr>Netezza monitoring using Nagios</vt:lpstr>
      <vt:lpstr>Netezza monitoring using Nagios</vt:lpstr>
      <vt:lpstr>Netezza monitoring using Nagios</vt:lpstr>
      <vt:lpstr>Netezza monitoring using Nagios</vt:lpstr>
      <vt:lpstr>Netezza monitoring using Nagios</vt:lpstr>
      <vt:lpstr>Netezza monitoring using Nagios</vt:lpstr>
      <vt:lpstr>Netezza monitoring using Nagios</vt:lpstr>
      <vt:lpstr>Future direction</vt:lpstr>
      <vt:lpstr>Conclusion</vt:lpstr>
      <vt:lpstr>Questions?</vt:lpstr>
      <vt:lpstr>Reference</vt:lpstr>
      <vt:lpstr>The End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zbordeau</dc:creator>
  <cp:lastModifiedBy>Frank Pantaleo</cp:lastModifiedBy>
  <cp:revision>132</cp:revision>
  <dcterms:created xsi:type="dcterms:W3CDTF">2014-06-30T15:36:22Z</dcterms:created>
  <dcterms:modified xsi:type="dcterms:W3CDTF">2014-10-02T15:06:08Z</dcterms:modified>
</cp:coreProperties>
</file>