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257" r:id="rId2"/>
    <p:sldId id="282" r:id="rId3"/>
    <p:sldId id="283" r:id="rId4"/>
    <p:sldId id="306" r:id="rId5"/>
    <p:sldId id="284" r:id="rId6"/>
    <p:sldId id="339" r:id="rId7"/>
    <p:sldId id="350" r:id="rId8"/>
    <p:sldId id="351" r:id="rId9"/>
    <p:sldId id="352" r:id="rId10"/>
    <p:sldId id="343" r:id="rId11"/>
    <p:sldId id="344" r:id="rId12"/>
    <p:sldId id="308" r:id="rId13"/>
    <p:sldId id="363" r:id="rId14"/>
    <p:sldId id="328" r:id="rId15"/>
    <p:sldId id="329" r:id="rId16"/>
    <p:sldId id="368" r:id="rId17"/>
    <p:sldId id="365" r:id="rId18"/>
    <p:sldId id="366" r:id="rId19"/>
    <p:sldId id="361" r:id="rId20"/>
    <p:sldId id="295" r:id="rId21"/>
    <p:sldId id="292" r:id="rId22"/>
    <p:sldId id="293" r:id="rId23"/>
    <p:sldId id="296" r:id="rId24"/>
    <p:sldId id="297" r:id="rId25"/>
    <p:sldId id="298" r:id="rId26"/>
    <p:sldId id="335" r:id="rId27"/>
    <p:sldId id="305" r:id="rId28"/>
    <p:sldId id="299" r:id="rId29"/>
    <p:sldId id="312" r:id="rId30"/>
    <p:sldId id="302" r:id="rId31"/>
    <p:sldId id="304" r:id="rId32"/>
    <p:sldId id="322" r:id="rId33"/>
    <p:sldId id="323" r:id="rId34"/>
    <p:sldId id="362" r:id="rId35"/>
    <p:sldId id="353" r:id="rId36"/>
    <p:sldId id="354" r:id="rId37"/>
    <p:sldId id="360" r:id="rId38"/>
    <p:sldId id="355" r:id="rId39"/>
    <p:sldId id="356" r:id="rId40"/>
    <p:sldId id="358" r:id="rId41"/>
    <p:sldId id="333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91" autoAdjust="0"/>
  </p:normalViewPr>
  <p:slideViewPr>
    <p:cSldViewPr>
      <p:cViewPr varScale="1">
        <p:scale>
          <a:sx n="77" d="100"/>
          <a:sy n="77" d="100"/>
        </p:scale>
        <p:origin x="-312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9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37E7-A412-B54C-8452-E4041E88D5B3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4706B-FCD2-FC4B-8A68-5047CA4A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0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Unlike the other speakers</a:t>
            </a:r>
            <a:r>
              <a:rPr lang="en-US" baseline="0" dirty="0" smtClean="0"/>
              <a:t> here, I am in no way a </a:t>
            </a:r>
            <a:r>
              <a:rPr lang="en-US" baseline="0" dirty="0" err="1" smtClean="0"/>
              <a:t>Nagios</a:t>
            </a:r>
            <a:r>
              <a:rPr lang="en-US" baseline="0" dirty="0" smtClean="0"/>
              <a:t> expert</a:t>
            </a:r>
            <a:r>
              <a:rPr lang="en-US" dirty="0" smtClean="0"/>
              <a:t>.</a:t>
            </a:r>
          </a:p>
          <a:p>
            <a:r>
              <a:rPr lang="en-US" dirty="0" smtClean="0"/>
              <a:t>I have much love and knowledge to share.</a:t>
            </a:r>
            <a:br>
              <a:rPr lang="en-US" dirty="0" smtClean="0"/>
            </a:br>
            <a:r>
              <a:rPr lang="en-US" baseline="0" dirty="0" smtClean="0"/>
              <a:t>Protocol analysis is its own billion dollar industry with its own conferences and everything.</a:t>
            </a:r>
          </a:p>
          <a:p>
            <a:r>
              <a:rPr lang="en-US" baseline="0" dirty="0" smtClean="0"/>
              <a:t>Going to try to distill that down to 50 minutes.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90BC6-1742-1249-AEBA-1A14EC5E5E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Financials really care about</a:t>
            </a:r>
            <a:r>
              <a:rPr lang="en-US" baseline="0" dirty="0" smtClean="0"/>
              <a:t> this stuff. Microbursts can affect trading protocols.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4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your</a:t>
            </a:r>
            <a:r>
              <a:rPr lang="en-US" baseline="0" dirty="0" smtClean="0"/>
              <a:t> monitoring ends at 5 minute averages then you </a:t>
            </a:r>
            <a:r>
              <a:rPr lang="en-US" baseline="0" smtClean="0"/>
              <a:t>don't really </a:t>
            </a:r>
            <a:r>
              <a:rPr lang="en-US" baseline="0" dirty="0" smtClean="0"/>
              <a:t>know what is going on on </a:t>
            </a:r>
            <a:r>
              <a:rPr lang="en-US" baseline="0" smtClean="0"/>
              <a:t>your 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F5F3-46C6-422D-BC0E-FFF7A15FB4E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16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your</a:t>
            </a:r>
            <a:r>
              <a:rPr lang="en-US" baseline="0" dirty="0" smtClean="0"/>
              <a:t> monitoring ends at 5 minute averages then you don't really know what is going on on your 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F5F3-46C6-422D-BC0E-FFF7A15FB4E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167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 creator of Wireshark I want you looking at interesting packets.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1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an easy diagram to make!</a:t>
            </a:r>
          </a:p>
          <a:p>
            <a:r>
              <a:rPr lang="en-US" dirty="0" smtClean="0"/>
              <a:t>Not going to talk about</a:t>
            </a:r>
            <a:r>
              <a:rPr lang="en-US" baseline="0" dirty="0" smtClean="0"/>
              <a:t> flow. It would be rude.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90BC6-1742-1249-AEBA-1A14EC5E5E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1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Capture infrastructure gives you continuous capture.</a:t>
            </a:r>
          </a:p>
          <a:p>
            <a:r>
              <a:rPr lang="en-US" dirty="0" smtClean="0"/>
              <a:t>Fancy appliances give you things like better</a:t>
            </a:r>
            <a:r>
              <a:rPr lang="en-US" baseline="0" dirty="0" smtClean="0"/>
              <a:t> performance monitoring, remote analysis, time-based </a:t>
            </a:r>
            <a:r>
              <a:rPr lang="en-US" baseline="0" dirty="0" err="1" smtClean="0"/>
              <a:t>filesystems</a:t>
            </a:r>
            <a:r>
              <a:rPr lang="en-US" baseline="0" dirty="0" smtClean="0"/>
              <a:t>, automation, and other things.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58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Mirroring is usually far down on the feature list.</a:t>
            </a:r>
          </a:p>
          <a:p>
            <a:r>
              <a:rPr lang="en-US" dirty="0" smtClean="0"/>
              <a:t>I bought $89 switches a few years ago that support mirroring.</a:t>
            </a:r>
          </a:p>
          <a:p>
            <a:r>
              <a:rPr lang="en-US" dirty="0" smtClean="0"/>
              <a:t>SPAN</a:t>
            </a:r>
            <a:r>
              <a:rPr lang="en-US" baseline="0" dirty="0" smtClean="0"/>
              <a:t> ports can be really convenient but they can cause problems.</a:t>
            </a:r>
          </a:p>
          <a:p>
            <a:r>
              <a:rPr lang="en-US" baseline="0" dirty="0" smtClean="0"/>
              <a:t>Cisco has a really nice document that describes how SPAN limitations on their different switches.</a:t>
            </a:r>
          </a:p>
          <a:p>
            <a:r>
              <a:rPr lang="en-US" dirty="0" smtClean="0"/>
              <a:t>Problems include drops, time</a:t>
            </a:r>
            <a:r>
              <a:rPr lang="en-US" baseline="0" dirty="0" smtClean="0"/>
              <a:t> massaging, switch 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79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Taps are awesome.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I say passive I mean passive. Optical taps are prisms. Electrical taps fail "on".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55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annoys</a:t>
            </a:r>
            <a:r>
              <a:rPr lang="en-US" baseline="0" dirty="0" smtClean="0"/>
              <a:t> me because this capability hasn't filtered down to customers.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5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Wireshark can tell you what's happening on your network. It can't tell you what anything means.</a:t>
            </a:r>
          </a:p>
          <a:p>
            <a:endParaRPr lang="en-US" dirty="0" smtClean="0"/>
          </a:p>
          <a:p>
            <a:r>
              <a:rPr lang="en-US" dirty="0" smtClean="0"/>
              <a:t>Ultimately </a:t>
            </a:r>
            <a:r>
              <a:rPr lang="en-US" dirty="0"/>
              <a:t>you have to learn how all of the pieces work and fit together in order to use Wireshark effectively.</a:t>
            </a:r>
          </a:p>
          <a:p>
            <a:endParaRPr lang="en-US" dirty="0"/>
          </a:p>
          <a:p>
            <a:r>
              <a:rPr lang="en-US" dirty="0"/>
              <a:t>Why go to all of that trouble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263BA-AA8F-4F41-B6C1-CE2BB1CC1A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Nagios</a:t>
            </a:r>
            <a:r>
              <a:rPr lang="en-US" dirty="0" smtClean="0"/>
              <a:t> and Wireshark approach this question differently.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you're the kind of person that takes pictures of slides</a:t>
            </a:r>
            <a:r>
              <a:rPr lang="en-US" baseline="0" dirty="0" smtClean="0"/>
              <a:t> now is the time to do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77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Xerox Wire Functional Specification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bitsavers.informatik.uni-stuttgart.de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</a:t>
            </a:r>
            <a:r>
              <a:rPr lang="en-US" dirty="0" err="1" smtClean="0"/>
              <a:t>xerox</a:t>
            </a:r>
            <a:r>
              <a:rPr lang="en-US" dirty="0" smtClean="0"/>
              <a:t>/</a:t>
            </a:r>
            <a:r>
              <a:rPr lang="en-US" dirty="0" err="1" smtClean="0"/>
              <a:t>ethernet</a:t>
            </a:r>
            <a:r>
              <a:rPr lang="en-US" dirty="0" smtClean="0"/>
              <a:t>/XeroxWireDraft_Dec1976.pdf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0612F-0B0C-1D44-BDB8-AC1D5A4CC8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1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out </a:t>
            </a:r>
            <a:r>
              <a:rPr lang="en-US" dirty="0" err="1" smtClean="0"/>
              <a:t>Sysdig</a:t>
            </a:r>
            <a:r>
              <a:rPr lang="en-US" dirty="0" smtClean="0"/>
              <a:t> for system-level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6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Wireshark's</a:t>
            </a:r>
            <a:r>
              <a:rPr lang="en-US" dirty="0" smtClean="0"/>
              <a:t> job is to turn packets into fields.</a:t>
            </a:r>
            <a:r>
              <a:rPr lang="en-US" baseline="0" dirty="0" smtClean="0"/>
              <a:t> From there we can arrange them in a tree, add filters, coloring rules, taps, and a lot of other features.</a:t>
            </a:r>
          </a:p>
          <a:p>
            <a:r>
              <a:rPr lang="en-US" baseline="0" dirty="0" smtClean="0"/>
              <a:t>These fields drive most of </a:t>
            </a:r>
            <a:r>
              <a:rPr lang="en-US" baseline="0" dirty="0" err="1" smtClean="0"/>
              <a:t>Wireshark's</a:t>
            </a:r>
            <a:r>
              <a:rPr lang="en-US" baseline="0" dirty="0" smtClean="0"/>
              <a:t> features.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263BA-AA8F-4F41-B6C1-CE2BB1CC1A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4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job is to</a:t>
            </a:r>
            <a:r>
              <a:rPr lang="en-US" baseline="0" dirty="0" smtClean="0"/>
              <a:t> make that dissection engine as useful as possible to as many people as possible.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Wireshark spends a great deal of time filling in this data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263BA-AA8F-4F41-B6C1-CE2BB1CC1A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job is to make sure the community has the tools they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263BA-AA8F-4F41-B6C1-CE2BB1CC1A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three steps to starting a</a:t>
            </a:r>
            <a:r>
              <a:rPr lang="en-US" baseline="0" dirty="0" smtClean="0"/>
              <a:t> project on </a:t>
            </a:r>
            <a:r>
              <a:rPr lang="en-US" baseline="0" dirty="0" err="1" smtClean="0"/>
              <a:t>GitHub</a:t>
            </a:r>
            <a:r>
              <a:rPr lang="en-US" baseline="0" dirty="0" smtClean="0"/>
              <a:t>?</a:t>
            </a:r>
            <a:endParaRPr lang="en-US" dirty="0"/>
          </a:p>
          <a:p>
            <a:r>
              <a:rPr lang="en-US" dirty="0"/>
              <a:t>1. Create </a:t>
            </a:r>
            <a:r>
              <a:rPr lang="en-US" dirty="0" err="1" smtClean="0"/>
              <a:t>GitHub</a:t>
            </a:r>
            <a:r>
              <a:rPr lang="en-US" dirty="0" smtClean="0"/>
              <a:t> account.</a:t>
            </a:r>
            <a:endParaRPr lang="en-US" dirty="0"/>
          </a:p>
          <a:p>
            <a:r>
              <a:rPr lang="en-US" dirty="0"/>
              <a:t>2. Check in your source code.</a:t>
            </a:r>
          </a:p>
          <a:p>
            <a:r>
              <a:rPr lang="en-US" dirty="0"/>
              <a:t>3. </a:t>
            </a:r>
            <a:r>
              <a:rPr lang="en-US" dirty="0" smtClean="0"/>
              <a:t>Trick question. There </a:t>
            </a:r>
            <a:r>
              <a:rPr lang="en-US" dirty="0"/>
              <a:t>is no step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263BA-AA8F-4F41-B6C1-CE2BB1CC1A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5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(10/15/14 18:36) -----</a:t>
            </a:r>
          </a:p>
          <a:p>
            <a:r>
              <a:rPr lang="en-US"/>
              <a:t>How do you find out what's happening on your network? How do you answer that question?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4706B-FCD2-FC4B-8A68-5047CA4A67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front: not here to complain about </a:t>
            </a:r>
            <a:r>
              <a:rPr lang="en-US" dirty="0" err="1" smtClean="0"/>
              <a:t>RRDTool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Got </a:t>
            </a:r>
            <a:r>
              <a:rPr lang="en-US" dirty="0" err="1" smtClean="0"/>
              <a:t>DDoSed</a:t>
            </a:r>
            <a:r>
              <a:rPr lang="en-US" dirty="0" smtClean="0"/>
              <a:t> during Sharkfest.</a:t>
            </a:r>
          </a:p>
          <a:p>
            <a:r>
              <a:rPr lang="en-US" dirty="0" smtClean="0"/>
              <a:t>Contacted provider. They sent a</a:t>
            </a:r>
            <a:r>
              <a:rPr lang="en-US" baseline="0" dirty="0" smtClean="0"/>
              <a:t> graph that looked like this. Sent "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" output too.</a:t>
            </a:r>
          </a:p>
          <a:p>
            <a:r>
              <a:rPr lang="en-US" baseline="0" dirty="0" smtClean="0"/>
              <a:t>How do we get this graph?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Read a counter via SNMP.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Wait 1 or 5 minutes…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Read the same counter.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That's your data point.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This is literally the least number of calculations on the least amount of data that you can do and still get usable output.</a:t>
            </a:r>
          </a:p>
          <a:p>
            <a:r>
              <a:rPr lang="en-US" baseline="0" dirty="0" smtClean="0"/>
              <a:t>Again, don't get me wrong – not putting down Tobi </a:t>
            </a:r>
            <a:r>
              <a:rPr lang="en-US" baseline="0" dirty="0" err="1" smtClean="0"/>
              <a:t>Oetiker</a:t>
            </a:r>
            <a:r>
              <a:rPr lang="en-US" baseline="0" dirty="0" smtClean="0"/>
              <a:t> or MRTG or </a:t>
            </a:r>
            <a:r>
              <a:rPr lang="en-US" baseline="0" dirty="0" err="1" smtClean="0"/>
              <a:t>RRDTool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Peeved that my provider was misusing it as a diagnostic tool.</a:t>
            </a:r>
          </a:p>
          <a:p>
            <a:r>
              <a:rPr lang="en-US" baseline="0" dirty="0" smtClean="0"/>
              <a:t>This is your starting place, not your stopping 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4F5F3-46C6-422D-BC0E-FFF7A15FB4E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41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715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714500"/>
            <a:ext cx="6400800" cy="571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248150"/>
            <a:ext cx="5572125" cy="107899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2286000"/>
            <a:ext cx="4114800" cy="4000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youremail@domain.com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982262" y="4099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847078" y="34835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1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57496"/>
            <a:ext cx="3810000" cy="3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57496"/>
            <a:ext cx="3810000" cy="3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57496"/>
            <a:ext cx="3810000" cy="3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1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715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714500"/>
            <a:ext cx="6400800" cy="571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2286000"/>
            <a:ext cx="4114800" cy="4000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youremail@domain.com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248150"/>
            <a:ext cx="5572125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28750"/>
            <a:ext cx="7772400" cy="1143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982262" y="4099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847078" y="34835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9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95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" y="4622292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59999"/>
          <a:stretch/>
        </p:blipFill>
        <p:spPr>
          <a:xfrm>
            <a:off x="0" y="1"/>
            <a:ext cx="9144000" cy="79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29150"/>
            <a:ext cx="3810000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B7FC-6DF0-46BC-8748-DD3BA160D1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DBC7-9F20-4BB1-9BBD-BBA54636F5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yriad Pro Light" pitchFamily="34" charset="0"/>
              </a:rPr>
              <a:t>A Trillion Truths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Myriad Pro Light" pitchFamily="34" charset="0"/>
              </a:rPr>
              <a:t>Gerald Combs</a:t>
            </a:r>
            <a:endParaRPr lang="en-US" dirty="0">
              <a:latin typeface="Myriad Pro Light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4599" y="2286000"/>
            <a:ext cx="4114800" cy="81915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Myriad Pro Light" pitchFamily="34" charset="0"/>
              </a:rPr>
              <a:t>gerald@wireshark.org</a:t>
            </a:r>
            <a:endParaRPr lang="en-US" dirty="0" smtClean="0">
              <a:latin typeface="Myriad Pro Light" pitchFamily="34" charset="0"/>
            </a:endParaRPr>
          </a:p>
          <a:p>
            <a:r>
              <a:rPr lang="en-US" dirty="0" smtClean="0">
                <a:latin typeface="Myriad Pro Light" pitchFamily="34" charset="0"/>
              </a:rPr>
              <a:t>@</a:t>
            </a:r>
            <a:r>
              <a:rPr lang="en-US" dirty="0" err="1" smtClean="0">
                <a:latin typeface="Myriad Pro Light" pitchFamily="34" charset="0"/>
              </a:rPr>
              <a:t>geraldcombs</a:t>
            </a:r>
            <a:endParaRPr lang="en-US" dirty="0"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7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Business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Small? Use </a:t>
            </a:r>
            <a:r>
              <a:rPr lang="en-US" dirty="0" err="1" smtClean="0"/>
              <a:t>GitHub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Large? Get Google or IBM to give you piles of money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dirty="0" smtClean="0"/>
              <a:t>Medium? </a:t>
            </a:r>
            <a:r>
              <a:rPr lang="en-US" dirty="0" err="1" smtClean="0"/>
              <a:t>Uhhhh</a:t>
            </a:r>
            <a:r>
              <a:rPr lang="en-US" dirty="0" smtClean="0"/>
              <a:t>…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634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Products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2006: CACE  Technologies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2010: </a:t>
            </a:r>
            <a:endParaRPr lang="en-US" dirty="0"/>
          </a:p>
        </p:txBody>
      </p:sp>
      <p:pic>
        <p:nvPicPr>
          <p:cNvPr id="5" name="Picture 4" descr="riverbed_logo_rgb_ORANGE_DOT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11203"/>
            <a:ext cx="1371600" cy="3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Network Truths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2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</a:t>
            </a:r>
            <a:r>
              <a:rPr lang="en-US" dirty="0"/>
              <a:t>5 Minute Average Is </a:t>
            </a:r>
            <a:r>
              <a:rPr lang="en-US" dirty="0" smtClean="0"/>
              <a:t>Full </a:t>
            </a:r>
            <a:r>
              <a:rPr lang="en-US" dirty="0"/>
              <a:t>Of Lies</a:t>
            </a:r>
          </a:p>
        </p:txBody>
      </p:sp>
      <p:pic>
        <p:nvPicPr>
          <p:cNvPr id="4" name="Content Placeholder 3" descr="5min-av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37" r="-21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2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interval look like this…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14</a:t>
            </a:fld>
            <a:endParaRPr lang="en-CA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5763" r="-25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43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12"/>
            <a:ext cx="8229600" cy="795338"/>
          </a:xfrm>
        </p:spPr>
        <p:txBody>
          <a:bodyPr/>
          <a:lstStyle/>
          <a:p>
            <a:r>
              <a:rPr lang="en-US" dirty="0" smtClean="0"/>
              <a:t>…or this…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Copyright Riverbed Technology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15</a:t>
            </a:fld>
            <a:endParaRPr lang="en-CA"/>
          </a:p>
        </p:txBody>
      </p:sp>
      <p:pic>
        <p:nvPicPr>
          <p:cNvPr id="6" name="Content Placeholder 5" descr="5min-ste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-110"/>
          <a:stretch>
            <a:fillRect/>
          </a:stretch>
        </p:blipFill>
        <p:spPr>
          <a:xfrm>
            <a:off x="457200" y="1200150"/>
            <a:ext cx="8229600" cy="3394075"/>
          </a:xfrm>
        </p:spPr>
      </p:pic>
    </p:spTree>
    <p:extLst>
      <p:ext uri="{BB962C8B-B14F-4D97-AF65-F5344CB8AC3E}">
        <p14:creationId xmlns:p14="http://schemas.microsoft.com/office/powerpoint/2010/main" val="31210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 this?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16</a:t>
            </a:fld>
            <a:endParaRPr lang="en-CA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25763" r="-257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5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Maybe this…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17</a:t>
            </a:fld>
            <a:endParaRPr lang="en-CA"/>
          </a:p>
        </p:txBody>
      </p:sp>
      <p:pic>
        <p:nvPicPr>
          <p:cNvPr id="10" name="Content Placeholder 9" descr="pilot-syn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62" r="-25362"/>
          <a:stretch>
            <a:fillRect/>
          </a:stretch>
        </p:blipFill>
        <p:spPr>
          <a:xfrm>
            <a:off x="457200" y="1200150"/>
            <a:ext cx="8229600" cy="3394075"/>
          </a:xfrm>
        </p:spPr>
      </p:pic>
    </p:spTree>
    <p:extLst>
      <p:ext uri="{BB962C8B-B14F-4D97-AF65-F5344CB8AC3E}">
        <p14:creationId xmlns:p14="http://schemas.microsoft.com/office/powerpoint/2010/main" val="1324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 this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18</a:t>
            </a:fld>
            <a:endParaRPr lang="en-CA"/>
          </a:p>
        </p:txBody>
      </p:sp>
      <p:pic>
        <p:nvPicPr>
          <p:cNvPr id="4" name="Content Placeholder 3" descr="wireshark-sy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20" r="-19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00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Packets Never Lie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kern="1200" dirty="0" smtClean="0">
              <a:solidFill>
                <a:schemeClr val="tx1"/>
              </a:solidFill>
              <a:effectLst/>
            </a:endParaRPr>
          </a:p>
          <a:p>
            <a:pPr marL="400050" lvl="1" indent="0">
              <a:buFont typeface="Arial"/>
              <a:buNone/>
            </a:pPr>
            <a:r>
              <a:rPr lang="en-US" sz="2800" dirty="0" smtClean="0"/>
              <a:t>Different truths at different layers</a:t>
            </a:r>
            <a:endParaRPr lang="en-US" sz="2800" kern="1200" baseline="0" dirty="0" smtClean="0">
              <a:solidFill>
                <a:schemeClr val="tx1"/>
              </a:solidFill>
              <a:effectLst/>
            </a:endParaRPr>
          </a:p>
          <a:p>
            <a:pPr marL="400050" lvl="1" indent="0">
              <a:buFont typeface="Arial"/>
              <a:buNone/>
            </a:pPr>
            <a:endParaRPr lang="en-US" sz="2800" kern="1200" baseline="0" dirty="0" smtClean="0">
              <a:solidFill>
                <a:schemeClr val="tx1"/>
              </a:solidFill>
              <a:effectLst/>
            </a:endParaRPr>
          </a:p>
          <a:p>
            <a:pPr marL="400050" lvl="1" indent="0">
              <a:buFont typeface="Arial"/>
              <a:buNone/>
            </a:pPr>
            <a:r>
              <a:rPr lang="en-US" sz="2800" kern="1200" baseline="0" dirty="0" smtClean="0">
                <a:solidFill>
                  <a:schemeClr val="tx1"/>
                </a:solidFill>
                <a:effectLst/>
              </a:rPr>
              <a:t>What do you do with a trillion truths?</a:t>
            </a:r>
            <a:endParaRPr lang="en-US" sz="2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68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  <a:p>
            <a:pPr marL="0" indent="0" algn="ctr">
              <a:buFontTx/>
              <a:buNone/>
            </a:pPr>
            <a:r>
              <a:rPr lang="en-US" dirty="0" err="1" smtClean="0"/>
              <a:t>Dunno</a:t>
            </a:r>
            <a:r>
              <a:rPr lang="en-US" dirty="0" smtClean="0"/>
              <a:t>. Ask Ethan.</a:t>
            </a:r>
          </a:p>
        </p:txBody>
      </p:sp>
    </p:spTree>
    <p:extLst>
      <p:ext uri="{BB962C8B-B14F-4D97-AF65-F5344CB8AC3E}">
        <p14:creationId xmlns:p14="http://schemas.microsoft.com/office/powerpoint/2010/main" val="292823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Capturing A</a:t>
            </a:r>
            <a:r>
              <a:rPr lang="en-US" dirty="0" smtClean="0"/>
              <a:t>t Zero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</a:t>
            </a:r>
            <a:r>
              <a:rPr lang="en-US" dirty="0" err="1" smtClean="0"/>
              <a:t>tcpdump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Say</a:t>
            </a:r>
            <a:r>
              <a:rPr lang="en-US" baseline="0" dirty="0" smtClean="0"/>
              <a:t> "Try it now."</a:t>
            </a:r>
          </a:p>
          <a:p>
            <a:pPr marL="514350" indent="-514350">
              <a:buFont typeface="+mj-lt"/>
              <a:buAutoNum type="arabicPeriod"/>
            </a:pPr>
            <a:r>
              <a:rPr lang="en-US" baseline="0" smtClean="0"/>
              <a:t>Stop </a:t>
            </a:r>
            <a:r>
              <a:rPr lang="en-US" baseline="0" dirty="0" err="1" smtClean="0"/>
              <a:t>tcpudmp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scp</a:t>
            </a:r>
            <a:r>
              <a:rPr lang="en-US" baseline="0" dirty="0" smtClean="0"/>
              <a:t> the capture &amp; analyze.</a:t>
            </a:r>
          </a:p>
        </p:txBody>
      </p:sp>
    </p:spTree>
    <p:extLst>
      <p:ext uri="{BB962C8B-B14F-4D97-AF65-F5344CB8AC3E}">
        <p14:creationId xmlns:p14="http://schemas.microsoft.com/office/powerpoint/2010/main" val="18457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You Want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21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774352" y="1439734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/>
              <a:t>Flows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4406" y="3150720"/>
            <a:ext cx="6789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Bits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53706" y="3576087"/>
            <a:ext cx="6204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9390" y="3550857"/>
            <a:ext cx="20644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 smtClean="0"/>
              <a:t>Dawn of Time</a:t>
            </a:r>
            <a:endParaRPr lang="en-US" dirty="0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669387" y="1485902"/>
            <a:ext cx="6096000" cy="19879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0" rIns="0" anchor="ctr" anchorCtr="1"/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110000"/>
              <a:buFont typeface="Arial" charset="0"/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9387" y="4408065"/>
            <a:ext cx="6288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You'll have to make your own surveillance jokes. I have to go through a TSA checkpoint tomorrow.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83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You Get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E4796-8DE6-4802-8DC3-BB1C80350130}" type="slidenum">
              <a:rPr lang="en-CA" smtClean="0"/>
              <a:t>22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774352" y="1439734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/>
              <a:t>Flows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24406" y="3154234"/>
            <a:ext cx="6789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Bits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53706" y="3579600"/>
            <a:ext cx="6204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/>
              <a:t>Now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69387" y="1485900"/>
            <a:ext cx="6096000" cy="2001024"/>
            <a:chOff x="1669387" y="1485900"/>
            <a:chExt cx="6096000" cy="2001024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1669387" y="1485902"/>
              <a:ext cx="6096000" cy="1987985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buClr>
                  <a:schemeClr val="tx2"/>
                </a:buClr>
                <a:buSzPct val="110000"/>
                <a:buFont typeface="Arial" charset="0"/>
                <a:buNone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69390" y="1833088"/>
              <a:ext cx="1516247" cy="1653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53002" y="1823563"/>
              <a:ext cx="2250013" cy="1653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35993" y="1833088"/>
              <a:ext cx="1645452" cy="1653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91403" y="1485901"/>
              <a:ext cx="192613" cy="1991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67403" y="1485900"/>
              <a:ext cx="192613" cy="1703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3403" y="1485900"/>
              <a:ext cx="192613" cy="1703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69390" y="3550857"/>
            <a:ext cx="20644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 smtClean="0"/>
              <a:t>Dawn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Retrospective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Cheap: Laptop or server running </a:t>
            </a:r>
            <a:r>
              <a:rPr lang="en-US" dirty="0" err="1" smtClean="0"/>
              <a:t>dumpcap</a:t>
            </a:r>
            <a:r>
              <a:rPr lang="en-US" dirty="0" smtClean="0"/>
              <a:t> or </a:t>
            </a:r>
            <a:r>
              <a:rPr lang="en-US" dirty="0" err="1" smtClean="0"/>
              <a:t>tcpdump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Fancy:</a:t>
            </a:r>
            <a:r>
              <a:rPr lang="en-US" baseline="0" dirty="0" smtClean="0"/>
              <a:t> Dedicated boxes</a:t>
            </a:r>
            <a:endParaRPr lang="en-US" dirty="0" smtClean="0"/>
          </a:p>
          <a:p>
            <a:endParaRPr lang="en-US" dirty="0" smtClean="0"/>
          </a:p>
          <a:p>
            <a:pPr lvl="0"/>
            <a:r>
              <a:rPr lang="en-US" dirty="0" smtClean="0"/>
              <a:t>Time equals money. And disks. Time equals disks.</a:t>
            </a:r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Port </a:t>
            </a:r>
            <a:r>
              <a:rPr lang="en-US" dirty="0"/>
              <a:t>M</a:t>
            </a:r>
            <a:r>
              <a:rPr lang="en-US" dirty="0" smtClean="0"/>
              <a:t>irroring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810000" cy="2971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Any</a:t>
            </a:r>
            <a:r>
              <a:rPr lang="en-US" baseline="30000" dirty="0" smtClean="0"/>
              <a:t>1</a:t>
            </a:r>
            <a:r>
              <a:rPr lang="en-US" dirty="0" smtClean="0"/>
              <a:t> switch does this…</a:t>
            </a:r>
          </a:p>
          <a:p>
            <a:pPr marL="0" indent="0">
              <a:buNone/>
            </a:pPr>
            <a:r>
              <a:rPr lang="en-US" dirty="0" smtClean="0"/>
              <a:t>Just a </a:t>
            </a:r>
            <a:r>
              <a:rPr lang="en-US" dirty="0" err="1" smtClean="0"/>
              <a:t>config</a:t>
            </a:r>
            <a:r>
              <a:rPr lang="en-US" dirty="0" smtClean="0"/>
              <a:t> change…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200151"/>
            <a:ext cx="4267200" cy="33944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Cons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…often poorly</a:t>
            </a:r>
          </a:p>
          <a:p>
            <a:pPr marL="0" lvl="0" indent="0">
              <a:buNone/>
            </a:pPr>
            <a:r>
              <a:rPr lang="en-US" dirty="0" smtClean="0"/>
              <a:t>…requiring change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248150"/>
            <a:ext cx="45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Any switch you'd want to use in production.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Passive</a:t>
            </a:r>
          </a:p>
          <a:p>
            <a:pPr marL="0" indent="0">
              <a:buNone/>
            </a:pPr>
            <a:r>
              <a:rPr lang="en-US" dirty="0" smtClean="0"/>
              <a:t>Time accuracy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Filtering</a:t>
            </a:r>
          </a:p>
          <a:p>
            <a:pPr marL="0" indent="0">
              <a:buNone/>
            </a:pPr>
            <a:r>
              <a:rPr lang="en-US" dirty="0" smtClean="0"/>
              <a:t>Duplication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Cost</a:t>
            </a:r>
          </a:p>
          <a:p>
            <a:pPr marL="0" indent="0">
              <a:buNone/>
            </a:pPr>
            <a:r>
              <a:rPr lang="en-US" dirty="0" smtClean="0"/>
              <a:t>Extra hardware</a:t>
            </a:r>
          </a:p>
          <a:p>
            <a:pPr marL="0" indent="0">
              <a:buNone/>
            </a:pPr>
            <a:r>
              <a:rPr lang="en-US" dirty="0" smtClean="0"/>
              <a:t>Sometimes a switch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Capture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you want to kill performance today?</a:t>
            </a:r>
          </a:p>
          <a:p>
            <a:endParaRPr lang="en-US" dirty="0" smtClean="0"/>
          </a:p>
          <a:p>
            <a:r>
              <a:rPr lang="en-US" sz="2400" dirty="0" smtClean="0"/>
              <a:t>Jasper </a:t>
            </a:r>
            <a:r>
              <a:rPr lang="en-US" sz="2400" dirty="0" err="1" smtClean="0"/>
              <a:t>Bongertz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blog.packet-foo.com</a:t>
            </a:r>
            <a:r>
              <a:rPr lang="en-US" sz="2400" dirty="0"/>
              <a:t>/2013/04/capturing-packets-of-</a:t>
            </a:r>
            <a:r>
              <a:rPr lang="en-US" sz="2400" dirty="0" err="1"/>
              <a:t>vmware</a:t>
            </a:r>
            <a:r>
              <a:rPr lang="en-US" sz="2400" dirty="0"/>
              <a:t>-machines</a:t>
            </a:r>
            <a:r>
              <a:rPr lang="en-US" sz="2400" dirty="0" smtClean="0"/>
              <a:t>/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blog.packet-foo.com</a:t>
            </a:r>
            <a:r>
              <a:rPr lang="en-US" sz="2400" dirty="0"/>
              <a:t>/2013/04/capturing-packets-of-vmware-machines-part-2/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599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Capture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Like VM but with less control.</a:t>
            </a:r>
          </a:p>
          <a:p>
            <a:pPr lvl="0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Back to </a:t>
            </a:r>
            <a:r>
              <a:rPr lang="en-US" dirty="0" err="1" smtClean="0"/>
              <a:t>tcpdump</a:t>
            </a:r>
            <a:r>
              <a:rPr lang="en-US" dirty="0" smtClean="0"/>
              <a:t>. Seriously?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SDN, or Why Cloud Capture Annoys 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Microsoft (Rich Groves): </a:t>
            </a:r>
            <a:r>
              <a:rPr lang="en-US" dirty="0" err="1" smtClean="0"/>
              <a:t>DEMon</a:t>
            </a:r>
            <a:endParaRPr lang="en-US" dirty="0" smtClean="0"/>
          </a:p>
          <a:p>
            <a:r>
              <a:rPr lang="en-US" dirty="0" smtClean="0"/>
              <a:t>Big Switch: Big Tap</a:t>
            </a:r>
          </a:p>
          <a:p>
            <a:endParaRPr lang="en-US" dirty="0" smtClean="0"/>
          </a:p>
          <a:p>
            <a:r>
              <a:rPr lang="en-US" dirty="0" smtClean="0"/>
              <a:t>Distributed </a:t>
            </a:r>
            <a:r>
              <a:rPr lang="en-US" dirty="0"/>
              <a:t>tap built on </a:t>
            </a:r>
            <a:r>
              <a:rPr lang="en-US" dirty="0" smtClean="0"/>
              <a:t>SDN</a:t>
            </a:r>
          </a:p>
          <a:p>
            <a:pPr marL="0" indent="0">
              <a:buNone/>
            </a:pPr>
            <a:r>
              <a:rPr lang="en-US" dirty="0" smtClean="0"/>
              <a:t>Scales to thousands of ports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946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Wireshark For </a:t>
            </a:r>
            <a:r>
              <a:rPr lang="en-US" dirty="0"/>
              <a:t>T</a:t>
            </a:r>
            <a:r>
              <a:rPr lang="en-US" dirty="0" smtClean="0"/>
              <a:t>he First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9068" b="19068"/>
          <a:stretch>
            <a:fillRect/>
          </a:stretch>
        </p:blipFill>
        <p:spPr>
          <a:xfrm>
            <a:off x="457200" y="1200150"/>
            <a:ext cx="8229600" cy="3394075"/>
          </a:xfrm>
        </p:spPr>
      </p:pic>
      <p:sp>
        <p:nvSpPr>
          <p:cNvPr id="5" name="TextBox 4"/>
          <p:cNvSpPr txBox="1"/>
          <p:nvPr/>
        </p:nvSpPr>
        <p:spPr>
          <a:xfrm>
            <a:off x="4552156" y="4684279"/>
            <a:ext cx="3826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/wiki/File:Airbus_A380_cockpit.jpg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Nagios</a:t>
            </a:r>
            <a:r>
              <a:rPr lang="en-US" dirty="0" smtClean="0"/>
              <a:t> @ </a:t>
            </a:r>
            <a:r>
              <a:rPr lang="en-US" dirty="0" err="1" smtClean="0"/>
              <a:t>wireshark.org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52750"/>
            <a:ext cx="6858000" cy="1334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9808"/>
            <a:ext cx="6858000" cy="15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Educational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Wireshark Q&amp;A · https://</a:t>
            </a:r>
            <a:r>
              <a:rPr lang="en-US" dirty="0" err="1" smtClean="0"/>
              <a:t>ask.wireshark.org</a:t>
            </a:r>
            <a:r>
              <a:rPr lang="en-US" dirty="0" smtClean="0"/>
              <a:t>/</a:t>
            </a:r>
          </a:p>
          <a:p>
            <a:pPr lvl="0"/>
            <a:r>
              <a:rPr lang="en-US" dirty="0"/>
              <a:t>Laura Chappell · http://</a:t>
            </a:r>
            <a:r>
              <a:rPr lang="en-US" dirty="0" err="1"/>
              <a:t>www.wiresharkbook.com</a:t>
            </a:r>
            <a:r>
              <a:rPr lang="en-US" dirty="0"/>
              <a:t>/ </a:t>
            </a:r>
          </a:p>
          <a:p>
            <a:r>
              <a:rPr lang="en-US" dirty="0" smtClean="0"/>
              <a:t>Mailing lists · https://</a:t>
            </a:r>
            <a:r>
              <a:rPr lang="en-US" dirty="0" err="1" smtClean="0"/>
              <a:t>www.wireshark.org</a:t>
            </a:r>
            <a:r>
              <a:rPr lang="en-US" dirty="0" smtClean="0"/>
              <a:t>/lists/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Sharkfest · http://</a:t>
            </a:r>
            <a:r>
              <a:rPr lang="en-US" sz="3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sharkfest.wireshark.org</a:t>
            </a:r>
            <a:r>
              <a:rPr lang="en-US" sz="3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endParaRPr lang="en-US" dirty="0" smtClean="0">
              <a:effectLst/>
            </a:endParaRPr>
          </a:p>
          <a:p>
            <a:r>
              <a:rPr lang="en-US" dirty="0" smtClean="0"/>
              <a:t>Bibliography · https://</a:t>
            </a:r>
            <a:r>
              <a:rPr lang="en-US" dirty="0" err="1" smtClean="0"/>
              <a:t>www.wireshark.org</a:t>
            </a:r>
            <a:r>
              <a:rPr lang="en-US" dirty="0" smtClean="0"/>
              <a:t>/</a:t>
            </a:r>
            <a:r>
              <a:rPr lang="en-US" dirty="0" err="1" smtClean="0"/>
              <a:t>bibliography.html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815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Educational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Hansang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Bae</a:t>
            </a:r>
            <a:r>
              <a:rPr lang="en-US" dirty="0" smtClean="0"/>
              <a:t> · http://</a:t>
            </a:r>
            <a:r>
              <a:rPr lang="en-US" dirty="0" err="1" smtClean="0"/>
              <a:t>www.riverbed.com</a:t>
            </a:r>
            <a:r>
              <a:rPr lang="en-US" dirty="0" smtClean="0"/>
              <a:t>/blogs/authors/</a:t>
            </a:r>
            <a:r>
              <a:rPr lang="en-US" dirty="0" err="1" smtClean="0"/>
              <a:t>Hansang-Bae.html</a:t>
            </a:r>
            <a:endParaRPr lang="en-US" dirty="0" smtClean="0"/>
          </a:p>
          <a:p>
            <a:r>
              <a:rPr lang="en-US" dirty="0"/>
              <a:t>More </a:t>
            </a:r>
            <a:r>
              <a:rPr lang="en-US" dirty="0" err="1" smtClean="0"/>
              <a:t>Hansang</a:t>
            </a:r>
            <a:r>
              <a:rPr lang="en-US" dirty="0" smtClean="0"/>
              <a:t> · https://</a:t>
            </a:r>
            <a:r>
              <a:rPr lang="en-US" dirty="0" err="1" smtClean="0"/>
              <a:t>blog.wireshark.org</a:t>
            </a:r>
            <a:r>
              <a:rPr lang="en-US" dirty="0" smtClean="0"/>
              <a:t>/</a:t>
            </a:r>
          </a:p>
          <a:p>
            <a:r>
              <a:rPr lang="en-US" dirty="0" smtClean="0"/>
              <a:t>Tim O'Neill · http://</a:t>
            </a:r>
            <a:r>
              <a:rPr lang="en-US" dirty="0" err="1" smtClean="0"/>
              <a:t>www.lovemytool.com</a:t>
            </a:r>
            <a:r>
              <a:rPr lang="en-US" dirty="0" smtClean="0"/>
              <a:t>/</a:t>
            </a:r>
          </a:p>
          <a:p>
            <a:r>
              <a:rPr lang="en-US" dirty="0" smtClean="0"/>
              <a:t>Jasper </a:t>
            </a:r>
            <a:r>
              <a:rPr lang="en-US" dirty="0" err="1" smtClean="0"/>
              <a:t>Bongertz</a:t>
            </a:r>
            <a:r>
              <a:rPr lang="en-US" dirty="0" smtClean="0"/>
              <a:t> </a:t>
            </a:r>
            <a:r>
              <a:rPr lang="en-US" dirty="0"/>
              <a:t>· http://</a:t>
            </a:r>
            <a:r>
              <a:rPr lang="en-US" dirty="0" err="1"/>
              <a:t>blog.packet-foo.com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987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</a:t>
            </a:r>
            <a:r>
              <a:rPr lang="en-US" sz="4400" kern="1200" dirty="0" smtClean="0">
                <a:effectLst/>
                <a:latin typeface="+mj-lt"/>
                <a:ea typeface="+mj-ea"/>
                <a:cs typeface="+mj-cs"/>
              </a:rPr>
              <a:t>–</a:t>
            </a:r>
            <a:r>
              <a:rPr lang="en-US" dirty="0" smtClean="0"/>
              <a:t> 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8252" r="-28252"/>
          <a:stretch>
            <a:fillRect/>
          </a:stretch>
        </p:blipFill>
        <p:spPr>
          <a:xfrm>
            <a:off x="457200" y="1063625"/>
            <a:ext cx="8229600" cy="339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00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– 1996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0941" r="-1094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98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– 1976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4507" y="4552950"/>
            <a:ext cx="6070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bitsavers.informatik.uni-stuttgart.de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pdf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xerox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ethernet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/XeroxWireDraft_Dec1976.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7080" r="-170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7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yet…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79" r="-2079" b="29497"/>
          <a:stretch/>
        </p:blipFill>
        <p:spPr>
          <a:xfrm>
            <a:off x="724177" y="1063229"/>
            <a:ext cx="8105498" cy="3142812"/>
          </a:xfrm>
        </p:spPr>
      </p:pic>
    </p:spTree>
    <p:extLst>
      <p:ext uri="{BB962C8B-B14F-4D97-AF65-F5344CB8AC3E}">
        <p14:creationId xmlns:p14="http://schemas.microsoft.com/office/powerpoint/2010/main" val="26893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Wireshark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521700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Large, vibrant ecosystem</a:t>
            </a:r>
          </a:p>
          <a:p>
            <a:pPr marL="0" indent="0">
              <a:buNone/>
            </a:pPr>
            <a:r>
              <a:rPr lang="en-US" dirty="0"/>
              <a:t>Hundreds of authors</a:t>
            </a:r>
          </a:p>
          <a:p>
            <a:pPr marL="0" indent="0">
              <a:buNone/>
            </a:pPr>
            <a:r>
              <a:rPr lang="en-US" dirty="0"/>
              <a:t>Statistics:</a:t>
            </a:r>
          </a:p>
          <a:p>
            <a:pPr marL="400050" lvl="1" indent="0">
              <a:buNone/>
            </a:pPr>
            <a:r>
              <a:rPr lang="en-US" sz="2400" dirty="0"/>
              <a:t>1500 protocols</a:t>
            </a:r>
          </a:p>
          <a:p>
            <a:pPr marL="400050" lvl="1" indent="0">
              <a:buNone/>
            </a:pPr>
            <a:r>
              <a:rPr lang="en-US" sz="2400" dirty="0" smtClean="0"/>
              <a:t>117k </a:t>
            </a:r>
            <a:r>
              <a:rPr lang="en-US" sz="2400" dirty="0"/>
              <a:t>filter fields</a:t>
            </a:r>
          </a:p>
          <a:p>
            <a:pPr marL="400050" lvl="1" indent="0">
              <a:buNone/>
            </a:pPr>
            <a:r>
              <a:rPr lang="en-US" sz="2400" strike="sngStrike" dirty="0"/>
              <a:t>500k</a:t>
            </a:r>
            <a:r>
              <a:rPr lang="en-US" sz="2400" dirty="0"/>
              <a:t> </a:t>
            </a:r>
            <a:r>
              <a:rPr lang="en-US" sz="2400" dirty="0" smtClean="0"/>
              <a:t>1M downloads </a:t>
            </a:r>
            <a:r>
              <a:rPr lang="en-US" sz="2400" dirty="0"/>
              <a:t>/ month</a:t>
            </a:r>
          </a:p>
          <a:p>
            <a:pPr marL="400050" lvl="1" indent="0">
              <a:buNone/>
            </a:pPr>
            <a:r>
              <a:rPr lang="en-US" sz="2400" dirty="0"/>
              <a:t>2M lines of code</a:t>
            </a:r>
          </a:p>
          <a:p>
            <a:pPr marL="400050" lvl="1" indent="0">
              <a:buNone/>
            </a:pPr>
            <a:r>
              <a:rPr lang="en-US" sz="2400" dirty="0"/>
              <a:t>Rich web presence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Your network is not a black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00550"/>
            <a:ext cx="5066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www.hanselman.com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/blog/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TheInternetIsNotABlackBoxLookInside.aspx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What's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8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1"/>
            <a:ext cx="85217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To install on OS X you need a bucket and a screwdriver</a:t>
            </a:r>
          </a:p>
          <a:p>
            <a:pPr marL="0" indent="0">
              <a:buNone/>
            </a:pPr>
            <a:r>
              <a:rPr lang="en-US" dirty="0"/>
              <a:t>Packet analysis + </a:t>
            </a:r>
            <a:r>
              <a:rPr lang="en-US" dirty="0" smtClean="0"/>
              <a:t>tablet </a:t>
            </a:r>
            <a:r>
              <a:rPr lang="en-US" dirty="0"/>
              <a:t>= sadness</a:t>
            </a:r>
          </a:p>
          <a:p>
            <a:pPr marL="0" indent="0">
              <a:buNone/>
            </a:pPr>
            <a:r>
              <a:rPr lang="en-US" dirty="0"/>
              <a:t>"The cloud" is not in the interface list</a:t>
            </a:r>
          </a:p>
          <a:p>
            <a:pPr marL="0" indent="0">
              <a:buNone/>
            </a:pPr>
            <a:r>
              <a:rPr lang="en-US" dirty="0" smtClean="0"/>
              <a:t>400GBASE</a:t>
            </a:r>
            <a:r>
              <a:rPr lang="en-US" dirty="0"/>
              <a:t>-OUCH-THAT-HURTS</a:t>
            </a:r>
          </a:p>
          <a:p>
            <a:pPr marL="0" indent="0">
              <a:buNone/>
            </a:pPr>
            <a:r>
              <a:rPr lang="en-US" dirty="0"/>
              <a:t>You want process information? Too bad</a:t>
            </a:r>
          </a:p>
        </p:txBody>
      </p:sp>
    </p:spTree>
    <p:extLst>
      <p:ext uri="{BB962C8B-B14F-4D97-AF65-F5344CB8AC3E}">
        <p14:creationId xmlns:p14="http://schemas.microsoft.com/office/powerpoint/2010/main" val="16435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made the news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2" t="29606" r="33438" b="2147"/>
          <a:stretch/>
        </p:blipFill>
        <p:spPr>
          <a:xfrm>
            <a:off x="762000" y="1047750"/>
            <a:ext cx="7461116" cy="30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happening on your network?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78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20811_1004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2319"/>
          <a:stretch>
            <a:fillRect/>
          </a:stretch>
        </p:blipFill>
        <p:spPr>
          <a:xfrm>
            <a:off x="0" y="-22225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3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Nagios</a:t>
            </a:r>
            <a:r>
              <a:rPr lang="en-US" dirty="0" smtClean="0"/>
              <a:t> Is Paging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this the cause?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t="-2485" b="-4783"/>
          <a:stretch/>
        </p:blipFill>
        <p:spPr bwMode="auto">
          <a:xfrm>
            <a:off x="533400" y="1885950"/>
            <a:ext cx="8063527" cy="119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19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Packet Analysis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/>
          <a:srcRect t="-2485" b="-4783"/>
          <a:stretch/>
        </p:blipFill>
        <p:spPr bwMode="auto">
          <a:xfrm>
            <a:off x="762000" y="209550"/>
            <a:ext cx="5486400" cy="81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221" y="666750"/>
            <a:ext cx="520167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Wireshark is a Dissection Engine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2192" b="-12192"/>
          <a:stretch/>
        </p:blipFill>
        <p:spPr>
          <a:xfrm>
            <a:off x="644525" y="514350"/>
            <a:ext cx="7931150" cy="4165600"/>
          </a:xfrm>
        </p:spPr>
      </p:pic>
    </p:spTree>
    <p:extLst>
      <p:ext uri="{BB962C8B-B14F-4D97-AF65-F5344CB8AC3E}">
        <p14:creationId xmlns:p14="http://schemas.microsoft.com/office/powerpoint/2010/main" val="22874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Wireshark is a Community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9049" b="19049"/>
          <a:stretch>
            <a:fillRect/>
          </a:stretch>
        </p:blipFill>
        <p:spPr>
          <a:xfrm>
            <a:off x="457200" y="1200150"/>
            <a:ext cx="8229600" cy="3394075"/>
          </a:xfrm>
        </p:spPr>
      </p:pic>
    </p:spTree>
    <p:extLst>
      <p:ext uri="{BB962C8B-B14F-4D97-AF65-F5344CB8AC3E}">
        <p14:creationId xmlns:p14="http://schemas.microsoft.com/office/powerpoint/2010/main" val="21648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uses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060351"/>
            <a:ext cx="833596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Network engineer: Troubleshooting tool</a:t>
            </a:r>
          </a:p>
          <a:p>
            <a:pPr marL="0" indent="0">
              <a:buNone/>
            </a:pPr>
            <a:r>
              <a:rPr lang="en-US" sz="2000" dirty="0" smtClean="0"/>
              <a:t>Security engineer: Forensics</a:t>
            </a:r>
            <a:r>
              <a:rPr lang="en-US" sz="2000" baseline="0" dirty="0" smtClean="0"/>
              <a:t> tool</a:t>
            </a:r>
          </a:p>
          <a:p>
            <a:pPr marL="0" indent="0">
              <a:buNone/>
            </a:pPr>
            <a:r>
              <a:rPr lang="en-US" sz="2000" baseline="0" dirty="0" smtClean="0"/>
              <a:t>Developer: Debugging tool</a:t>
            </a:r>
          </a:p>
          <a:p>
            <a:pPr marL="0" indent="0">
              <a:buNone/>
            </a:pPr>
            <a:r>
              <a:rPr lang="en-US" sz="2000" baseline="0" dirty="0" smtClean="0"/>
              <a:t>Educator: Teaching tool</a:t>
            </a:r>
          </a:p>
          <a:p>
            <a:pPr marL="0" indent="0">
              <a:buNone/>
            </a:pPr>
            <a:r>
              <a:rPr lang="en-US" sz="2000" baseline="0" dirty="0" smtClean="0"/>
              <a:t>Protocol designer: Validation tool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105150"/>
            <a:ext cx="508819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1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gios World Conference Them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44236</TotalTime>
  <Words>1306</Words>
  <Application>Microsoft Macintosh PowerPoint</Application>
  <PresentationFormat>On-screen Show (16:9)</PresentationFormat>
  <Paragraphs>224</Paragraphs>
  <Slides>41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Nagios World Conference Theme 2</vt:lpstr>
      <vt:lpstr>A Trillion Truths</vt:lpstr>
      <vt:lpstr>Why Am I Here?</vt:lpstr>
      <vt:lpstr>Nagios @ wireshark.org</vt:lpstr>
      <vt:lpstr>What's happening on your network?</vt:lpstr>
      <vt:lpstr>Nagios Is Paging Me</vt:lpstr>
      <vt:lpstr>  Packet Analysis</vt:lpstr>
      <vt:lpstr>Wireshark is a Dissection Engine</vt:lpstr>
      <vt:lpstr>Wireshark is a Community</vt:lpstr>
      <vt:lpstr>Who uses it?</vt:lpstr>
      <vt:lpstr>Open Source Business Models</vt:lpstr>
      <vt:lpstr>Complementary Products</vt:lpstr>
      <vt:lpstr>Finding Network Truths</vt:lpstr>
      <vt:lpstr>Your 5 Minute Average Is Full Of Lies</vt:lpstr>
      <vt:lpstr>Did the interval look like this…</vt:lpstr>
      <vt:lpstr>…or this…</vt:lpstr>
      <vt:lpstr>…or this?</vt:lpstr>
      <vt:lpstr>Maybe this…</vt:lpstr>
      <vt:lpstr>…or this</vt:lpstr>
      <vt:lpstr>The Packets Never Lie</vt:lpstr>
      <vt:lpstr>Capturing At Zero Scale</vt:lpstr>
      <vt:lpstr>Visibility You Want</vt:lpstr>
      <vt:lpstr>Visibility You Get</vt:lpstr>
      <vt:lpstr>Retrospective Analysis</vt:lpstr>
      <vt:lpstr>Port Mirroring</vt:lpstr>
      <vt:lpstr>Taps</vt:lpstr>
      <vt:lpstr>VM Capture</vt:lpstr>
      <vt:lpstr>Cloud Capture</vt:lpstr>
      <vt:lpstr>SDN, or Why Cloud Capture Annoys Me</vt:lpstr>
      <vt:lpstr>Using Wireshark For The First Time</vt:lpstr>
      <vt:lpstr>Educational Resources</vt:lpstr>
      <vt:lpstr>More Educational Resources</vt:lpstr>
      <vt:lpstr>Latency –  2012</vt:lpstr>
      <vt:lpstr>Latency – 1996</vt:lpstr>
      <vt:lpstr>Latency – 1976</vt:lpstr>
      <vt:lpstr>…and yet…</vt:lpstr>
      <vt:lpstr>Wireshark Today</vt:lpstr>
      <vt:lpstr>What's Next?</vt:lpstr>
      <vt:lpstr>Challenges</vt:lpstr>
      <vt:lpstr>We made the news</vt:lpstr>
      <vt:lpstr>Demo Time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zbordeau</dc:creator>
  <cp:lastModifiedBy>Gerald Combs</cp:lastModifiedBy>
  <cp:revision>195</cp:revision>
  <dcterms:created xsi:type="dcterms:W3CDTF">2014-06-30T15:36:22Z</dcterms:created>
  <dcterms:modified xsi:type="dcterms:W3CDTF">2014-10-16T15:10:56Z</dcterms:modified>
</cp:coreProperties>
</file>