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60" r:id="rId4"/>
    <p:sldId id="281" r:id="rId5"/>
    <p:sldId id="287" r:id="rId6"/>
    <p:sldId id="262" r:id="rId7"/>
    <p:sldId id="280" r:id="rId8"/>
    <p:sldId id="282" r:id="rId9"/>
    <p:sldId id="283" r:id="rId10"/>
    <p:sldId id="284" r:id="rId11"/>
    <p:sldId id="286" r:id="rId12"/>
    <p:sldId id="285" r:id="rId13"/>
    <p:sldId id="27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762000"/>
            <a:ext cx="103632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286000"/>
            <a:ext cx="85344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5943601"/>
            <a:ext cx="7429500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52799" y="3048000"/>
            <a:ext cx="54864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45856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762000"/>
            <a:ext cx="103632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286000"/>
            <a:ext cx="85344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5943601"/>
            <a:ext cx="7429500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52799" y="3048000"/>
            <a:ext cx="54864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114641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12192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43328"/>
            <a:ext cx="5080000" cy="514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990573"/>
            <a:ext cx="3337560" cy="8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12192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43328"/>
            <a:ext cx="508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12192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43328"/>
            <a:ext cx="508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12192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43328"/>
            <a:ext cx="508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12192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43328"/>
            <a:ext cx="508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12192000" cy="1060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43328"/>
            <a:ext cx="508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12192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43328"/>
            <a:ext cx="508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12192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43328"/>
            <a:ext cx="508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12192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43328"/>
            <a:ext cx="508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12192000" cy="10604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43328"/>
            <a:ext cx="508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0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A4A9-D095-41F7-B2D8-60C19A62F1A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zure/gg433048.aspx" TargetMode="External"/><Relationship Id="rId2" Type="http://schemas.openxmlformats.org/officeDocument/2006/relationships/hyperlink" Target="https://github.com/MSOpenTech/wamo/blob/master/check_azure_paas.py#L34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zure/hh974476.aspx" TargetMode="External"/><Relationship Id="rId2" Type="http://schemas.openxmlformats.org/officeDocument/2006/relationships/hyperlink" Target="https://github.com/MSOpenTech/wamo/blob/master/check_azure_ad.py#L350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sopentech/wamo" TargetMode="External"/><Relationship Id="rId2" Type="http://schemas.openxmlformats.org/officeDocument/2006/relationships/hyperlink" Target="https://pypi.python.org/pypi/azuremonitor/0.1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vmdepot.msopentech.com/Vhd/Show?vhdId=1420&amp;version=145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zure/ee460812.aspx" TargetMode="External"/><Relationship Id="rId2" Type="http://schemas.openxmlformats.org/officeDocument/2006/relationships/hyperlink" Target="https://manage.windowsazure.com/publishsettings/index?client=xplat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zure/hh343270.aspx" TargetMode="External"/><Relationship Id="rId2" Type="http://schemas.openxmlformats.org/officeDocument/2006/relationships/hyperlink" Target="https://github.com/MSOpenTech/wamo/blob/master/check_azure_storage.py#L36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ff394114.aspx" TargetMode="External"/><Relationship Id="rId2" Type="http://schemas.openxmlformats.org/officeDocument/2006/relationships/hyperlink" Target="https://github.com/MSOpenTech/wamo/blob/master/check_azure_sql.py#L400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10363200" cy="152400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 Light" pitchFamily="34" charset="0"/>
              </a:rPr>
              <a:t>Monitoring Microsoft Azure with Nagios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286000"/>
            <a:ext cx="85344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Jeff Mendoza</a:t>
            </a:r>
          </a:p>
          <a:p>
            <a:r>
              <a:rPr lang="en-US" dirty="0" smtClean="0">
                <a:latin typeface="Myriad Pro Light" pitchFamily="34" charset="0"/>
              </a:rPr>
              <a:t>Microsoft Open Technologies</a:t>
            </a:r>
          </a:p>
          <a:p>
            <a:endParaRPr lang="en-US" sz="2000" dirty="0" smtClean="0">
              <a:latin typeface="Myriad Pro Light" pitchFamily="34" charset="0"/>
            </a:endParaRPr>
          </a:p>
          <a:p>
            <a:r>
              <a:rPr lang="en-US" dirty="0">
                <a:latin typeface="Myriad Pro Light" pitchFamily="34" charset="0"/>
              </a:rPr>
              <a:t>http://</a:t>
            </a:r>
            <a:r>
              <a:rPr lang="en-US" dirty="0" smtClean="0">
                <a:latin typeface="Myriad Pro Light" pitchFamily="34" charset="0"/>
              </a:rPr>
              <a:t>1drv.ms/1vooPai </a:t>
            </a:r>
            <a:endParaRPr lang="en-US" dirty="0" smtClean="0">
              <a:latin typeface="Myriad Pro Light" pitchFamily="34" charset="0"/>
            </a:endParaRPr>
          </a:p>
          <a:p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52799" y="5105400"/>
            <a:ext cx="5486400" cy="533400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jemendoz@microsoft.com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Myriad Pro Light" pitchFamily="34" charset="0"/>
              </a:rPr>
              <a:t>PaaS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8"/>
            <a:ext cx="111252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 check_azure_paas.py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&lt;cloud service&gt;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-p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file&gt;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-s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&lt;stg act&gt;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-k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&lt;key&gt;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-w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&lt;warn level&gt;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 &lt;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crit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level&gt;</a:t>
            </a:r>
          </a:p>
          <a:p>
            <a:endParaRPr lang="en-US" sz="18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Cloud service should match the name in Azure</a:t>
            </a:r>
          </a:p>
          <a:p>
            <a:r>
              <a:rPr lang="en-US" sz="2400" dirty="0" smtClean="0">
                <a:latin typeface="Myriad Pro Light" pitchFamily="34" charset="0"/>
              </a:rPr>
              <a:t>Storage account should match where diagnostic data is stored.</a:t>
            </a:r>
          </a:p>
          <a:p>
            <a:r>
              <a:rPr lang="en-US" sz="2400" dirty="0" smtClean="0">
                <a:latin typeface="Myriad Pro Light" pitchFamily="34" charset="0"/>
              </a:rPr>
              <a:t>List </a:t>
            </a:r>
            <a:r>
              <a:rPr lang="en-US" sz="2400" dirty="0">
                <a:latin typeface="Myriad Pro Light" pitchFamily="34" charset="0"/>
              </a:rPr>
              <a:t>of </a:t>
            </a:r>
            <a:r>
              <a:rPr lang="en-US" sz="2400" dirty="0" smtClean="0">
                <a:latin typeface="Myriad Pro Light" pitchFamily="34" charset="0"/>
              </a:rPr>
              <a:t>keys: </a:t>
            </a:r>
            <a:r>
              <a:rPr lang="en-US" sz="2000" dirty="0" smtClean="0">
                <a:latin typeface="Myriad Pro Light" pitchFamily="34" charset="0"/>
                <a:hlinkClick r:id="rId2"/>
              </a:rPr>
              <a:t>https</a:t>
            </a:r>
            <a:r>
              <a:rPr lang="en-US" sz="2000" dirty="0">
                <a:latin typeface="Myriad Pro Light" pitchFamily="34" charset="0"/>
                <a:hlinkClick r:id="rId2"/>
              </a:rPr>
              <a:t>://</a:t>
            </a:r>
            <a:r>
              <a:rPr lang="en-US" sz="2000" dirty="0" smtClean="0">
                <a:latin typeface="Myriad Pro Light" pitchFamily="34" charset="0"/>
                <a:hlinkClick r:id="rId2"/>
              </a:rPr>
              <a:t>github.com/MSOpenTech/wamo/blob/master/check_azure_paas.py#L34</a:t>
            </a:r>
            <a:endParaRPr lang="en-US" sz="2400" dirty="0" smtClean="0">
              <a:latin typeface="Myriad Pro Light" pitchFamily="34" charset="0"/>
            </a:endParaRPr>
          </a:p>
          <a:p>
            <a:endParaRPr lang="en-US" sz="2400" dirty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Azure Diagnostics</a:t>
            </a:r>
          </a:p>
          <a:p>
            <a:r>
              <a:rPr lang="en-US" sz="2000" dirty="0">
                <a:latin typeface="Myriad Pro Light" pitchFamily="34" charset="0"/>
                <a:hlinkClick r:id="rId3"/>
              </a:rPr>
              <a:t>http://</a:t>
            </a:r>
            <a:r>
              <a:rPr lang="en-US" sz="2000" dirty="0" smtClean="0">
                <a:latin typeface="Myriad Pro Light" pitchFamily="34" charset="0"/>
                <a:hlinkClick r:id="rId3"/>
              </a:rPr>
              <a:t>msdn.microsoft.com/en-us/library/azure/gg433048.aspx</a:t>
            </a:r>
            <a:endParaRPr lang="en-US" sz="2000" dirty="0" smtClean="0">
              <a:latin typeface="Myriad Pro Light" pitchFamily="34" charset="0"/>
            </a:endParaRPr>
          </a:p>
          <a:p>
            <a:endParaRPr lang="en-US" sz="2000" dirty="0" smtClean="0">
              <a:latin typeface="Myriad Pro Light" pitchFamily="34" charset="0"/>
            </a:endParaRPr>
          </a:p>
          <a:p>
            <a:endParaRPr lang="en-US" sz="2400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Active Directory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8"/>
            <a:ext cx="111252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 check_azure_ad.py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&lt;domain&gt;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-c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&lt;client id&gt;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-s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&lt;secret&gt;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-k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&lt;key&gt; -p &lt;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endParaRPr lang="en-US" sz="1800" dirty="0" smtClean="0">
              <a:latin typeface="Myriad Pro Light" pitchFamily="34" charset="0"/>
            </a:endParaRPr>
          </a:p>
          <a:p>
            <a:r>
              <a:rPr lang="en-US" sz="2400" dirty="0" err="1" smtClean="0">
                <a:latin typeface="Myriad Pro Light" pitchFamily="34" charset="0"/>
              </a:rPr>
              <a:t>Param</a:t>
            </a:r>
            <a:r>
              <a:rPr lang="en-US" sz="2400" dirty="0" smtClean="0">
                <a:latin typeface="Myriad Pro Light" pitchFamily="34" charset="0"/>
              </a:rPr>
              <a:t> is either user or group name depending on key</a:t>
            </a:r>
          </a:p>
          <a:p>
            <a:r>
              <a:rPr lang="en-US" sz="2400" dirty="0" smtClean="0">
                <a:latin typeface="Myriad Pro Light" pitchFamily="34" charset="0"/>
              </a:rPr>
              <a:t>List </a:t>
            </a:r>
            <a:r>
              <a:rPr lang="en-US" sz="2400" dirty="0">
                <a:latin typeface="Myriad Pro Light" pitchFamily="34" charset="0"/>
              </a:rPr>
              <a:t>of keys: </a:t>
            </a:r>
            <a:r>
              <a:rPr lang="en-US" sz="2000" dirty="0">
                <a:latin typeface="Myriad Pro Light" pitchFamily="34" charset="0"/>
                <a:hlinkClick r:id="rId2"/>
              </a:rPr>
              <a:t>https://</a:t>
            </a:r>
            <a:r>
              <a:rPr lang="en-US" sz="2000" dirty="0" smtClean="0">
                <a:latin typeface="Myriad Pro Light" pitchFamily="34" charset="0"/>
                <a:hlinkClick r:id="rId2"/>
              </a:rPr>
              <a:t>github.com/MSOpenTech/wamo/blob/master/check_azure_ad.py#L350</a:t>
            </a:r>
            <a:endParaRPr lang="en-US" sz="2400" dirty="0" smtClean="0">
              <a:latin typeface="Myriad Pro Light" pitchFamily="34" charset="0"/>
            </a:endParaRPr>
          </a:p>
          <a:p>
            <a:r>
              <a:rPr lang="en-US" sz="2400" dirty="0">
                <a:latin typeface="Myriad Pro Light" pitchFamily="34" charset="0"/>
              </a:rPr>
              <a:t>Differential queries need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tempdir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Myriad Pro Light" pitchFamily="34" charset="0"/>
              </a:rPr>
              <a:t>and multiple runs</a:t>
            </a:r>
          </a:p>
          <a:p>
            <a:r>
              <a:rPr lang="en-US" sz="2400" dirty="0">
                <a:latin typeface="Myriad Pro Light" pitchFamily="34" charset="0"/>
              </a:rPr>
              <a:t>Use either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--warn-on-change </a:t>
            </a:r>
            <a:r>
              <a:rPr lang="en-US" sz="2400" dirty="0">
                <a:latin typeface="Myriad Pro Light" pitchFamily="34" charset="0"/>
              </a:rPr>
              <a:t>or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error-on-change</a:t>
            </a:r>
          </a:p>
          <a:p>
            <a:endParaRPr lang="en-US" sz="2400" dirty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Graph API</a:t>
            </a:r>
          </a:p>
          <a:p>
            <a:r>
              <a:rPr lang="en-US" sz="2000" dirty="0">
                <a:latin typeface="Myriad Pro Light" pitchFamily="34" charset="0"/>
                <a:hlinkClick r:id="rId3"/>
              </a:rPr>
              <a:t>http://</a:t>
            </a:r>
            <a:r>
              <a:rPr lang="en-US" sz="2000" dirty="0" smtClean="0">
                <a:latin typeface="Myriad Pro Light" pitchFamily="34" charset="0"/>
                <a:hlinkClick r:id="rId3"/>
              </a:rPr>
              <a:t>msdn.microsoft.com/en-us/library/azure/hh974476.aspx</a:t>
            </a:r>
            <a:endParaRPr lang="en-US" sz="2000" dirty="0" smtClean="0">
              <a:latin typeface="Myriad Pro Light" pitchFamily="34" charset="0"/>
            </a:endParaRPr>
          </a:p>
          <a:p>
            <a:endParaRPr lang="en-US" sz="2400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Questions?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5238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Any questions?</a:t>
            </a:r>
          </a:p>
          <a:p>
            <a:endParaRPr lang="en-US" sz="2000" dirty="0">
              <a:latin typeface="Myriad Pro Light" pitchFamily="34" charset="0"/>
            </a:endParaRPr>
          </a:p>
          <a:p>
            <a:r>
              <a:rPr lang="en-US" sz="2400" dirty="0">
                <a:latin typeface="Myriad Pro Light" pitchFamily="34" charset="0"/>
              </a:rPr>
              <a:t>Thanks!</a:t>
            </a:r>
          </a:p>
        </p:txBody>
      </p:sp>
      <p:pic>
        <p:nvPicPr>
          <p:cNvPr id="6146" name="Picture 2" descr="C:\Users\zbordeau\AppData\Local\Microsoft\Windows\Temporary Internet Files\Content.IE5\AV93OOZ6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600200"/>
            <a:ext cx="4405357" cy="31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The End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28800" y="2286000"/>
            <a:ext cx="8534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Myriad Pro Light" pitchFamily="34" charset="0"/>
              </a:rPr>
              <a:t>Jeff Mendoza</a:t>
            </a:r>
          </a:p>
          <a:p>
            <a:r>
              <a:rPr lang="en-US" dirty="0" smtClean="0">
                <a:latin typeface="Myriad Pro Light" pitchFamily="34" charset="0"/>
              </a:rPr>
              <a:t>Microsoft Open Technologies</a:t>
            </a:r>
          </a:p>
          <a:p>
            <a:endParaRPr lang="en-US" dirty="0">
              <a:latin typeface="Myriad Pro Light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352799" y="5105400"/>
            <a:ext cx="5486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Myriad Pro Light" pitchFamily="34" charset="0"/>
              </a:rPr>
              <a:t>jemendoz@Microsoft.com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Who am I?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Software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Build Bridges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I don’t run systems</a:t>
            </a:r>
          </a:p>
          <a:p>
            <a:pPr marL="1200150" lvl="1" indent="-457200">
              <a:buFontTx/>
              <a:buChar char="→"/>
            </a:pPr>
            <a:r>
              <a:rPr lang="en-US" dirty="0" smtClean="0">
                <a:latin typeface="Myriad Pro Light" pitchFamily="34" charset="0"/>
              </a:rPr>
              <a:t>I need your feedback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600201"/>
            <a:ext cx="2779931" cy="27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Agenda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Microsoft Azure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 pitchFamily="34" charset="0"/>
              </a:rPr>
              <a:t>Azure Properties to </a:t>
            </a:r>
            <a:r>
              <a:rPr lang="en-US" dirty="0" smtClean="0">
                <a:latin typeface="Myriad Pro Light" pitchFamily="34" charset="0"/>
              </a:rPr>
              <a:t>Monitor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Install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Each plugin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CLI overview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Data source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Setup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5975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>
                <a:latin typeface="Myriad Pro Light" pitchFamily="34" charset="0"/>
              </a:rPr>
              <a:t>Microsoft Azure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4630" y="1225850"/>
            <a:ext cx="8817847" cy="1031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0314" y="1261106"/>
            <a:ext cx="66313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Myriad Pro Light"/>
              </a:rPr>
              <a:t>Programming languages + tools</a:t>
            </a:r>
            <a:endParaRPr lang="en-US" sz="2800" b="1" dirty="0">
              <a:solidFill>
                <a:srgbClr val="00B0F0"/>
              </a:solidFill>
              <a:latin typeface="Myriad Pro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1935" y="1785367"/>
            <a:ext cx="83281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 Light"/>
              </a:rPr>
              <a:t>.NET, Visual Studio, TFS + Git, Java, NodeJS, PHP, Python, Ruby, C++</a:t>
            </a:r>
            <a:endParaRPr lang="en-US" sz="2000" dirty="0">
              <a:latin typeface="Myriad Pro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3023" y="5308345"/>
            <a:ext cx="8799454" cy="637568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4931" y="5365519"/>
            <a:ext cx="6624167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Myriad Pro Light"/>
              </a:rPr>
              <a:t>Microsoft Cloud Infrastructure</a:t>
            </a:r>
            <a:endParaRPr lang="en-US" sz="2800" b="1" dirty="0">
              <a:solidFill>
                <a:srgbClr val="00B0F0"/>
              </a:solidFill>
              <a:latin typeface="Myriad Pro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4630" y="2437266"/>
            <a:ext cx="8804770" cy="2695859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40205" y="2543839"/>
            <a:ext cx="3026404" cy="2462281"/>
            <a:chOff x="5425618" y="-362617"/>
            <a:chExt cx="3326876" cy="8771553"/>
          </a:xfrm>
        </p:grpSpPr>
        <p:sp>
          <p:nvSpPr>
            <p:cNvPr id="12" name="TextBox 11"/>
            <p:cNvSpPr txBox="1"/>
            <p:nvPr/>
          </p:nvSpPr>
          <p:spPr>
            <a:xfrm>
              <a:off x="5425618" y="-362617"/>
              <a:ext cx="2063836" cy="32892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B0F0"/>
                  </a:solidFill>
                  <a:latin typeface="Myriad Pro Light"/>
                </a:rPr>
                <a:t>PaaS</a:t>
              </a:r>
              <a:endParaRPr lang="en-US" sz="5400" dirty="0">
                <a:solidFill>
                  <a:srgbClr val="00B0F0"/>
                </a:solidFill>
                <a:latin typeface="Myriad Pro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25618" y="3146149"/>
              <a:ext cx="1702581" cy="52627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Myriad Pro Light"/>
                </a:rPr>
                <a:t>Web</a:t>
              </a:r>
            </a:p>
            <a:p>
              <a:r>
                <a:rPr lang="en-US" dirty="0" smtClean="0">
                  <a:latin typeface="Myriad Pro Light"/>
                </a:rPr>
                <a:t>Mobile</a:t>
              </a:r>
            </a:p>
            <a:p>
              <a:r>
                <a:rPr lang="en-US" dirty="0" smtClean="0">
                  <a:latin typeface="Myriad Pro Light"/>
                </a:rPr>
                <a:t>Gaming</a:t>
              </a:r>
            </a:p>
            <a:p>
              <a:r>
                <a:rPr lang="en-US" dirty="0" smtClean="0">
                  <a:latin typeface="Myriad Pro Light"/>
                </a:rPr>
                <a:t>Cloud Services</a:t>
              </a:r>
              <a:endParaRPr lang="en-US" dirty="0">
                <a:latin typeface="Myriad Pro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9913" y="3138732"/>
              <a:ext cx="1702581" cy="42760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Myriad Pro Light"/>
                </a:rPr>
                <a:t>Data</a:t>
              </a:r>
            </a:p>
            <a:p>
              <a:r>
                <a:rPr lang="en-US" dirty="0" smtClean="0">
                  <a:latin typeface="Myriad Pro Light"/>
                </a:rPr>
                <a:t>Analytics</a:t>
              </a:r>
            </a:p>
            <a:p>
              <a:r>
                <a:rPr lang="en-US" dirty="0" smtClean="0">
                  <a:latin typeface="Myriad Pro Light"/>
                </a:rPr>
                <a:t>Media</a:t>
              </a:r>
            </a:p>
            <a:p>
              <a:r>
                <a:rPr lang="en-US" dirty="0" smtClean="0">
                  <a:latin typeface="Myriad Pro Light"/>
                </a:rPr>
                <a:t>Identity</a:t>
              </a:r>
              <a:endParaRPr lang="en-US" dirty="0">
                <a:latin typeface="Myriad Pro Ligh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80314" y="2543839"/>
            <a:ext cx="198607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Myriad Pro Light"/>
              </a:rPr>
              <a:t>IaaS</a:t>
            </a:r>
            <a:endParaRPr lang="en-US" sz="5400" dirty="0">
              <a:solidFill>
                <a:srgbClr val="00B0F0"/>
              </a:solidFill>
              <a:latin typeface="Myriad Pr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0313" y="3524343"/>
            <a:ext cx="1779107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</a:rPr>
              <a:t>Windows VMs</a:t>
            </a:r>
          </a:p>
          <a:p>
            <a:r>
              <a:rPr lang="en-US" dirty="0" smtClean="0">
                <a:latin typeface="Myriad Pro Light"/>
              </a:rPr>
              <a:t>Linux VMs</a:t>
            </a:r>
          </a:p>
          <a:p>
            <a:r>
              <a:rPr lang="en-US" dirty="0" smtClean="0">
                <a:latin typeface="Myriad Pro Light"/>
              </a:rPr>
              <a:t>Storage</a:t>
            </a:r>
          </a:p>
          <a:p>
            <a:r>
              <a:rPr lang="en-US" dirty="0" smtClean="0">
                <a:latin typeface="Myriad Pro Light"/>
              </a:rPr>
              <a:t>Networking</a:t>
            </a:r>
            <a:endParaRPr lang="en-US" dirty="0">
              <a:latin typeface="Myriad Pro Light"/>
            </a:endParaRPr>
          </a:p>
        </p:txBody>
      </p:sp>
      <p:cxnSp>
        <p:nvCxnSpPr>
          <p:cNvPr id="17" name="Straight Connector 16"/>
          <p:cNvCxnSpPr>
            <a:stCxn id="10" idx="0"/>
            <a:endCxn id="10" idx="2"/>
          </p:cNvCxnSpPr>
          <p:nvPr/>
        </p:nvCxnSpPr>
        <p:spPr>
          <a:xfrm>
            <a:off x="6037015" y="2437266"/>
            <a:ext cx="0" cy="2695859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60580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Azure Properties to Monitor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5238"/>
            <a:ext cx="8229600" cy="4830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Myriad Pro Light" pitchFamily="34" charset="0"/>
              </a:rPr>
              <a:t>Compute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Basic state of machines, up/down</a:t>
            </a:r>
          </a:p>
          <a:p>
            <a:r>
              <a:rPr lang="en-US" sz="2400" dirty="0" smtClean="0">
                <a:latin typeface="Myriad Pro Light" pitchFamily="34" charset="0"/>
              </a:rPr>
              <a:t>Storage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Detailed metrics on blobs, tables, queues</a:t>
            </a:r>
          </a:p>
          <a:p>
            <a:r>
              <a:rPr lang="en-US" sz="2400" dirty="0" smtClean="0">
                <a:latin typeface="Myriad Pro Light" pitchFamily="34" charset="0"/>
              </a:rPr>
              <a:t>SQL Database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Canned queries to Azure SQL Database</a:t>
            </a:r>
          </a:p>
          <a:p>
            <a:r>
              <a:rPr lang="en-US" sz="2400" dirty="0" err="1">
                <a:latin typeface="Myriad Pro Light" pitchFamily="34" charset="0"/>
              </a:rPr>
              <a:t>PaaS</a:t>
            </a:r>
            <a:endParaRPr lang="en-US" sz="2400" dirty="0">
              <a:latin typeface="Myriad Pro Light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yriad Pro Light" pitchFamily="34" charset="0"/>
              </a:rPr>
              <a:t>Azure Diagnostics (.NET)</a:t>
            </a:r>
          </a:p>
          <a:p>
            <a:r>
              <a:rPr lang="en-US" sz="2400" dirty="0" smtClean="0">
                <a:latin typeface="Myriad Pro Light" pitchFamily="34" charset="0"/>
              </a:rPr>
              <a:t>Active Directory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Graph API and differential queries</a:t>
            </a:r>
          </a:p>
          <a:p>
            <a:endParaRPr lang="en-US" sz="2400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Install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65238"/>
            <a:ext cx="9220200" cy="48307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$ pip install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azuremonitor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Python package</a:t>
            </a:r>
            <a:endParaRPr lang="en-US" sz="2400" dirty="0">
              <a:latin typeface="Myriad Pro Light" pitchFamily="34" charset="0"/>
            </a:endParaRPr>
          </a:p>
          <a:p>
            <a:r>
              <a:rPr lang="en-US" sz="2000" dirty="0" smtClean="0">
                <a:latin typeface="Myriad Pro Light" pitchFamily="34" charset="0"/>
                <a:hlinkClick r:id="rId2"/>
              </a:rPr>
              <a:t>https</a:t>
            </a:r>
            <a:r>
              <a:rPr lang="en-US" sz="2000" dirty="0">
                <a:latin typeface="Myriad Pro Light" pitchFamily="34" charset="0"/>
                <a:hlinkClick r:id="rId2"/>
              </a:rPr>
              <a:t>://</a:t>
            </a:r>
            <a:r>
              <a:rPr lang="en-US" sz="2000" dirty="0" smtClean="0">
                <a:latin typeface="Myriad Pro Light" pitchFamily="34" charset="0"/>
                <a:hlinkClick r:id="rId2"/>
              </a:rPr>
              <a:t>pypi.python.org/pypi/azuremonitor/0.1</a:t>
            </a:r>
            <a:endParaRPr lang="en-US" sz="2000" dirty="0" smtClean="0">
              <a:latin typeface="Myriad Pro Light" pitchFamily="34" charset="0"/>
            </a:endParaRPr>
          </a:p>
          <a:p>
            <a:r>
              <a:rPr lang="en-US" sz="2000" dirty="0">
                <a:latin typeface="Myriad Pro Light" pitchFamily="34" charset="0"/>
                <a:hlinkClick r:id="rId3"/>
              </a:rPr>
              <a:t>https://</a:t>
            </a:r>
            <a:r>
              <a:rPr lang="en-US" sz="2000" dirty="0" smtClean="0">
                <a:latin typeface="Myriad Pro Light" pitchFamily="34" charset="0"/>
                <a:hlinkClick r:id="rId3"/>
              </a:rPr>
              <a:t>github.com/msopentech/wamo</a:t>
            </a:r>
            <a:endParaRPr lang="en-US" sz="2000" dirty="0" smtClean="0">
              <a:latin typeface="Myriad Pro Light" pitchFamily="34" charset="0"/>
            </a:endParaRPr>
          </a:p>
          <a:p>
            <a:endParaRPr lang="en-US" sz="2000" dirty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My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Azure VM, </a:t>
            </a:r>
            <a:r>
              <a:rPr lang="en-US" sz="2400" dirty="0" err="1" smtClean="0">
                <a:latin typeface="Myriad Pro Light" pitchFamily="34" charset="0"/>
              </a:rPr>
              <a:t>OpenLogic</a:t>
            </a:r>
            <a:r>
              <a:rPr lang="en-US" sz="2400" dirty="0" smtClean="0">
                <a:latin typeface="Myriad Pro Light" pitchFamily="34" charset="0"/>
              </a:rPr>
              <a:t> CentOS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Fedora EPEL repository Nagios packages</a:t>
            </a:r>
          </a:p>
          <a:p>
            <a:endParaRPr lang="en-US" sz="2000" dirty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Nagios XI available on VM Depot</a:t>
            </a:r>
            <a:endParaRPr lang="en-US" sz="2400" dirty="0">
              <a:latin typeface="Myriad Pro Light" pitchFamily="34" charset="0"/>
            </a:endParaRPr>
          </a:p>
          <a:p>
            <a:r>
              <a:rPr lang="en-US" sz="2000" dirty="0">
                <a:latin typeface="Myriad Pro Light" pitchFamily="34" charset="0"/>
                <a:hlinkClick r:id="rId4"/>
              </a:rPr>
              <a:t>http://</a:t>
            </a:r>
            <a:r>
              <a:rPr lang="en-US" sz="2000" dirty="0" smtClean="0">
                <a:latin typeface="Myriad Pro Light" pitchFamily="34" charset="0"/>
                <a:hlinkClick r:id="rId4"/>
              </a:rPr>
              <a:t>vmdepot.msopentech.com/Vhd/Show?vhdId=1420&amp;version=1450</a:t>
            </a:r>
            <a:endParaRPr lang="en-US" sz="2000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Compute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8"/>
            <a:ext cx="11125200" cy="4525963"/>
          </a:xfrm>
        </p:spPr>
        <p:txBody>
          <a:bodyPr/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 check_azure_compute.py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&lt;cloud service&gt;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-p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file&gt;</a:t>
            </a:r>
          </a:p>
          <a:p>
            <a:endParaRPr lang="en-US" sz="18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Cloud service should match the name in Azure</a:t>
            </a:r>
          </a:p>
          <a:p>
            <a:r>
              <a:rPr lang="en-US" sz="2400" dirty="0" err="1" smtClean="0">
                <a:latin typeface="Myriad Pro Light" pitchFamily="34" charset="0"/>
              </a:rPr>
              <a:t>Publishsettings</a:t>
            </a:r>
            <a:r>
              <a:rPr lang="en-US" sz="2400" dirty="0" smtClean="0">
                <a:latin typeface="Myriad Pro Light" pitchFamily="34" charset="0"/>
              </a:rPr>
              <a:t> file is the management certificate for your Azure subscription</a:t>
            </a:r>
          </a:p>
          <a:p>
            <a:r>
              <a:rPr lang="en-US" sz="2000" dirty="0">
                <a:latin typeface="Myriad Pro Light" pitchFamily="34" charset="0"/>
                <a:hlinkClick r:id="rId2"/>
              </a:rPr>
              <a:t>https://</a:t>
            </a:r>
            <a:r>
              <a:rPr lang="en-US" sz="2000" dirty="0" smtClean="0">
                <a:latin typeface="Myriad Pro Light" pitchFamily="34" charset="0"/>
                <a:hlinkClick r:id="rId2"/>
              </a:rPr>
              <a:t>manage.windowsazure.com/publishsettings/index?client=xplat</a:t>
            </a:r>
            <a:r>
              <a:rPr lang="en-US" sz="2400" dirty="0" smtClean="0">
                <a:latin typeface="Myriad Pro Light" pitchFamily="34" charset="0"/>
              </a:rPr>
              <a:t> </a:t>
            </a:r>
          </a:p>
          <a:p>
            <a:endParaRPr lang="en-US" sz="24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Service Management REST API</a:t>
            </a:r>
          </a:p>
          <a:p>
            <a:r>
              <a:rPr lang="en-US" sz="2000" dirty="0">
                <a:latin typeface="Myriad Pro Light" pitchFamily="34" charset="0"/>
                <a:hlinkClick r:id="rId3"/>
              </a:rPr>
              <a:t>http://</a:t>
            </a:r>
            <a:r>
              <a:rPr lang="en-US" sz="2000" dirty="0" smtClean="0">
                <a:latin typeface="Myriad Pro Light" pitchFamily="34" charset="0"/>
                <a:hlinkClick r:id="rId3"/>
              </a:rPr>
              <a:t>msdn.microsoft.com/en-us/library/azure/ee460812.aspx</a:t>
            </a:r>
            <a:endParaRPr lang="en-US" sz="2000" dirty="0" smtClean="0">
              <a:latin typeface="Myriad Pro Light" pitchFamily="34" charset="0"/>
            </a:endParaRPr>
          </a:p>
          <a:p>
            <a:endParaRPr lang="en-US" sz="24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Demo</a:t>
            </a:r>
            <a:endParaRPr lang="en-US" sz="2400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Storage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8"/>
            <a:ext cx="111252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 check_azure_storage.py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&lt;stg acct&gt;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-p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file&gt;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--blob --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-k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&lt;key&gt;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-w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&lt;warn level&gt;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-c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crit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level&gt;</a:t>
            </a:r>
          </a:p>
          <a:p>
            <a:endParaRPr lang="en-US" sz="18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Storage account should match the name in Azure</a:t>
            </a:r>
          </a:p>
          <a:p>
            <a:r>
              <a:rPr lang="en-US" sz="2400" dirty="0" smtClean="0">
                <a:latin typeface="Myriad Pro Light" pitchFamily="34" charset="0"/>
              </a:rPr>
              <a:t>Could also monitor tables or queues with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--table</a:t>
            </a:r>
            <a:r>
              <a:rPr lang="en-US" sz="2400" dirty="0" smtClean="0">
                <a:latin typeface="Myriad Pro Light" pitchFamily="34" charset="0"/>
              </a:rPr>
              <a:t> or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--queue</a:t>
            </a:r>
          </a:p>
          <a:p>
            <a:r>
              <a:rPr lang="en-US" sz="2400" dirty="0" smtClean="0">
                <a:latin typeface="Myriad Pro Light" pitchFamily="34" charset="0"/>
              </a:rPr>
              <a:t>List </a:t>
            </a:r>
            <a:r>
              <a:rPr lang="en-US" sz="2400" dirty="0">
                <a:latin typeface="Myriad Pro Light" pitchFamily="34" charset="0"/>
              </a:rPr>
              <a:t>of keys: </a:t>
            </a:r>
            <a:r>
              <a:rPr lang="en-US" sz="1900" dirty="0">
                <a:latin typeface="Myriad Pro Light" pitchFamily="34" charset="0"/>
                <a:hlinkClick r:id="rId2"/>
              </a:rPr>
              <a:t>https://</a:t>
            </a:r>
            <a:r>
              <a:rPr lang="en-US" sz="1900" dirty="0" smtClean="0">
                <a:latin typeface="Myriad Pro Light" pitchFamily="34" charset="0"/>
                <a:hlinkClick r:id="rId2"/>
              </a:rPr>
              <a:t>github.com/MSOpenTech/wamo/blob/master/check_azure_storage.py#L36</a:t>
            </a:r>
            <a:endParaRPr lang="en-US" sz="1900" dirty="0" smtClean="0">
              <a:latin typeface="Myriad Pro Light" pitchFamily="34" charset="0"/>
            </a:endParaRPr>
          </a:p>
          <a:p>
            <a:endParaRPr lang="en-US" sz="2400" dirty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Storage Analytics</a:t>
            </a:r>
          </a:p>
          <a:p>
            <a:r>
              <a:rPr lang="en-US" sz="2000" dirty="0">
                <a:latin typeface="Myriad Pro Light" pitchFamily="34" charset="0"/>
                <a:hlinkClick r:id="rId3"/>
              </a:rPr>
              <a:t>http://</a:t>
            </a:r>
            <a:r>
              <a:rPr lang="en-US" sz="2000" dirty="0" smtClean="0">
                <a:latin typeface="Myriad Pro Light" pitchFamily="34" charset="0"/>
                <a:hlinkClick r:id="rId3"/>
              </a:rPr>
              <a:t>msdn.microsoft.com/en-us/library/azure/hh343270.aspx</a:t>
            </a:r>
            <a:endParaRPr lang="en-US" sz="2000" dirty="0" smtClean="0">
              <a:latin typeface="Myriad Pro Light" pitchFamily="34" charset="0"/>
            </a:endParaRPr>
          </a:p>
          <a:p>
            <a:endParaRPr lang="en-US" sz="24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Demo</a:t>
            </a:r>
            <a:endParaRPr lang="en-US" sz="2400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SQL Database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8"/>
            <a:ext cx="11125200" cy="48307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 check_azure_sql.py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srv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-u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&lt;user&gt; -p &lt;pass&gt;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-d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name&gt;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-k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&lt;key&gt;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-w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&lt;warn level&gt;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 &lt;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crit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level&gt;</a:t>
            </a:r>
          </a:p>
          <a:p>
            <a:endParaRPr lang="en-US" sz="18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Needs full address of SQL DB Server</a:t>
            </a:r>
          </a:p>
          <a:p>
            <a:r>
              <a:rPr lang="en-US" sz="2400" dirty="0" smtClean="0">
                <a:latin typeface="Myriad Pro Light" pitchFamily="34" charset="0"/>
              </a:rPr>
              <a:t>List </a:t>
            </a:r>
            <a:r>
              <a:rPr lang="en-US" sz="2400" dirty="0">
                <a:latin typeface="Myriad Pro Light" pitchFamily="34" charset="0"/>
              </a:rPr>
              <a:t>of keys: </a:t>
            </a:r>
            <a:r>
              <a:rPr lang="en-US" sz="2000" dirty="0">
                <a:latin typeface="Myriad Pro Light" pitchFamily="34" charset="0"/>
                <a:hlinkClick r:id="rId2"/>
              </a:rPr>
              <a:t>https://</a:t>
            </a:r>
            <a:r>
              <a:rPr lang="en-US" sz="2000" dirty="0" smtClean="0">
                <a:latin typeface="Myriad Pro Light" pitchFamily="34" charset="0"/>
                <a:hlinkClick r:id="rId2"/>
              </a:rPr>
              <a:t>github.com/MSOpenTech/wamo/blob/master/check_azure_sql.py#L400</a:t>
            </a:r>
            <a:endParaRPr lang="en-US" sz="2400" dirty="0" smtClean="0">
              <a:latin typeface="Myriad Pro Light" pitchFamily="34" charset="0"/>
            </a:endParaRPr>
          </a:p>
          <a:p>
            <a:endParaRPr lang="en-US" sz="2400" dirty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Dynamic Management Views</a:t>
            </a:r>
          </a:p>
          <a:p>
            <a:r>
              <a:rPr lang="en-US" sz="2000" dirty="0">
                <a:latin typeface="Myriad Pro Light" pitchFamily="34" charset="0"/>
                <a:hlinkClick r:id="rId3"/>
              </a:rPr>
              <a:t>http://</a:t>
            </a:r>
            <a:r>
              <a:rPr lang="en-US" sz="2000" dirty="0" smtClean="0">
                <a:latin typeface="Myriad Pro Light" pitchFamily="34" charset="0"/>
                <a:hlinkClick r:id="rId3"/>
              </a:rPr>
              <a:t>msdn.microsoft.com/en-us/library/ff394114.aspx</a:t>
            </a:r>
            <a:endParaRPr lang="en-US" sz="2000" dirty="0" smtClean="0">
              <a:latin typeface="Myriad Pro Light" pitchFamily="34" charset="0"/>
            </a:endParaRPr>
          </a:p>
          <a:p>
            <a:endParaRPr lang="en-US" sz="24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Requires ODBC and </a:t>
            </a:r>
            <a:r>
              <a:rPr lang="en-US" sz="2400" dirty="0" err="1" smtClean="0">
                <a:latin typeface="Myriad Pro Light" pitchFamily="34" charset="0"/>
              </a:rPr>
              <a:t>FreeTDS</a:t>
            </a:r>
            <a:r>
              <a:rPr lang="en-US" sz="2400" dirty="0" smtClean="0">
                <a:latin typeface="Myriad Pro Light" pitchFamily="34" charset="0"/>
              </a:rPr>
              <a:t> setup</a:t>
            </a:r>
          </a:p>
          <a:p>
            <a:r>
              <a:rPr lang="en-US" sz="2400" dirty="0" smtClean="0">
                <a:latin typeface="Myriad Pro Light" pitchFamily="34" charset="0"/>
              </a:rPr>
              <a:t>Demo</a:t>
            </a:r>
            <a:endParaRPr lang="en-US" sz="2400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gios World Conference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40457</TotalTime>
  <Words>492</Words>
  <Application>Microsoft Office PowerPoint</Application>
  <PresentationFormat>Widescreen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Consolas</vt:lpstr>
      <vt:lpstr>Myriad Pro Light</vt:lpstr>
      <vt:lpstr>Segoe UI</vt:lpstr>
      <vt:lpstr>Office Theme</vt:lpstr>
      <vt:lpstr>Nagios World Conference Theme 2</vt:lpstr>
      <vt:lpstr>Monitoring Microsoft Azure with Nagios</vt:lpstr>
      <vt:lpstr>Who am I?</vt:lpstr>
      <vt:lpstr>Agenda</vt:lpstr>
      <vt:lpstr>Microsoft Azure</vt:lpstr>
      <vt:lpstr>Azure Properties to Monitor</vt:lpstr>
      <vt:lpstr>Install</vt:lpstr>
      <vt:lpstr>Compute</vt:lpstr>
      <vt:lpstr>Storage</vt:lpstr>
      <vt:lpstr>SQL Database</vt:lpstr>
      <vt:lpstr>PaaS</vt:lpstr>
      <vt:lpstr>Active Directory</vt:lpstr>
      <vt:lpstr>Questions?</vt:lpstr>
      <vt:lpstr>The End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zbordeau</dc:creator>
  <cp:lastModifiedBy>Jeff Mendoza (MS OPEN TECH)</cp:lastModifiedBy>
  <cp:revision>75</cp:revision>
  <dcterms:created xsi:type="dcterms:W3CDTF">2014-06-30T15:36:22Z</dcterms:created>
  <dcterms:modified xsi:type="dcterms:W3CDTF">2014-10-13T22:36:34Z</dcterms:modified>
</cp:coreProperties>
</file>