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60" r:id="rId4"/>
    <p:sldId id="288" r:id="rId5"/>
    <p:sldId id="295" r:id="rId6"/>
    <p:sldId id="281" r:id="rId7"/>
    <p:sldId id="287" r:id="rId8"/>
    <p:sldId id="307" r:id="rId9"/>
    <p:sldId id="283" r:id="rId10"/>
    <p:sldId id="302" r:id="rId11"/>
    <p:sldId id="301" r:id="rId12"/>
    <p:sldId id="292" r:id="rId13"/>
    <p:sldId id="289" r:id="rId14"/>
    <p:sldId id="290" r:id="rId15"/>
    <p:sldId id="291" r:id="rId16"/>
    <p:sldId id="293" r:id="rId17"/>
    <p:sldId id="294" r:id="rId18"/>
    <p:sldId id="308" r:id="rId19"/>
    <p:sldId id="309" r:id="rId20"/>
    <p:sldId id="310" r:id="rId21"/>
    <p:sldId id="311" r:id="rId22"/>
    <p:sldId id="312" r:id="rId23"/>
    <p:sldId id="304" r:id="rId24"/>
    <p:sldId id="298" r:id="rId25"/>
    <p:sldId id="299" r:id="rId26"/>
    <p:sldId id="280" r:id="rId27"/>
    <p:sldId id="296" r:id="rId28"/>
    <p:sldId id="300" r:id="rId29"/>
    <p:sldId id="313" r:id="rId30"/>
    <p:sldId id="279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45856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114641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0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A4A9-D095-41F7-B2D8-60C19A62F1A1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nagios.sourceforge.net/docs/3_0/stalking.html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ssets.nagios.com/downloads/nrdp/docs/NRDP_Overview.pdf" TargetMode="Externa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ssets.nagios.com/downloads/nrdp/docs/NRDP_Overview.pdf" TargetMode="External"/><Relationship Id="rId2" Type="http://schemas.openxmlformats.org/officeDocument/2006/relationships/hyperlink" Target="http://[hostname]/nrdp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Passive Monitoring with Nagios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Jim Prins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jprins1229@gmail.com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Volatility – </a:t>
            </a:r>
            <a:r>
              <a:rPr lang="en-US" dirty="0" err="1" smtClean="0">
                <a:latin typeface="Myriad Pro Light" pitchFamily="34" charset="0"/>
              </a:rPr>
              <a:t>pt</a:t>
            </a:r>
            <a:r>
              <a:rPr lang="en-US" dirty="0" smtClean="0">
                <a:latin typeface="Myriad Pro Light" pitchFamily="34" charset="0"/>
              </a:rPr>
              <a:t> 1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For non-volatile services, error state is maintained during each subsequent check until the symptom is resolved and the check returns OK.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Myriad Pro Light" pitchFamily="34" charset="0"/>
              </a:rPr>
              <a:t>10:00	   Storage: C: Drive 98% Full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Myriad Pro Light" pitchFamily="34" charset="0"/>
              </a:rPr>
              <a:t>10:05</a:t>
            </a:r>
            <a:r>
              <a:rPr lang="en-US" sz="2000" dirty="0">
                <a:solidFill>
                  <a:srgbClr val="FF0000"/>
                </a:solidFill>
                <a:latin typeface="Myriad Pro Light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Myriad Pro Light" pitchFamily="34" charset="0"/>
              </a:rPr>
              <a:t>  Storage</a:t>
            </a:r>
            <a:r>
              <a:rPr lang="en-US" sz="2000" dirty="0">
                <a:solidFill>
                  <a:srgbClr val="FF0000"/>
                </a:solidFill>
                <a:latin typeface="Myriad Pro Light" pitchFamily="34" charset="0"/>
              </a:rPr>
              <a:t>: C: Drive 98% Full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Myriad Pro Light" pitchFamily="34" charset="0"/>
              </a:rPr>
              <a:t>10:10   Storage: C: Drive 98% Full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latin typeface="Myriad Pro Light" pitchFamily="34" charset="0"/>
              </a:rPr>
              <a:t>10:15   Storage</a:t>
            </a:r>
            <a:r>
              <a:rPr lang="en-US" sz="2000" dirty="0">
                <a:solidFill>
                  <a:srgbClr val="00B050"/>
                </a:solidFill>
                <a:latin typeface="Myriad Pro Light" pitchFamily="34" charset="0"/>
              </a:rPr>
              <a:t>: C: Drive </a:t>
            </a:r>
            <a:r>
              <a:rPr lang="en-US" sz="2000" dirty="0" smtClean="0">
                <a:solidFill>
                  <a:srgbClr val="00B050"/>
                </a:solidFill>
                <a:latin typeface="Myriad Pro Light" pitchFamily="34" charset="0"/>
              </a:rPr>
              <a:t>60% Full</a:t>
            </a:r>
            <a:endParaRPr lang="en-US" sz="2000" dirty="0">
              <a:solidFill>
                <a:srgbClr val="00B050"/>
              </a:solidFill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A service is volatile if every alert indicates a unique issue and warrants a response event or notification.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Myriad Pro Light" pitchFamily="34" charset="0"/>
              </a:rPr>
              <a:t>10:12 Security: Heartbleed vulnerability scan from 75.96.13.212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Myriad Pro Light" pitchFamily="34" charset="0"/>
              </a:rPr>
              <a:t>10:18 Security</a:t>
            </a:r>
            <a:r>
              <a:rPr lang="en-US" sz="2000" dirty="0">
                <a:solidFill>
                  <a:srgbClr val="FF0000"/>
                </a:solidFill>
                <a:latin typeface="Myriad Pro Light" pitchFamily="34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Myriad Pro Light" pitchFamily="34" charset="0"/>
              </a:rPr>
              <a:t>Port scan detected from 195.96.13.212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Myriad Pro Light" pitchFamily="34" charset="0"/>
            </a:endParaRPr>
          </a:p>
          <a:p>
            <a:r>
              <a:rPr lang="en-US" sz="2100" dirty="0" smtClean="0">
                <a:latin typeface="Myriad Pro Light" pitchFamily="34" charset="0"/>
              </a:rPr>
              <a:t>* Note: A volatile service generally has no “good news” response.</a:t>
            </a:r>
            <a:endParaRPr lang="en-US" sz="2100" dirty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Volatility – </a:t>
            </a:r>
            <a:r>
              <a:rPr lang="en-US" dirty="0" err="1" smtClean="0">
                <a:latin typeface="Myriad Pro Light" pitchFamily="34" charset="0"/>
              </a:rPr>
              <a:t>pt</a:t>
            </a:r>
            <a:r>
              <a:rPr lang="en-US" dirty="0" smtClean="0">
                <a:latin typeface="Myriad Pro Light" pitchFamily="34" charset="0"/>
              </a:rPr>
              <a:t> 2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831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Volatility is enabled </a:t>
            </a:r>
            <a:r>
              <a:rPr lang="en-US" sz="2400" dirty="0">
                <a:latin typeface="Myriad Pro Light" pitchFamily="34" charset="0"/>
              </a:rPr>
              <a:t>by setting </a:t>
            </a:r>
            <a:r>
              <a:rPr lang="en-US" sz="2400" b="1" dirty="0" err="1">
                <a:latin typeface="Myriad Pro Light" pitchFamily="34" charset="0"/>
              </a:rPr>
              <a:t>is_volatile</a:t>
            </a:r>
            <a:r>
              <a:rPr lang="en-US" sz="2400" b="1" dirty="0">
                <a:latin typeface="Myriad Pro Light" pitchFamily="34" charset="0"/>
              </a:rPr>
              <a:t> 1</a:t>
            </a:r>
            <a:r>
              <a:rPr lang="en-US" sz="2400" dirty="0">
                <a:latin typeface="Myriad Pro Light" pitchFamily="34" charset="0"/>
              </a:rPr>
              <a:t> in host or service configuration.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Enabling </a:t>
            </a:r>
            <a:r>
              <a:rPr lang="en-US" sz="2400" dirty="0">
                <a:latin typeface="Myriad Pro Light" pitchFamily="34" charset="0"/>
              </a:rPr>
              <a:t>volatility </a:t>
            </a:r>
            <a:r>
              <a:rPr lang="en-US" sz="2400" dirty="0" smtClean="0">
                <a:latin typeface="Myriad Pro Light" pitchFamily="34" charset="0"/>
              </a:rPr>
              <a:t>causes the following to happen in response to EACH non-OK alert:</a:t>
            </a:r>
            <a:endParaRPr lang="en-US" sz="2400" dirty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 Light" pitchFamily="34" charset="0"/>
              </a:rPr>
              <a:t>Event Handler </a:t>
            </a:r>
            <a:r>
              <a:rPr lang="en-US" sz="2000" dirty="0" smtClean="0">
                <a:latin typeface="Myriad Pro Light" pitchFamily="34" charset="0"/>
              </a:rPr>
              <a:t>is Executed (if defined)</a:t>
            </a:r>
            <a:endParaRPr lang="en-US" sz="2000" dirty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 Light" pitchFamily="34" charset="0"/>
              </a:rPr>
              <a:t>Alerts are sent if </a:t>
            </a:r>
            <a:r>
              <a:rPr lang="en-US" sz="2000" dirty="0" smtClean="0">
                <a:latin typeface="Myriad Pro Light" pitchFamily="34" charset="0"/>
              </a:rPr>
              <a:t>appropriate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Myriad Pro Light" pitchFamily="34" charset="0"/>
              </a:rPr>
              <a:t>Note: For volatile services, notification intervals are ignored</a:t>
            </a:r>
          </a:p>
        </p:txBody>
      </p:sp>
    </p:spTree>
    <p:extLst>
      <p:ext uri="{BB962C8B-B14F-4D97-AF65-F5344CB8AC3E}">
        <p14:creationId xmlns:p14="http://schemas.microsoft.com/office/powerpoint/2010/main" val="17735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State Stalking – </a:t>
            </a:r>
            <a:r>
              <a:rPr lang="en-US" dirty="0" err="1" smtClean="0">
                <a:latin typeface="Myriad Pro Light" pitchFamily="34" charset="0"/>
              </a:rPr>
              <a:t>pt</a:t>
            </a:r>
            <a:r>
              <a:rPr lang="en-US" dirty="0" smtClean="0">
                <a:latin typeface="Myriad Pro Light" pitchFamily="34" charset="0"/>
              </a:rPr>
              <a:t> 1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By default, Nagios will log the output of a service check whenever the service’s </a:t>
            </a:r>
            <a:r>
              <a:rPr lang="en-US" sz="2400" b="1" dirty="0" smtClean="0">
                <a:latin typeface="Myriad Pro Light" pitchFamily="34" charset="0"/>
              </a:rPr>
              <a:t>STATUS </a:t>
            </a:r>
            <a:r>
              <a:rPr lang="en-US" sz="2400" dirty="0" smtClean="0">
                <a:latin typeface="Myriad Pro Light" pitchFamily="34" charset="0"/>
              </a:rPr>
              <a:t>changes: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23774"/>
              </p:ext>
            </p:extLst>
          </p:nvPr>
        </p:nvGraphicFramePr>
        <p:xfrm>
          <a:off x="990600" y="2286000"/>
          <a:ext cx="75438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371600"/>
                <a:gridCol w="3276600"/>
                <a:gridCol w="1981200"/>
              </a:tblGrid>
              <a:tr h="371895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Logged</a:t>
                      </a:r>
                      <a:endParaRPr lang="en-US" dirty="0"/>
                    </a:p>
                  </a:txBody>
                  <a:tcPr/>
                </a:tc>
              </a:tr>
              <a:tr h="641901">
                <a:tc>
                  <a:txBody>
                    <a:bodyPr/>
                    <a:lstStyle/>
                    <a:p>
                      <a:r>
                        <a:rPr lang="en-US" dirty="0" smtClean="0"/>
                        <a:t>09:55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Disk C: 79% Full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Logged</a:t>
                      </a:r>
                      <a:endParaRPr lang="en-US" dirty="0"/>
                    </a:p>
                  </a:txBody>
                  <a:tcPr/>
                </a:tc>
              </a:tr>
              <a:tr h="64190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WARNING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Disk C: 80% Full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Logged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190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10:05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WARNING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Disk C: 80% Full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Logged</a:t>
                      </a:r>
                      <a:endParaRPr lang="en-US" dirty="0"/>
                    </a:p>
                  </a:txBody>
                  <a:tcPr/>
                </a:tc>
              </a:tr>
              <a:tr h="64190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Disk C: 65%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Full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Logged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190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10:15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Disk C: 66% Full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Logged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4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State Stalking – </a:t>
            </a:r>
            <a:r>
              <a:rPr lang="en-US" dirty="0" err="1" smtClean="0">
                <a:latin typeface="Myriad Pro Light" pitchFamily="34" charset="0"/>
              </a:rPr>
              <a:t>pt</a:t>
            </a:r>
            <a:r>
              <a:rPr lang="en-US" dirty="0" smtClean="0">
                <a:latin typeface="Myriad Pro Light" pitchFamily="34" charset="0"/>
              </a:rPr>
              <a:t> 2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With state stalking enabled, Nagios will log the output of a service check whenever the service’s </a:t>
            </a:r>
            <a:r>
              <a:rPr lang="en-US" sz="2400" b="1" dirty="0" smtClean="0">
                <a:latin typeface="Myriad Pro Light" pitchFamily="34" charset="0"/>
              </a:rPr>
              <a:t>OUTPUT</a:t>
            </a:r>
            <a:r>
              <a:rPr lang="en-US" sz="2400" dirty="0" smtClean="0">
                <a:latin typeface="Myriad Pro Light" pitchFamily="34" charset="0"/>
              </a:rPr>
              <a:t> changes: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71307"/>
              </p:ext>
            </p:extLst>
          </p:nvPr>
        </p:nvGraphicFramePr>
        <p:xfrm>
          <a:off x="381000" y="2590800"/>
          <a:ext cx="8458201" cy="351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371600"/>
                <a:gridCol w="3124200"/>
                <a:gridCol w="1676400"/>
                <a:gridCol w="1371601"/>
              </a:tblGrid>
              <a:tr h="363982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Non-Volatile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Volatile</a:t>
                      </a:r>
                      <a:endParaRPr lang="en-US" dirty="0"/>
                    </a:p>
                  </a:txBody>
                  <a:tcPr/>
                </a:tc>
              </a:tr>
              <a:tr h="6282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09:55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Disk C: 79% Full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Not Logged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Logged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82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WARNING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Disk C: 80% Full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Logged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Logged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82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10:05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WARNING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Disk C: 80% Full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Logged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Logged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282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Disk C: 65%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Full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Logged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Logged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82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10:15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Disk C: 66% Full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Not Logged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Logged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9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State Stalking – </a:t>
            </a:r>
            <a:r>
              <a:rPr lang="en-US" dirty="0" err="1" smtClean="0">
                <a:latin typeface="Myriad Pro Light" pitchFamily="34" charset="0"/>
              </a:rPr>
              <a:t>pt</a:t>
            </a:r>
            <a:r>
              <a:rPr lang="en-US" dirty="0" smtClean="0">
                <a:latin typeface="Myriad Pro Light" pitchFamily="34" charset="0"/>
              </a:rPr>
              <a:t> 3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Useful when monitoring Volatile services, as each unique event is useful to record.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Myriad Pro Light" pitchFamily="34" charset="0"/>
              </a:rPr>
              <a:t>10:00:02 </a:t>
            </a:r>
            <a:r>
              <a:rPr lang="en-US" sz="1600" dirty="0">
                <a:solidFill>
                  <a:srgbClr val="FF0000"/>
                </a:solidFill>
                <a:latin typeface="Myriad Pro Light" pitchFamily="34" charset="0"/>
              </a:rPr>
              <a:t>–</a:t>
            </a:r>
            <a:r>
              <a:rPr lang="en-US" sz="1600" dirty="0" smtClean="0">
                <a:solidFill>
                  <a:srgbClr val="FF0000"/>
                </a:solidFill>
                <a:latin typeface="Myriad Pro Light" pitchFamily="34" charset="0"/>
              </a:rPr>
              <a:t> CRITICAL: Port Scan from 75.100.12.31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 pitchFamily="34" charset="0"/>
              </a:rPr>
              <a:t>10:00:12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 pitchFamily="34" charset="0"/>
              </a:rPr>
              <a:t>– CRITICAL: Port Scan from 75.100.12.31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Myriad Pro Light" pitchFamily="34" charset="0"/>
              </a:rPr>
              <a:t>10:04:03 </a:t>
            </a:r>
            <a:r>
              <a:rPr lang="en-US" sz="1600" dirty="0">
                <a:solidFill>
                  <a:srgbClr val="FF0000"/>
                </a:solidFill>
                <a:latin typeface="Myriad Pro Light" pitchFamily="34" charset="0"/>
              </a:rPr>
              <a:t>– CRITICAL: Heartbleed </a:t>
            </a:r>
            <a:r>
              <a:rPr lang="en-US" sz="1600" dirty="0" smtClean="0">
                <a:solidFill>
                  <a:srgbClr val="FF0000"/>
                </a:solidFill>
                <a:latin typeface="Myriad Pro Light" pitchFamily="34" charset="0"/>
              </a:rPr>
              <a:t>Vulnerability Scan </a:t>
            </a:r>
            <a:r>
              <a:rPr lang="en-US" sz="1600" dirty="0">
                <a:solidFill>
                  <a:srgbClr val="FF0000"/>
                </a:solidFill>
                <a:latin typeface="Myriad Pro Light" pitchFamily="34" charset="0"/>
              </a:rPr>
              <a:t>from </a:t>
            </a:r>
            <a:r>
              <a:rPr lang="en-US" sz="1600" dirty="0" smtClean="0">
                <a:solidFill>
                  <a:srgbClr val="FF0000"/>
                </a:solidFill>
                <a:latin typeface="Myriad Pro Light" pitchFamily="34" charset="0"/>
              </a:rPr>
              <a:t>75.100.12.31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Myriad Pro Light" pitchFamily="34" charset="0"/>
              </a:rPr>
              <a:t>13:12:41 </a:t>
            </a:r>
            <a:r>
              <a:rPr lang="en-US" sz="1600" dirty="0">
                <a:solidFill>
                  <a:srgbClr val="FF0000"/>
                </a:solidFill>
                <a:latin typeface="Myriad Pro Light" pitchFamily="34" charset="0"/>
              </a:rPr>
              <a:t>– CRITICAL: </a:t>
            </a:r>
            <a:r>
              <a:rPr lang="en-US" sz="1600" dirty="0" smtClean="0">
                <a:solidFill>
                  <a:srgbClr val="FF0000"/>
                </a:solidFill>
                <a:latin typeface="Myriad Pro Light" pitchFamily="34" charset="0"/>
              </a:rPr>
              <a:t>SQL Injection Attempt on index.php from 8.8.12.41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Myriad Pro Light" pitchFamily="34" charset="0"/>
            </a:endParaRPr>
          </a:p>
          <a:p>
            <a:r>
              <a:rPr lang="en-US" sz="1800" dirty="0" smtClean="0">
                <a:latin typeface="Myriad Pro Light" pitchFamily="34" charset="0"/>
              </a:rPr>
              <a:t>Enabled by setting </a:t>
            </a:r>
            <a:r>
              <a:rPr lang="en-US" sz="1800" dirty="0" err="1" smtClean="0">
                <a:latin typeface="Myriad Pro Light" pitchFamily="34" charset="0"/>
              </a:rPr>
              <a:t>stalking_options</a:t>
            </a:r>
            <a:r>
              <a:rPr lang="en-US" sz="1800" dirty="0" smtClean="0">
                <a:latin typeface="Myriad Pro Light" pitchFamily="34" charset="0"/>
              </a:rPr>
              <a:t> directive for host or service scan</a:t>
            </a:r>
            <a:endParaRPr lang="en-US" sz="1800" dirty="0">
              <a:latin typeface="Myriad Pro Light" pitchFamily="34" charset="0"/>
            </a:endParaRPr>
          </a:p>
          <a:p>
            <a:r>
              <a:rPr lang="en-US" sz="1600" dirty="0" smtClean="0">
                <a:latin typeface="Myriad Pro Light" pitchFamily="34" charset="0"/>
              </a:rPr>
              <a:t>* </a:t>
            </a:r>
            <a:r>
              <a:rPr lang="en-US" sz="1600" dirty="0" smtClean="0">
                <a:solidFill>
                  <a:srgbClr val="FF0000"/>
                </a:solidFill>
                <a:latin typeface="Myriad Pro Light" pitchFamily="34" charset="0"/>
                <a:hlinkClick r:id="rId2"/>
              </a:rPr>
              <a:t>http</a:t>
            </a:r>
            <a:r>
              <a:rPr lang="en-US" sz="1600" dirty="0">
                <a:solidFill>
                  <a:srgbClr val="FF0000"/>
                </a:solidFill>
                <a:latin typeface="Myriad Pro Light" pitchFamily="34" charset="0"/>
                <a:hlinkClick r:id="rId2"/>
              </a:rPr>
              <a:t>://</a:t>
            </a:r>
            <a:r>
              <a:rPr lang="en-US" sz="1600" dirty="0" smtClean="0">
                <a:solidFill>
                  <a:srgbClr val="FF0000"/>
                </a:solidFill>
                <a:latin typeface="Myriad Pro Light" pitchFamily="34" charset="0"/>
                <a:hlinkClick r:id="rId2"/>
              </a:rPr>
              <a:t>nagios.sourceforge.net/docs/3_0/stalking.html</a:t>
            </a:r>
            <a:endParaRPr lang="en-US" sz="1600" dirty="0" smtClean="0">
              <a:solidFill>
                <a:srgbClr val="FF0000"/>
              </a:solidFill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Freshness – </a:t>
            </a:r>
            <a:r>
              <a:rPr lang="en-US" dirty="0" err="1" smtClean="0">
                <a:latin typeface="Myriad Pro Light" pitchFamily="34" charset="0"/>
              </a:rPr>
              <a:t>pt</a:t>
            </a:r>
            <a:r>
              <a:rPr lang="en-US" dirty="0" smtClean="0">
                <a:latin typeface="Myriad Pro Light" pitchFamily="34" charset="0"/>
              </a:rPr>
              <a:t> 1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Monitoring passive checks for “freshness” is a great way to determine when something has STOPPED happening.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yriad Pro Light" pitchFamily="34" charset="0"/>
              </a:rPr>
              <a:t>Ex: Backup hasn’t checked in for the past 24 hours (or 86,400 seconds)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yriad Pro Light" pitchFamily="34" charset="0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Myriad Pro Light" pitchFamily="34" charset="0"/>
              </a:rPr>
              <a:t>	</a:t>
            </a:r>
            <a:r>
              <a:rPr lang="en-US" sz="2400" dirty="0" err="1" smtClean="0">
                <a:solidFill>
                  <a:schemeClr val="accent2"/>
                </a:solidFill>
                <a:latin typeface="Myriad Pro Light" pitchFamily="34" charset="0"/>
              </a:rPr>
              <a:t>check_freshness</a:t>
            </a:r>
            <a:r>
              <a:rPr lang="en-US" sz="2400" dirty="0">
                <a:solidFill>
                  <a:schemeClr val="accent2"/>
                </a:solidFill>
                <a:latin typeface="Myriad Pro Light" pitchFamily="34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yriad Pro Light" pitchFamily="34" charset="0"/>
              </a:rPr>
              <a:t>	1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Myriad Pro Light" pitchFamily="34" charset="0"/>
              </a:rPr>
              <a:t>	</a:t>
            </a:r>
            <a:r>
              <a:rPr lang="en-US" sz="2400" dirty="0" err="1" smtClean="0">
                <a:solidFill>
                  <a:schemeClr val="accent2"/>
                </a:solidFill>
                <a:latin typeface="Myriad Pro Light" pitchFamily="34" charset="0"/>
              </a:rPr>
              <a:t>freshness_threshold</a:t>
            </a:r>
            <a:r>
              <a:rPr lang="en-US" sz="2400" dirty="0">
                <a:solidFill>
                  <a:schemeClr val="accent2"/>
                </a:solidFill>
                <a:latin typeface="Myriad Pro Light" pitchFamily="34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yriad Pro Light" pitchFamily="34" charset="0"/>
              </a:rPr>
              <a:t>86400</a:t>
            </a:r>
          </a:p>
          <a:p>
            <a:r>
              <a:rPr lang="en-US" sz="2400" dirty="0">
                <a:solidFill>
                  <a:schemeClr val="accent2"/>
                </a:solidFill>
                <a:latin typeface="Myriad Pro Light" pitchFamily="34" charset="0"/>
              </a:rPr>
              <a:t>	</a:t>
            </a:r>
            <a:endParaRPr lang="en-US" sz="2400" dirty="0" smtClean="0">
              <a:solidFill>
                <a:schemeClr val="accent2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Freshness – </a:t>
            </a:r>
            <a:r>
              <a:rPr lang="en-US" dirty="0" err="1" smtClean="0">
                <a:latin typeface="Myriad Pro Light" pitchFamily="34" charset="0"/>
              </a:rPr>
              <a:t>pt</a:t>
            </a:r>
            <a:r>
              <a:rPr lang="en-US" dirty="0" smtClean="0">
                <a:latin typeface="Myriad Pro Light" pitchFamily="34" charset="0"/>
              </a:rPr>
              <a:t> 2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Myriad Pro Light" pitchFamily="34" charset="0"/>
              </a:rPr>
              <a:t>When the freshness threshold (in seconds) is exceeded, the </a:t>
            </a:r>
            <a:r>
              <a:rPr lang="en-US" sz="2400" dirty="0" err="1" smtClean="0">
                <a:latin typeface="Myriad Pro Light" pitchFamily="34" charset="0"/>
              </a:rPr>
              <a:t>check_command</a:t>
            </a:r>
            <a:r>
              <a:rPr lang="en-US" sz="2400" dirty="0" smtClean="0">
                <a:latin typeface="Myriad Pro Light" pitchFamily="34" charset="0"/>
              </a:rPr>
              <a:t> will be executed.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yriad Pro Light" pitchFamily="34" charset="0"/>
            </a:endParaRPr>
          </a:p>
          <a:p>
            <a:r>
              <a:rPr lang="en-US" sz="2400" dirty="0" err="1" smtClean="0">
                <a:solidFill>
                  <a:schemeClr val="accent2"/>
                </a:solidFill>
                <a:latin typeface="Myriad Pro Light" pitchFamily="34" charset="0"/>
              </a:rPr>
              <a:t>check_command</a:t>
            </a:r>
            <a:r>
              <a:rPr lang="en-US" sz="2400" dirty="0" smtClean="0">
                <a:solidFill>
                  <a:schemeClr val="accent2"/>
                </a:solidFill>
                <a:latin typeface="Myriad Pro Light" pitchFamily="34" charset="0"/>
              </a:rPr>
              <a:t>	</a:t>
            </a:r>
            <a:r>
              <a:rPr lang="en-US" sz="2400" dirty="0" err="1" smtClean="0">
                <a:solidFill>
                  <a:schemeClr val="accent2"/>
                </a:solidFill>
                <a:latin typeface="Myriad Pro Light" pitchFamily="34" charset="0"/>
              </a:rPr>
              <a:t>stale_critical</a:t>
            </a:r>
            <a:r>
              <a:rPr lang="en-US" sz="2400" dirty="0" smtClean="0">
                <a:solidFill>
                  <a:schemeClr val="accent2"/>
                </a:solidFill>
                <a:latin typeface="Myriad Pro Light" pitchFamily="34" charset="0"/>
              </a:rPr>
              <a:t>!!!!!!!!</a:t>
            </a:r>
          </a:p>
          <a:p>
            <a:r>
              <a:rPr lang="en-US" sz="2400" dirty="0" err="1">
                <a:solidFill>
                  <a:schemeClr val="accent2"/>
                </a:solidFill>
                <a:latin typeface="Myriad Pro Light" pitchFamily="34" charset="0"/>
              </a:rPr>
              <a:t>check_period</a:t>
            </a:r>
            <a:r>
              <a:rPr lang="en-US" sz="2400" dirty="0">
                <a:solidFill>
                  <a:schemeClr val="accent2"/>
                </a:solidFill>
                <a:latin typeface="Myriad Pro Light" pitchFamily="34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yriad Pro Light" pitchFamily="34" charset="0"/>
              </a:rPr>
              <a:t>	24x7</a:t>
            </a:r>
            <a:endParaRPr lang="en-US" sz="2400" dirty="0">
              <a:solidFill>
                <a:schemeClr val="accent2"/>
              </a:solidFill>
              <a:latin typeface="Myriad Pro Light" pitchFamily="34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Myriad Pro Light" pitchFamily="34" charset="0"/>
            </a:endParaRPr>
          </a:p>
          <a:p>
            <a:r>
              <a:rPr lang="en-US" sz="1800" b="1" dirty="0" smtClean="0">
                <a:solidFill>
                  <a:schemeClr val="accent2"/>
                </a:solidFill>
              </a:rPr>
              <a:t>*Note</a:t>
            </a:r>
            <a:r>
              <a:rPr lang="en-US" sz="1800" b="1" dirty="0">
                <a:solidFill>
                  <a:schemeClr val="accent2"/>
                </a:solidFill>
              </a:rPr>
              <a:t>: Only during the check period above will </a:t>
            </a:r>
            <a:r>
              <a:rPr lang="en-US" sz="1800" b="1" dirty="0" smtClean="0">
                <a:solidFill>
                  <a:schemeClr val="accent2"/>
                </a:solidFill>
              </a:rPr>
              <a:t>a service be checked for freshness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schemeClr val="accent2"/>
              </a:solidFill>
              <a:latin typeface="Myriad Pro Light" pitchFamily="34" charset="0"/>
            </a:endParaRPr>
          </a:p>
          <a:p>
            <a:r>
              <a:rPr lang="en-US" sz="2000" dirty="0" smtClean="0">
                <a:latin typeface="Myriad Pro Light" pitchFamily="34" charset="0"/>
              </a:rPr>
              <a:t>Command Definition </a:t>
            </a:r>
            <a:r>
              <a:rPr lang="en-US" sz="1800" dirty="0" smtClean="0">
                <a:solidFill>
                  <a:schemeClr val="accent2"/>
                </a:solidFill>
              </a:rPr>
              <a:t>(within /</a:t>
            </a:r>
            <a:r>
              <a:rPr lang="en-US" sz="1800" dirty="0" err="1" smtClean="0">
                <a:solidFill>
                  <a:schemeClr val="accent2"/>
                </a:solidFill>
              </a:rPr>
              <a:t>usr</a:t>
            </a:r>
            <a:r>
              <a:rPr lang="en-US" sz="1800" dirty="0" smtClean="0">
                <a:solidFill>
                  <a:schemeClr val="accent2"/>
                </a:solidFill>
              </a:rPr>
              <a:t>/local/</a:t>
            </a:r>
            <a:r>
              <a:rPr lang="en-US" sz="1800" dirty="0" err="1" smtClean="0">
                <a:solidFill>
                  <a:schemeClr val="accent2"/>
                </a:solidFill>
              </a:rPr>
              <a:t>nagios</a:t>
            </a:r>
            <a:r>
              <a:rPr lang="en-US" sz="1800" dirty="0" smtClean="0">
                <a:solidFill>
                  <a:schemeClr val="accent2"/>
                </a:solidFill>
              </a:rPr>
              <a:t>/</a:t>
            </a:r>
            <a:r>
              <a:rPr lang="en-US" sz="1800" dirty="0" err="1" smtClean="0">
                <a:solidFill>
                  <a:schemeClr val="accent2"/>
                </a:solidFill>
              </a:rPr>
              <a:t>etc</a:t>
            </a:r>
            <a:r>
              <a:rPr lang="en-US" sz="1800" dirty="0" smtClean="0">
                <a:solidFill>
                  <a:schemeClr val="accent2"/>
                </a:solidFill>
              </a:rPr>
              <a:t>/</a:t>
            </a:r>
            <a:r>
              <a:rPr lang="en-US" sz="1800" dirty="0" err="1" smtClean="0">
                <a:solidFill>
                  <a:schemeClr val="accent2"/>
                </a:solidFill>
              </a:rPr>
              <a:t>commands.cfg</a:t>
            </a:r>
            <a:r>
              <a:rPr lang="en-US" sz="1800" dirty="0" smtClean="0">
                <a:solidFill>
                  <a:schemeClr val="accent2"/>
                </a:solidFill>
              </a:rPr>
              <a:t>)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define </a:t>
            </a:r>
            <a:r>
              <a:rPr lang="en-US" sz="1800" dirty="0">
                <a:solidFill>
                  <a:schemeClr val="accent2"/>
                </a:solidFill>
              </a:rPr>
              <a:t>command {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       </a:t>
            </a:r>
            <a:r>
              <a:rPr lang="en-US" sz="1800" dirty="0" err="1" smtClean="0">
                <a:solidFill>
                  <a:schemeClr val="accent2"/>
                </a:solidFill>
              </a:rPr>
              <a:t>command_name</a:t>
            </a:r>
            <a:r>
              <a:rPr lang="en-US" sz="1800" dirty="0" smtClean="0">
                <a:solidFill>
                  <a:schemeClr val="accent2"/>
                </a:solidFill>
              </a:rPr>
              <a:t>   </a:t>
            </a:r>
            <a:r>
              <a:rPr lang="en-US" sz="1800" dirty="0" err="1" smtClean="0">
                <a:solidFill>
                  <a:schemeClr val="accent2"/>
                </a:solidFill>
              </a:rPr>
              <a:t>stale_critical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       </a:t>
            </a:r>
            <a:r>
              <a:rPr lang="en-US" sz="1800" dirty="0" err="1" smtClean="0">
                <a:solidFill>
                  <a:schemeClr val="accent2"/>
                </a:solidFill>
              </a:rPr>
              <a:t>command_line</a:t>
            </a:r>
            <a:r>
              <a:rPr lang="en-US" sz="1800" dirty="0" smtClean="0">
                <a:solidFill>
                  <a:schemeClr val="accent2"/>
                </a:solidFill>
              </a:rPr>
              <a:t>	$</a:t>
            </a:r>
            <a:r>
              <a:rPr lang="en-US" sz="1800" dirty="0">
                <a:solidFill>
                  <a:schemeClr val="accent2"/>
                </a:solidFill>
              </a:rPr>
              <a:t>USER1$/</a:t>
            </a:r>
            <a:r>
              <a:rPr lang="en-US" sz="1800" dirty="0" err="1">
                <a:solidFill>
                  <a:schemeClr val="accent2"/>
                </a:solidFill>
              </a:rPr>
              <a:t>check_dummy</a:t>
            </a:r>
            <a:r>
              <a:rPr lang="en-US" sz="1800" dirty="0">
                <a:solidFill>
                  <a:schemeClr val="accent2"/>
                </a:solidFill>
              </a:rPr>
              <a:t> 2 "Passive service has not checked in!"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}</a:t>
            </a:r>
          </a:p>
          <a:p>
            <a:endParaRPr lang="en-US" sz="2400" dirty="0">
              <a:solidFill>
                <a:schemeClr val="accent2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Ex. 1 – Airline Call Button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Myriad Pro Light" pitchFamily="34" charset="0"/>
              </a:rPr>
              <a:t>Requirement</a:t>
            </a:r>
          </a:p>
          <a:p>
            <a:endParaRPr lang="en-US" dirty="0" smtClean="0">
              <a:latin typeface="Myriad Pro Light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Myriad Pro Light" pitchFamily="34" charset="0"/>
              </a:rPr>
              <a:t>Define call button status as service, with</a:t>
            </a:r>
          </a:p>
          <a:p>
            <a:pPr marL="457200" lvl="1" indent="0">
              <a:buNone/>
            </a:pPr>
            <a:r>
              <a:rPr lang="en-US" dirty="0" smtClean="0">
                <a:latin typeface="Myriad Pro Light" pitchFamily="34" charset="0"/>
              </a:rPr>
              <a:t>ability to toggle on and off using passive</a:t>
            </a:r>
          </a:p>
          <a:p>
            <a:pPr marL="457200" lvl="1" indent="0">
              <a:buNone/>
            </a:pPr>
            <a:r>
              <a:rPr lang="en-US" dirty="0" smtClean="0">
                <a:latin typeface="Myriad Pro Light" pitchFamily="34" charset="0"/>
              </a:rPr>
              <a:t>checks</a:t>
            </a:r>
          </a:p>
          <a:p>
            <a:endParaRPr lang="en-US" dirty="0">
              <a:latin typeface="Myriad Pro Light" pitchFamily="34" charset="0"/>
            </a:endParaRPr>
          </a:p>
          <a:p>
            <a:r>
              <a:rPr lang="en-US" b="1" dirty="0" smtClean="0">
                <a:latin typeface="Myriad Pro Light" pitchFamily="34" charset="0"/>
              </a:rPr>
              <a:t>Solution</a:t>
            </a:r>
          </a:p>
          <a:p>
            <a:endParaRPr lang="en-US" dirty="0" smtClean="0">
              <a:latin typeface="Myriad Pro Light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Myriad Pro Light" pitchFamily="34" charset="0"/>
              </a:rPr>
              <a:t>Call button ON should cause </a:t>
            </a:r>
            <a:r>
              <a:rPr lang="en-US" dirty="0" smtClean="0">
                <a:latin typeface="Myriad Pro Light" pitchFamily="34" charset="0"/>
              </a:rPr>
              <a:t>status</a:t>
            </a:r>
          </a:p>
          <a:p>
            <a:pPr marL="457200" lvl="1" indent="0">
              <a:buNone/>
            </a:pPr>
            <a:r>
              <a:rPr lang="en-US" dirty="0" smtClean="0">
                <a:latin typeface="Myriad Pro Light" pitchFamily="34" charset="0"/>
              </a:rPr>
              <a:t>WARNING</a:t>
            </a:r>
            <a:endParaRPr lang="en-US" dirty="0">
              <a:latin typeface="Myriad Pro Light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Myriad Pro Light" pitchFamily="34" charset="0"/>
              </a:rPr>
              <a:t>Call button OFF should cause </a:t>
            </a:r>
            <a:r>
              <a:rPr lang="en-US" dirty="0" smtClean="0">
                <a:latin typeface="Myriad Pro Light" pitchFamily="34" charset="0"/>
              </a:rPr>
              <a:t>status</a:t>
            </a:r>
          </a:p>
          <a:p>
            <a:pPr marL="457200" lvl="1" indent="0">
              <a:buNone/>
            </a:pPr>
            <a:r>
              <a:rPr lang="en-US" dirty="0" smtClean="0">
                <a:latin typeface="Myriad Pro Light" pitchFamily="34" charset="0"/>
              </a:rPr>
              <a:t>OK</a:t>
            </a:r>
            <a:endParaRPr lang="en-US" dirty="0">
              <a:latin typeface="Myriad Pro Light" pitchFamily="34" charset="0"/>
            </a:endParaRPr>
          </a:p>
          <a:p>
            <a:endParaRPr lang="en-US" dirty="0" smtClean="0">
              <a:latin typeface="Myriad Pro Light" pitchFamily="34" charset="0"/>
            </a:endParaRPr>
          </a:p>
        </p:txBody>
      </p:sp>
      <p:pic>
        <p:nvPicPr>
          <p:cNvPr id="4" name="Picture 2" descr="C:\Users\JPRINS\AppData\Local\Temp\vmware-JPRINS\VMwareDnD\9c9be50b\Screen Shot 2014-09-09 at 4.32.52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54317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itchFamily="34" charset="0"/>
              </a:rPr>
              <a:t>Ex. </a:t>
            </a:r>
            <a:r>
              <a:rPr lang="en-US" dirty="0" smtClean="0">
                <a:latin typeface="Myriad Pro Light" pitchFamily="34" charset="0"/>
              </a:rPr>
              <a:t>1 </a:t>
            </a:r>
            <a:r>
              <a:rPr lang="en-US" dirty="0">
                <a:latin typeface="Myriad Pro Light" pitchFamily="34" charset="0"/>
              </a:rPr>
              <a:t>– </a:t>
            </a:r>
            <a:r>
              <a:rPr lang="en-US" dirty="0" smtClean="0">
                <a:latin typeface="Myriad Pro Light" pitchFamily="34" charset="0"/>
              </a:rPr>
              <a:t>Airline Call Button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Step 1: Define Passive Service Check</a:t>
            </a:r>
          </a:p>
          <a:p>
            <a:endParaRPr lang="en-US" dirty="0" smtClean="0">
              <a:latin typeface="Myriad Pro Light" pitchFamily="34" charset="0"/>
            </a:endParaRPr>
          </a:p>
          <a:p>
            <a:r>
              <a:rPr lang="en-US" sz="2000" i="1" dirty="0"/>
              <a:t>define service{</a:t>
            </a:r>
            <a:endParaRPr lang="en-US" sz="2000" dirty="0"/>
          </a:p>
          <a:p>
            <a:r>
              <a:rPr lang="en-US" sz="2000" i="1" dirty="0"/>
              <a:t>	</a:t>
            </a:r>
            <a:r>
              <a:rPr lang="en-US" sz="2000" i="1" dirty="0" err="1" smtClean="0"/>
              <a:t>host_name</a:t>
            </a:r>
            <a:r>
              <a:rPr lang="en-US" sz="2000" i="1" dirty="0"/>
              <a:t>	</a:t>
            </a:r>
            <a:r>
              <a:rPr lang="en-US" sz="2000" i="1" dirty="0" smtClean="0"/>
              <a:t>	airplane1.carrier.com</a:t>
            </a:r>
            <a:endParaRPr lang="en-US" sz="2000" dirty="0"/>
          </a:p>
          <a:p>
            <a:r>
              <a:rPr lang="en-US" sz="2000" i="1" dirty="0"/>
              <a:t>	</a:t>
            </a:r>
            <a:r>
              <a:rPr lang="en-US" sz="2000" i="1" dirty="0" err="1" smtClean="0"/>
              <a:t>service_description</a:t>
            </a:r>
            <a:r>
              <a:rPr lang="en-US" sz="2000" i="1" dirty="0"/>
              <a:t>	</a:t>
            </a:r>
            <a:r>
              <a:rPr lang="en-US" sz="2000" i="1" dirty="0" smtClean="0"/>
              <a:t>Call Button – 1A</a:t>
            </a:r>
          </a:p>
          <a:p>
            <a:r>
              <a:rPr lang="en-US" sz="2000" i="1" dirty="0"/>
              <a:t>	</a:t>
            </a:r>
            <a:r>
              <a:rPr lang="en-US" sz="2000" i="1" dirty="0" err="1" smtClean="0"/>
              <a:t>is_volatile</a:t>
            </a:r>
            <a:r>
              <a:rPr lang="en-US" sz="2000" i="1" dirty="0" smtClean="0"/>
              <a:t>		1</a:t>
            </a:r>
            <a:endParaRPr lang="en-US" sz="2000" dirty="0"/>
          </a:p>
          <a:p>
            <a:r>
              <a:rPr lang="en-US" sz="2000" i="1" dirty="0"/>
              <a:t>	</a:t>
            </a:r>
            <a:r>
              <a:rPr lang="en-US" sz="2000" i="1" dirty="0" err="1"/>
              <a:t>active_checks_enabled</a:t>
            </a:r>
            <a:r>
              <a:rPr lang="en-US" sz="2000" i="1" dirty="0"/>
              <a:t>	</a:t>
            </a:r>
            <a:r>
              <a:rPr lang="en-US" sz="2000" i="1" dirty="0" smtClean="0"/>
              <a:t>0</a:t>
            </a:r>
            <a:endParaRPr lang="en-US" sz="2000" dirty="0"/>
          </a:p>
          <a:p>
            <a:r>
              <a:rPr lang="en-US" sz="2000" i="1" dirty="0"/>
              <a:t>	</a:t>
            </a:r>
            <a:r>
              <a:rPr lang="en-US" sz="2000" i="1" dirty="0" err="1"/>
              <a:t>passive_checks_enabled</a:t>
            </a:r>
            <a:r>
              <a:rPr lang="en-US" sz="2000" i="1" dirty="0"/>
              <a:t>	</a:t>
            </a:r>
            <a:r>
              <a:rPr lang="en-US" sz="2000" i="1" dirty="0" smtClean="0"/>
              <a:t>1</a:t>
            </a:r>
          </a:p>
          <a:p>
            <a:r>
              <a:rPr lang="en-US" sz="2000" i="1" dirty="0"/>
              <a:t>	</a:t>
            </a:r>
            <a:r>
              <a:rPr lang="en-US" sz="2000" i="1" dirty="0" smtClean="0"/>
              <a:t>…other options…</a:t>
            </a:r>
          </a:p>
          <a:p>
            <a:r>
              <a:rPr lang="en-US" sz="2000" i="1" dirty="0" smtClean="0"/>
              <a:t>}</a:t>
            </a:r>
            <a:endParaRPr lang="en-US" sz="2000" dirty="0"/>
          </a:p>
          <a:p>
            <a:endParaRPr lang="en-US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yriad Pro Light" pitchFamily="34" charset="0"/>
              </a:rPr>
              <a:t>Ex. </a:t>
            </a:r>
            <a:r>
              <a:rPr lang="en-US" dirty="0" smtClean="0">
                <a:latin typeface="Myriad Pro Light" pitchFamily="34" charset="0"/>
              </a:rPr>
              <a:t>1 </a:t>
            </a:r>
            <a:r>
              <a:rPr lang="en-US" dirty="0">
                <a:latin typeface="Myriad Pro Light" pitchFamily="34" charset="0"/>
              </a:rPr>
              <a:t>– </a:t>
            </a:r>
            <a:r>
              <a:rPr lang="en-US" dirty="0" smtClean="0">
                <a:latin typeface="Myriad Pro Light" pitchFamily="34" charset="0"/>
              </a:rPr>
              <a:t>Airline Call Button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latin typeface="Myriad Pro Light" pitchFamily="34" charset="0"/>
              </a:rPr>
              <a:t>Step 2: Configure Script For Call Button Pressed</a:t>
            </a:r>
          </a:p>
          <a:p>
            <a:endParaRPr lang="en-US" sz="2600" b="1" dirty="0" smtClean="0">
              <a:latin typeface="Myriad Pro Light" pitchFamily="34" charset="0"/>
            </a:endParaRPr>
          </a:p>
          <a:p>
            <a:endParaRPr lang="en-US" sz="2400" i="1" dirty="0"/>
          </a:p>
          <a:p>
            <a:r>
              <a:rPr lang="en-US" sz="1900" dirty="0"/>
              <a:t>#!/bin/bash</a:t>
            </a:r>
          </a:p>
          <a:p>
            <a:r>
              <a:rPr lang="en-US" sz="1900" dirty="0"/>
              <a:t>nrdp=/usr/local/nrdp/clients/send_nrdp.sh</a:t>
            </a:r>
          </a:p>
          <a:p>
            <a:r>
              <a:rPr lang="en-US" sz="1900" dirty="0" err="1"/>
              <a:t>url</a:t>
            </a:r>
            <a:r>
              <a:rPr lang="en-US" sz="1900" dirty="0"/>
              <a:t>=http://10.44.4.69/nrdp</a:t>
            </a:r>
          </a:p>
          <a:p>
            <a:r>
              <a:rPr lang="en-US" sz="1900" dirty="0"/>
              <a:t>token=0vn53mbj3lk4</a:t>
            </a:r>
          </a:p>
          <a:p>
            <a:endParaRPr lang="en-US" sz="1900" dirty="0" smtClean="0"/>
          </a:p>
          <a:p>
            <a:r>
              <a:rPr lang="en-US" sz="1900" dirty="0" smtClean="0">
                <a:solidFill>
                  <a:srgbClr val="FF0000"/>
                </a:solidFill>
              </a:rPr>
              <a:t>host=airplane1.carrier.com</a:t>
            </a:r>
            <a:endParaRPr lang="en-US" sz="1900" dirty="0">
              <a:solidFill>
                <a:srgbClr val="FF0000"/>
              </a:solidFill>
            </a:endParaRPr>
          </a:p>
          <a:p>
            <a:r>
              <a:rPr lang="en-US" sz="1900" dirty="0">
                <a:solidFill>
                  <a:srgbClr val="FF0000"/>
                </a:solidFill>
              </a:rPr>
              <a:t>service</a:t>
            </a:r>
            <a:r>
              <a:rPr lang="en-US" sz="1900" dirty="0" smtClean="0">
                <a:solidFill>
                  <a:srgbClr val="FF0000"/>
                </a:solidFill>
              </a:rPr>
              <a:t>="</a:t>
            </a:r>
            <a:r>
              <a:rPr lang="en-US" sz="1900" i="1" dirty="0" smtClean="0">
                <a:solidFill>
                  <a:srgbClr val="FF0000"/>
                </a:solidFill>
              </a:rPr>
              <a:t>Call </a:t>
            </a:r>
            <a:r>
              <a:rPr lang="en-US" sz="1900" i="1" dirty="0">
                <a:solidFill>
                  <a:srgbClr val="FF0000"/>
                </a:solidFill>
              </a:rPr>
              <a:t>Button – </a:t>
            </a:r>
            <a:r>
              <a:rPr lang="en-US" sz="1900" i="1" dirty="0" smtClean="0">
                <a:solidFill>
                  <a:srgbClr val="FF0000"/>
                </a:solidFill>
              </a:rPr>
              <a:t>1A</a:t>
            </a:r>
            <a:r>
              <a:rPr lang="en-US" sz="1900" dirty="0" smtClean="0">
                <a:solidFill>
                  <a:srgbClr val="FF0000"/>
                </a:solidFill>
              </a:rPr>
              <a:t>"</a:t>
            </a:r>
            <a:endParaRPr lang="en-US" sz="1900" dirty="0">
              <a:solidFill>
                <a:srgbClr val="FF0000"/>
              </a:solidFill>
            </a:endParaRPr>
          </a:p>
          <a:p>
            <a:r>
              <a:rPr lang="en-US" sz="1900" dirty="0" smtClean="0">
                <a:solidFill>
                  <a:srgbClr val="FF0000"/>
                </a:solidFill>
              </a:rPr>
              <a:t>state=1</a:t>
            </a:r>
            <a:endParaRPr lang="en-US" sz="1900" dirty="0">
              <a:solidFill>
                <a:srgbClr val="FF0000"/>
              </a:solidFill>
            </a:endParaRPr>
          </a:p>
          <a:p>
            <a:r>
              <a:rPr lang="en-US" sz="1900" dirty="0">
                <a:solidFill>
                  <a:srgbClr val="FF0000"/>
                </a:solidFill>
              </a:rPr>
              <a:t>output</a:t>
            </a:r>
            <a:r>
              <a:rPr lang="en-US" sz="1900" dirty="0" smtClean="0">
                <a:solidFill>
                  <a:srgbClr val="FF0000"/>
                </a:solidFill>
              </a:rPr>
              <a:t>=“WARNING – Call Button Pressed"</a:t>
            </a:r>
            <a:endParaRPr lang="en-US" sz="1900" dirty="0">
              <a:solidFill>
                <a:srgbClr val="FF0000"/>
              </a:solidFill>
            </a:endParaRPr>
          </a:p>
          <a:p>
            <a:endParaRPr lang="en-US" sz="1900" dirty="0"/>
          </a:p>
          <a:p>
            <a:r>
              <a:rPr lang="en-US" sz="1900" dirty="0"/>
              <a:t>${</a:t>
            </a:r>
            <a:r>
              <a:rPr lang="en-US" sz="1900" dirty="0" err="1"/>
              <a:t>nrdp</a:t>
            </a:r>
            <a:r>
              <a:rPr lang="en-US" sz="1900" dirty="0"/>
              <a:t>} -u ${</a:t>
            </a:r>
            <a:r>
              <a:rPr lang="en-US" sz="1900" dirty="0" err="1"/>
              <a:t>url</a:t>
            </a:r>
            <a:r>
              <a:rPr lang="en-US" sz="1900" dirty="0"/>
              <a:t>} -t ${token} -H ${host} -s "${service}" -S ${state} -o "${output</a:t>
            </a:r>
            <a:r>
              <a:rPr lang="en-US" sz="1900" dirty="0" smtClean="0"/>
              <a:t>}“</a:t>
            </a:r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2050" name="Picture 2" descr="C:\Users\JPRINS\AppData\Local\Temp\vmware-JPRINS\VMwareDnD\c3c10b9e\Screen Shot 2014-10-11 at 2.21.19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8325"/>
            <a:ext cx="8477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38467"/>
              </p:ext>
            </p:extLst>
          </p:nvPr>
        </p:nvGraphicFramePr>
        <p:xfrm>
          <a:off x="5638800" y="2971800"/>
          <a:ext cx="2971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 (GREEN)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WARNING (YELLOW)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(RED)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 (GREY)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8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Introduction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Sr. Manager – Web Technologies @ Harman International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Web Application &amp; Server Monitoring</a:t>
            </a:r>
            <a:endParaRPr lang="en-US" dirty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180 Hosts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1100+ Services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Goal: All Green Lights!</a:t>
            </a:r>
          </a:p>
        </p:txBody>
      </p:sp>
      <p:pic>
        <p:nvPicPr>
          <p:cNvPr id="1026" name="Picture 2" descr="C:\Users\JPRINS\AppData\Local\Temp\vmware-JPRINS\VMwareDnD\d6e73d93\Screen Shot 2014-10-11 at 12.36.44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9218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14" y="5257800"/>
            <a:ext cx="381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29" y="4873170"/>
            <a:ext cx="381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5081587"/>
            <a:ext cx="381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26" y="2771775"/>
            <a:ext cx="58197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yriad Pro Light" pitchFamily="34" charset="0"/>
              </a:rPr>
              <a:t>Ex. </a:t>
            </a:r>
            <a:r>
              <a:rPr lang="en-US" dirty="0" smtClean="0">
                <a:latin typeface="Myriad Pro Light" pitchFamily="34" charset="0"/>
              </a:rPr>
              <a:t>1 </a:t>
            </a:r>
            <a:r>
              <a:rPr lang="en-US" dirty="0">
                <a:latin typeface="Myriad Pro Light" pitchFamily="34" charset="0"/>
              </a:rPr>
              <a:t>– </a:t>
            </a:r>
            <a:r>
              <a:rPr lang="en-US" dirty="0" smtClean="0">
                <a:latin typeface="Myriad Pro Light" pitchFamily="34" charset="0"/>
              </a:rPr>
              <a:t>Airline Call Button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latin typeface="Myriad Pro Light" pitchFamily="34" charset="0"/>
              </a:rPr>
              <a:t>Step 3: Configure Script For Call Answered</a:t>
            </a:r>
          </a:p>
          <a:p>
            <a:endParaRPr lang="en-US" sz="2600" b="1" dirty="0" smtClean="0">
              <a:latin typeface="Myriad Pro Light" pitchFamily="34" charset="0"/>
            </a:endParaRPr>
          </a:p>
          <a:p>
            <a:endParaRPr lang="en-US" sz="2400" i="1" dirty="0"/>
          </a:p>
          <a:p>
            <a:r>
              <a:rPr lang="en-US" sz="2100" dirty="0"/>
              <a:t>#!/bin/bash</a:t>
            </a:r>
          </a:p>
          <a:p>
            <a:r>
              <a:rPr lang="en-US" sz="2100" dirty="0"/>
              <a:t>nrdp=/usr/local/nrdp/clients/send_nrdp.sh</a:t>
            </a:r>
          </a:p>
          <a:p>
            <a:r>
              <a:rPr lang="en-US" sz="2100" dirty="0" err="1"/>
              <a:t>url</a:t>
            </a:r>
            <a:r>
              <a:rPr lang="en-US" sz="2100" dirty="0"/>
              <a:t>=http://10.44.4.69/nrdp</a:t>
            </a:r>
          </a:p>
          <a:p>
            <a:r>
              <a:rPr lang="en-US" sz="2100" dirty="0"/>
              <a:t>token=0vn53mbj3lk4</a:t>
            </a:r>
          </a:p>
          <a:p>
            <a:endParaRPr lang="en-US" sz="2100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host=airplane1.carrier.com</a:t>
            </a:r>
            <a:endParaRPr lang="en-US" sz="2100" dirty="0">
              <a:solidFill>
                <a:srgbClr val="FF0000"/>
              </a:solidFill>
            </a:endParaRPr>
          </a:p>
          <a:p>
            <a:r>
              <a:rPr lang="en-US" sz="2100" dirty="0" smtClean="0">
                <a:solidFill>
                  <a:srgbClr val="FF0000"/>
                </a:solidFill>
              </a:rPr>
              <a:t>service="</a:t>
            </a:r>
            <a:r>
              <a:rPr lang="en-US" sz="2000" i="1" dirty="0" smtClean="0">
                <a:solidFill>
                  <a:srgbClr val="FF0000"/>
                </a:solidFill>
              </a:rPr>
              <a:t>Call </a:t>
            </a:r>
            <a:r>
              <a:rPr lang="en-US" sz="2000" i="1" dirty="0">
                <a:solidFill>
                  <a:srgbClr val="FF0000"/>
                </a:solidFill>
              </a:rPr>
              <a:t>Button – </a:t>
            </a:r>
            <a:r>
              <a:rPr lang="en-US" sz="2000" i="1" dirty="0" smtClean="0">
                <a:solidFill>
                  <a:srgbClr val="FF0000"/>
                </a:solidFill>
              </a:rPr>
              <a:t>1A</a:t>
            </a:r>
            <a:r>
              <a:rPr lang="en-US" sz="2100" dirty="0" smtClean="0">
                <a:solidFill>
                  <a:srgbClr val="FF0000"/>
                </a:solidFill>
              </a:rPr>
              <a:t>"</a:t>
            </a:r>
            <a:endParaRPr lang="en-US" sz="2100" dirty="0">
              <a:solidFill>
                <a:srgbClr val="FF0000"/>
              </a:solidFill>
            </a:endParaRPr>
          </a:p>
          <a:p>
            <a:r>
              <a:rPr lang="en-US" sz="2100" dirty="0" smtClean="0">
                <a:solidFill>
                  <a:srgbClr val="FF0000"/>
                </a:solidFill>
              </a:rPr>
              <a:t>state=0</a:t>
            </a:r>
            <a:endParaRPr lang="en-US" sz="2100" dirty="0">
              <a:solidFill>
                <a:srgbClr val="FF0000"/>
              </a:solidFill>
            </a:endParaRPr>
          </a:p>
          <a:p>
            <a:r>
              <a:rPr lang="en-US" sz="2100" dirty="0">
                <a:solidFill>
                  <a:srgbClr val="FF0000"/>
                </a:solidFill>
              </a:rPr>
              <a:t>output</a:t>
            </a:r>
            <a:r>
              <a:rPr lang="en-US" sz="2100" dirty="0" smtClean="0">
                <a:solidFill>
                  <a:srgbClr val="FF0000"/>
                </a:solidFill>
              </a:rPr>
              <a:t>=“OK – Call Answered"</a:t>
            </a:r>
            <a:endParaRPr lang="en-US" sz="2100" dirty="0">
              <a:solidFill>
                <a:srgbClr val="FF0000"/>
              </a:solidFill>
            </a:endParaRPr>
          </a:p>
          <a:p>
            <a:endParaRPr lang="en-US" sz="2100" dirty="0"/>
          </a:p>
          <a:p>
            <a:r>
              <a:rPr lang="en-US" sz="2100" dirty="0"/>
              <a:t>${</a:t>
            </a:r>
            <a:r>
              <a:rPr lang="en-US" sz="2100" dirty="0" err="1"/>
              <a:t>nrdp</a:t>
            </a:r>
            <a:r>
              <a:rPr lang="en-US" sz="2100" dirty="0"/>
              <a:t>} -u ${</a:t>
            </a:r>
            <a:r>
              <a:rPr lang="en-US" sz="2100" dirty="0" err="1"/>
              <a:t>url</a:t>
            </a:r>
            <a:r>
              <a:rPr lang="en-US" sz="2100" dirty="0"/>
              <a:t>} -t ${token} -H ${host} -s "${service}" -S ${state} -o "${output}"</a:t>
            </a:r>
          </a:p>
        </p:txBody>
      </p:sp>
      <p:pic>
        <p:nvPicPr>
          <p:cNvPr id="3074" name="Picture 2" descr="C:\Users\JPRINS\AppData\Local\Temp\vmware-JPRINS\VMwareDnD\c3420a3a\Screen Shot 2014-10-11 at 2.21.45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24025"/>
            <a:ext cx="78962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695763"/>
              </p:ext>
            </p:extLst>
          </p:nvPr>
        </p:nvGraphicFramePr>
        <p:xfrm>
          <a:off x="5638800" y="2971800"/>
          <a:ext cx="2971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 (GREEN)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WARNING (YELLOW)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(RED)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 (GREY)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0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Ex. 2 – Backup Monitoring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yriad Pro Light" pitchFamily="34" charset="0"/>
              </a:rPr>
              <a:t>Requirement</a:t>
            </a:r>
          </a:p>
          <a:p>
            <a:endParaRPr lang="en-US" dirty="0" smtClean="0">
              <a:latin typeface="Myriad Pro Light" pitchFamily="34" charset="0"/>
            </a:endParaRPr>
          </a:p>
          <a:p>
            <a:pPr lvl="1"/>
            <a:r>
              <a:rPr lang="en-US" dirty="0" smtClean="0">
                <a:latin typeface="Myriad Pro Light" pitchFamily="34" charset="0"/>
              </a:rPr>
              <a:t>DB backup should complete successfully at least 1 time per day.  Let someone know if it doesn’t.</a:t>
            </a:r>
          </a:p>
          <a:p>
            <a:endParaRPr lang="en-US" dirty="0">
              <a:latin typeface="Myriad Pro Light" pitchFamily="34" charset="0"/>
            </a:endParaRPr>
          </a:p>
          <a:p>
            <a:r>
              <a:rPr lang="en-US" dirty="0" smtClean="0">
                <a:latin typeface="Myriad Pro Light" pitchFamily="34" charset="0"/>
              </a:rPr>
              <a:t>Solution</a:t>
            </a:r>
          </a:p>
          <a:p>
            <a:endParaRPr lang="en-US" dirty="0" smtClean="0">
              <a:latin typeface="Myriad Pro Light" pitchFamily="34" charset="0"/>
            </a:endParaRPr>
          </a:p>
          <a:p>
            <a:pPr lvl="1"/>
            <a:r>
              <a:rPr lang="en-US" dirty="0" smtClean="0">
                <a:latin typeface="Myriad Pro Light" pitchFamily="34" charset="0"/>
              </a:rPr>
              <a:t>Send passive acknowledgement upon successful backup completion.</a:t>
            </a:r>
          </a:p>
          <a:p>
            <a:pPr lvl="1"/>
            <a:r>
              <a:rPr lang="en-US" dirty="0" smtClean="0">
                <a:latin typeface="Myriad Pro Light" pitchFamily="34" charset="0"/>
              </a:rPr>
              <a:t>Use freshness to alert us any time service has not checked in within 26 hours.</a:t>
            </a:r>
          </a:p>
          <a:p>
            <a:endParaRPr lang="en-US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itchFamily="34" charset="0"/>
              </a:rPr>
              <a:t>Ex. 2 – Backup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yriad Pro Light" pitchFamily="34" charset="0"/>
              </a:rPr>
              <a:t>Step 1: Define Passive Service Check</a:t>
            </a:r>
          </a:p>
          <a:p>
            <a:endParaRPr lang="en-US" dirty="0" smtClean="0">
              <a:latin typeface="Myriad Pro Light" pitchFamily="34" charset="0"/>
            </a:endParaRPr>
          </a:p>
          <a:p>
            <a:r>
              <a:rPr lang="en-US" sz="2300" i="1" dirty="0"/>
              <a:t>define service{</a:t>
            </a:r>
            <a:endParaRPr lang="en-US" sz="2300" dirty="0"/>
          </a:p>
          <a:p>
            <a:r>
              <a:rPr lang="en-US" sz="2300" i="1" dirty="0"/>
              <a:t>	</a:t>
            </a:r>
            <a:r>
              <a:rPr lang="en-US" sz="2300" i="1" dirty="0" err="1" smtClean="0"/>
              <a:t>host_name</a:t>
            </a:r>
            <a:r>
              <a:rPr lang="en-US" sz="2300" i="1" dirty="0"/>
              <a:t>	</a:t>
            </a:r>
            <a:r>
              <a:rPr lang="en-US" sz="2300" i="1" dirty="0" smtClean="0"/>
              <a:t>		backup-server</a:t>
            </a:r>
            <a:endParaRPr lang="en-US" sz="2300" dirty="0"/>
          </a:p>
          <a:p>
            <a:r>
              <a:rPr lang="en-US" sz="2300" i="1" dirty="0"/>
              <a:t>	</a:t>
            </a:r>
            <a:r>
              <a:rPr lang="en-US" sz="2300" i="1" dirty="0" err="1" smtClean="0"/>
              <a:t>service_description</a:t>
            </a:r>
            <a:r>
              <a:rPr lang="en-US" sz="2300" i="1" dirty="0"/>
              <a:t>	</a:t>
            </a:r>
            <a:r>
              <a:rPr lang="en-US" sz="2300" i="1" dirty="0" smtClean="0"/>
              <a:t>	Oracle DB Backup</a:t>
            </a:r>
            <a:endParaRPr lang="en-US" sz="2300" dirty="0"/>
          </a:p>
          <a:p>
            <a:r>
              <a:rPr lang="en-US" sz="2300" i="1" dirty="0"/>
              <a:t>	</a:t>
            </a:r>
            <a:r>
              <a:rPr lang="en-US" sz="2300" i="1" dirty="0" err="1"/>
              <a:t>active_checks_enabled</a:t>
            </a:r>
            <a:r>
              <a:rPr lang="en-US" sz="2300" i="1" dirty="0"/>
              <a:t>	</a:t>
            </a:r>
            <a:r>
              <a:rPr lang="en-US" sz="2300" i="1" dirty="0" smtClean="0"/>
              <a:t>	0</a:t>
            </a:r>
            <a:endParaRPr lang="en-US" sz="2300" dirty="0"/>
          </a:p>
          <a:p>
            <a:r>
              <a:rPr lang="en-US" sz="2300" i="1" dirty="0"/>
              <a:t>	</a:t>
            </a:r>
            <a:r>
              <a:rPr lang="en-US" sz="2300" i="1" dirty="0" err="1"/>
              <a:t>passive_checks_enabled</a:t>
            </a:r>
            <a:r>
              <a:rPr lang="en-US" sz="2300" i="1" dirty="0"/>
              <a:t>	</a:t>
            </a:r>
            <a:r>
              <a:rPr lang="en-US" sz="2300" i="1" dirty="0" smtClean="0"/>
              <a:t>	1</a:t>
            </a:r>
          </a:p>
          <a:p>
            <a:r>
              <a:rPr lang="en-US" sz="2300" i="1" dirty="0"/>
              <a:t>	</a:t>
            </a:r>
            <a:r>
              <a:rPr lang="en-US" sz="2300" i="1" dirty="0" err="1"/>
              <a:t>check_freshness</a:t>
            </a:r>
            <a:r>
              <a:rPr lang="en-US" sz="2300" i="1" dirty="0"/>
              <a:t>		</a:t>
            </a:r>
            <a:r>
              <a:rPr lang="en-US" sz="2300" i="1" dirty="0" smtClean="0"/>
              <a:t>	1</a:t>
            </a:r>
            <a:endParaRPr lang="en-US" sz="2300" dirty="0"/>
          </a:p>
          <a:p>
            <a:r>
              <a:rPr lang="en-US" sz="2300" i="1" dirty="0"/>
              <a:t>	</a:t>
            </a:r>
            <a:r>
              <a:rPr lang="en-US" sz="2300" i="1" dirty="0" err="1"/>
              <a:t>freshness_threshold</a:t>
            </a:r>
            <a:r>
              <a:rPr lang="en-US" sz="2300" i="1" dirty="0"/>
              <a:t>	</a:t>
            </a:r>
            <a:r>
              <a:rPr lang="en-US" sz="2300" i="1" dirty="0" smtClean="0"/>
              <a:t>	93600</a:t>
            </a:r>
          </a:p>
          <a:p>
            <a:r>
              <a:rPr lang="en-US" sz="2300" i="1" dirty="0"/>
              <a:t>	</a:t>
            </a:r>
            <a:r>
              <a:rPr lang="en-US" sz="2300" i="1" dirty="0" err="1"/>
              <a:t>check_command</a:t>
            </a:r>
            <a:r>
              <a:rPr lang="en-US" sz="2300" i="1" dirty="0"/>
              <a:t>		</a:t>
            </a:r>
            <a:r>
              <a:rPr lang="en-US" sz="2300" i="1" dirty="0" smtClean="0"/>
              <a:t>	</a:t>
            </a:r>
            <a:r>
              <a:rPr lang="en-US" sz="2300" i="1" dirty="0" smtClean="0">
                <a:solidFill>
                  <a:srgbClr val="FF0000"/>
                </a:solidFill>
              </a:rPr>
              <a:t>no-backup-report</a:t>
            </a:r>
          </a:p>
          <a:p>
            <a:r>
              <a:rPr lang="en-US" sz="2300" i="1" dirty="0"/>
              <a:t>	</a:t>
            </a:r>
            <a:r>
              <a:rPr lang="en-US" sz="2300" i="1" dirty="0" smtClean="0"/>
              <a:t>…other options…</a:t>
            </a:r>
            <a:r>
              <a:rPr lang="en-US" sz="2300" i="1" dirty="0"/>
              <a:t>	</a:t>
            </a:r>
            <a:endParaRPr lang="en-US" sz="2300" i="1" dirty="0" smtClean="0"/>
          </a:p>
          <a:p>
            <a:r>
              <a:rPr lang="en-US" sz="2300" i="1" dirty="0" smtClean="0"/>
              <a:t>}</a:t>
            </a:r>
            <a:endParaRPr lang="en-US" sz="2300" dirty="0"/>
          </a:p>
          <a:p>
            <a:endParaRPr lang="en-US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itchFamily="34" charset="0"/>
              </a:rPr>
              <a:t>Ex. 2 – Backup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yriad Pro Light" pitchFamily="34" charset="0"/>
              </a:rPr>
              <a:t>Step 2: Define Check Command</a:t>
            </a:r>
          </a:p>
          <a:p>
            <a:endParaRPr lang="en-US" sz="2400" i="1" dirty="0"/>
          </a:p>
          <a:p>
            <a:r>
              <a:rPr lang="en-US" sz="2400" b="1" dirty="0" smtClean="0"/>
              <a:t>File: /</a:t>
            </a:r>
            <a:r>
              <a:rPr lang="en-US" sz="2400" b="1" dirty="0" err="1" smtClean="0"/>
              <a:t>usr</a:t>
            </a:r>
            <a:r>
              <a:rPr lang="en-US" sz="2400" b="1" dirty="0" smtClean="0"/>
              <a:t>/local/</a:t>
            </a:r>
            <a:r>
              <a:rPr lang="en-US" sz="2400" b="1" dirty="0" err="1" smtClean="0"/>
              <a:t>nagios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commands.cfg</a:t>
            </a:r>
            <a:endParaRPr lang="en-US" sz="2400" b="1" dirty="0"/>
          </a:p>
          <a:p>
            <a:r>
              <a:rPr lang="en-US" sz="2400" i="1" dirty="0"/>
              <a:t> </a:t>
            </a:r>
            <a:endParaRPr lang="en-US" sz="2400" i="1" dirty="0" smtClean="0"/>
          </a:p>
          <a:p>
            <a:endParaRPr lang="en-US" sz="2400" i="1" dirty="0"/>
          </a:p>
          <a:p>
            <a:r>
              <a:rPr lang="en-US" sz="1800" i="1" dirty="0"/>
              <a:t>define command{</a:t>
            </a:r>
          </a:p>
          <a:p>
            <a:r>
              <a:rPr lang="en-US" sz="1800" i="1" dirty="0"/>
              <a:t>	</a:t>
            </a:r>
            <a:r>
              <a:rPr lang="en-US" sz="1800" i="1" dirty="0" err="1"/>
              <a:t>command_name</a:t>
            </a:r>
            <a:r>
              <a:rPr lang="en-US" sz="1800" i="1" dirty="0"/>
              <a:t>	</a:t>
            </a:r>
            <a:r>
              <a:rPr lang="en-US" sz="1800" i="1" dirty="0">
                <a:solidFill>
                  <a:srgbClr val="FF0000"/>
                </a:solidFill>
              </a:rPr>
              <a:t>no-backup-report</a:t>
            </a:r>
          </a:p>
          <a:p>
            <a:r>
              <a:rPr lang="en-US" sz="1800" i="1" dirty="0"/>
              <a:t>	</a:t>
            </a:r>
            <a:r>
              <a:rPr lang="en-US" sz="1800" i="1" dirty="0" err="1"/>
              <a:t>command_line</a:t>
            </a:r>
            <a:r>
              <a:rPr lang="en-US" sz="1800" i="1" dirty="0"/>
              <a:t>	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usr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/local/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nagios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libexec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check_dummy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/>
              <a:t>2 "Results of backup job were not reported!"</a:t>
            </a:r>
          </a:p>
          <a:p>
            <a:r>
              <a:rPr lang="en-US" sz="1800" i="1" dirty="0" smtClean="0"/>
              <a:t>}</a:t>
            </a:r>
          </a:p>
          <a:p>
            <a:endParaRPr lang="en-US" sz="1800" i="1" dirty="0"/>
          </a:p>
          <a:p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Note: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check_dummy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does nothing but exit 2 (critical) and display the message in “quotes”</a:t>
            </a:r>
            <a:endParaRPr lang="en-US" sz="18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latin typeface="Myriad Pro Ligh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88560"/>
              </p:ext>
            </p:extLst>
          </p:nvPr>
        </p:nvGraphicFramePr>
        <p:xfrm>
          <a:off x="5943600" y="1905000"/>
          <a:ext cx="2971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 (GREEN)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WARNING (YELLOW)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(RED)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 (GREY)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 pitchFamily="34" charset="0"/>
              </a:rPr>
              <a:t>Ex. 2 – Backup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latin typeface="Myriad Pro Light" pitchFamily="34" charset="0"/>
              </a:rPr>
              <a:t>Step 3: Configure Client to Send Acknowledgement</a:t>
            </a:r>
          </a:p>
          <a:p>
            <a:endParaRPr lang="en-US" sz="2400" i="1" dirty="0"/>
          </a:p>
          <a:p>
            <a:r>
              <a:rPr lang="en-US" sz="2100" dirty="0"/>
              <a:t>#!/bin/bash</a:t>
            </a:r>
          </a:p>
          <a:p>
            <a:r>
              <a:rPr lang="en-US" sz="2100" dirty="0"/>
              <a:t>nrdp=/usr/local/nrdp/clients/send_nrdp.sh</a:t>
            </a:r>
          </a:p>
          <a:p>
            <a:r>
              <a:rPr lang="en-US" sz="2100" dirty="0" err="1" smtClean="0"/>
              <a:t>url</a:t>
            </a:r>
            <a:r>
              <a:rPr lang="en-US" sz="2100" dirty="0" smtClean="0"/>
              <a:t>=http://10.44.4.69/nrdp</a:t>
            </a:r>
            <a:endParaRPr lang="en-US" sz="2100" dirty="0"/>
          </a:p>
          <a:p>
            <a:r>
              <a:rPr lang="en-US" sz="2100" dirty="0" smtClean="0"/>
              <a:t>token=0vn53mbj3lk4</a:t>
            </a:r>
            <a:endParaRPr lang="en-US" sz="2100" dirty="0"/>
          </a:p>
          <a:p>
            <a:endParaRPr lang="en-US" sz="2100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host=backup-server</a:t>
            </a:r>
            <a:endParaRPr lang="en-US" sz="2100" dirty="0">
              <a:solidFill>
                <a:srgbClr val="FF0000"/>
              </a:solidFill>
            </a:endParaRPr>
          </a:p>
          <a:p>
            <a:r>
              <a:rPr lang="en-US" sz="2100" dirty="0" smtClean="0">
                <a:solidFill>
                  <a:srgbClr val="FF0000"/>
                </a:solidFill>
              </a:rPr>
              <a:t>service="</a:t>
            </a:r>
            <a:r>
              <a:rPr lang="en-US" sz="2000" i="1" dirty="0" smtClean="0">
                <a:solidFill>
                  <a:srgbClr val="FF0000"/>
                </a:solidFill>
              </a:rPr>
              <a:t>Oracle </a:t>
            </a:r>
            <a:r>
              <a:rPr lang="en-US" sz="2000" i="1" dirty="0">
                <a:solidFill>
                  <a:srgbClr val="FF0000"/>
                </a:solidFill>
              </a:rPr>
              <a:t>DB </a:t>
            </a:r>
            <a:r>
              <a:rPr lang="en-US" sz="2000" i="1" dirty="0" smtClean="0">
                <a:solidFill>
                  <a:srgbClr val="FF0000"/>
                </a:solidFill>
              </a:rPr>
              <a:t>Backup</a:t>
            </a:r>
            <a:r>
              <a:rPr lang="en-US" sz="2100" dirty="0" smtClean="0">
                <a:solidFill>
                  <a:srgbClr val="FF0000"/>
                </a:solidFill>
              </a:rPr>
              <a:t>"</a:t>
            </a:r>
            <a:endParaRPr lang="en-US" sz="2100" dirty="0">
              <a:solidFill>
                <a:srgbClr val="FF0000"/>
              </a:solidFill>
            </a:endParaRPr>
          </a:p>
          <a:p>
            <a:r>
              <a:rPr lang="en-US" sz="2100" dirty="0">
                <a:solidFill>
                  <a:srgbClr val="FF0000"/>
                </a:solidFill>
              </a:rPr>
              <a:t>state=0</a:t>
            </a:r>
          </a:p>
          <a:p>
            <a:r>
              <a:rPr lang="en-US" sz="2100" dirty="0">
                <a:solidFill>
                  <a:srgbClr val="FF0000"/>
                </a:solidFill>
              </a:rPr>
              <a:t>output="OK </a:t>
            </a:r>
            <a:r>
              <a:rPr lang="en-US" sz="2100" dirty="0" smtClean="0">
                <a:solidFill>
                  <a:srgbClr val="FF0000"/>
                </a:solidFill>
              </a:rPr>
              <a:t>– Backup Completed Successfully"</a:t>
            </a:r>
            <a:endParaRPr lang="en-US" sz="2100" dirty="0">
              <a:solidFill>
                <a:srgbClr val="FF0000"/>
              </a:solidFill>
            </a:endParaRPr>
          </a:p>
          <a:p>
            <a:endParaRPr lang="en-US" sz="2100" dirty="0"/>
          </a:p>
          <a:p>
            <a:r>
              <a:rPr lang="en-US" sz="2100" dirty="0"/>
              <a:t>${</a:t>
            </a:r>
            <a:r>
              <a:rPr lang="en-US" sz="2100" dirty="0" err="1"/>
              <a:t>nrdp</a:t>
            </a:r>
            <a:r>
              <a:rPr lang="en-US" sz="2100" dirty="0"/>
              <a:t>} -u ${</a:t>
            </a:r>
            <a:r>
              <a:rPr lang="en-US" sz="2100" dirty="0" err="1"/>
              <a:t>url</a:t>
            </a:r>
            <a:r>
              <a:rPr lang="en-US" sz="2100" dirty="0"/>
              <a:t>} -t ${token} -H ${host} -s "${service}" -S ${state} -o "${output}"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46324"/>
              </p:ext>
            </p:extLst>
          </p:nvPr>
        </p:nvGraphicFramePr>
        <p:xfrm>
          <a:off x="5791200" y="2362200"/>
          <a:ext cx="2971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 (GREEN)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WARNING (YELLOW)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(RED)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 (GREY)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2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Other Passive Use Cases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yriad Pro Light" pitchFamily="34" charset="0"/>
              </a:rPr>
              <a:t>Inaccessible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Device is behind a firewall and cannot be reached by Nagios.</a:t>
            </a:r>
            <a:endParaRPr lang="en-US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yriad Pro Light" pitchFamily="34" charset="0"/>
              </a:rPr>
              <a:t>Unpredictable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Device is mobile and IP address changes often.</a:t>
            </a:r>
            <a:endParaRPr lang="en-US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yriad Pro Light" pitchFamily="34" charset="0"/>
              </a:rPr>
              <a:t>Scalability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Aggregate </a:t>
            </a:r>
            <a:r>
              <a:rPr lang="en-US" dirty="0">
                <a:latin typeface="Myriad Pro Light" pitchFamily="34" charset="0"/>
              </a:rPr>
              <a:t>multiple Nagios server </a:t>
            </a:r>
            <a:r>
              <a:rPr lang="en-US" dirty="0" smtClean="0">
                <a:latin typeface="Myriad Pro Light" pitchFamily="34" charset="0"/>
              </a:rPr>
              <a:t>statuses to </a:t>
            </a:r>
            <a:r>
              <a:rPr lang="en-US" dirty="0">
                <a:latin typeface="Myriad Pro Light" pitchFamily="34" charset="0"/>
              </a:rPr>
              <a:t>a central server</a:t>
            </a:r>
            <a:r>
              <a:rPr lang="en-US" dirty="0" smtClean="0">
                <a:latin typeface="Myriad Pro Light" pitchFamily="34" charset="0"/>
              </a:rPr>
              <a:t>. (Distributed configuration)</a:t>
            </a:r>
          </a:p>
        </p:txBody>
      </p:sp>
    </p:spTree>
    <p:extLst>
      <p:ext uri="{BB962C8B-B14F-4D97-AF65-F5344CB8AC3E}">
        <p14:creationId xmlns:p14="http://schemas.microsoft.com/office/powerpoint/2010/main" val="6396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Conclusion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Passive Checks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Supported in both Nagios Core and Nagios XI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Initiated by the client, authenticated and validated by the server.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Customizable with volatility, state stalking, and freshness checking.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Useful for detecting when events happen (i.e. Security Alerts) as well as when events STOP happening (i.e. Backup Monitoring).</a:t>
            </a:r>
          </a:p>
        </p:txBody>
      </p:sp>
    </p:spTree>
    <p:extLst>
      <p:ext uri="{BB962C8B-B14F-4D97-AF65-F5344CB8AC3E}">
        <p14:creationId xmlns:p14="http://schemas.microsoft.com/office/powerpoint/2010/main" val="32738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Conclusion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NRDP – Nagios Remote Data Processor</a:t>
            </a:r>
          </a:p>
          <a:p>
            <a:endParaRPr lang="en-US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Server Component, Runs on Nagios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Collects passive updates from clients and submits updates to Nagios 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Uses shared tokens for client/server authentication.</a:t>
            </a:r>
          </a:p>
          <a:p>
            <a:endParaRPr lang="en-US" sz="20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* </a:t>
            </a:r>
            <a:r>
              <a:rPr lang="en-US" sz="2000" dirty="0" smtClean="0">
                <a:latin typeface="Myriad Pro Light" pitchFamily="34" charset="0"/>
                <a:hlinkClick r:id="rId2"/>
              </a:rPr>
              <a:t>http</a:t>
            </a:r>
            <a:r>
              <a:rPr lang="en-US" sz="2000" dirty="0">
                <a:latin typeface="Myriad Pro Light" pitchFamily="34" charset="0"/>
                <a:hlinkClick r:id="rId2"/>
              </a:rPr>
              <a:t>://</a:t>
            </a:r>
            <a:r>
              <a:rPr lang="en-US" sz="2000" dirty="0" smtClean="0">
                <a:latin typeface="Myriad Pro Light" pitchFamily="34" charset="0"/>
                <a:hlinkClick r:id="rId2"/>
              </a:rPr>
              <a:t>assets.nagios.com/downloads/nrdp/docs/NRDP_Overview.pdf</a:t>
            </a:r>
            <a:endParaRPr lang="en-US" sz="20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Myriad Pro Light" pitchFamily="34" charset="0"/>
              </a:rPr>
              <a:t>NSCA can be used as an alternative, especially for Windows clients.</a:t>
            </a:r>
            <a:endParaRPr lang="en-US" sz="2400" dirty="0">
              <a:solidFill>
                <a:srgbClr val="FF0000"/>
              </a:solidFill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Other Passive Examples</a:t>
            </a:r>
            <a:endParaRPr lang="en-US" dirty="0">
              <a:latin typeface="Myriad Pro Ligh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006313"/>
              </p:ext>
            </p:extLst>
          </p:nvPr>
        </p:nvGraphicFramePr>
        <p:xfrm>
          <a:off x="457200" y="1265238"/>
          <a:ext cx="8229600" cy="3914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600200"/>
                <a:gridCol w="1600200"/>
                <a:gridCol w="1524000"/>
                <a:gridCol w="1295400"/>
              </a:tblGrid>
              <a:tr h="1179857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Volatile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Stalking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Freshness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Freshness Threshold</a:t>
                      </a:r>
                      <a:endParaRPr lang="en-US" dirty="0"/>
                    </a:p>
                  </a:txBody>
                  <a:tcPr/>
                </a:tc>
              </a:tr>
              <a:tr h="683568">
                <a:tc>
                  <a:txBody>
                    <a:bodyPr/>
                    <a:lstStyle/>
                    <a:p>
                      <a:r>
                        <a:rPr lang="en-US" dirty="0" smtClean="0"/>
                        <a:t>“Lost” Magic number</a:t>
                      </a:r>
                      <a:r>
                        <a:rPr lang="en-US" baseline="0" dirty="0" smtClean="0"/>
                        <a:t> 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Disabled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Disabled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Enabled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108 Minutes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3568">
                <a:tc>
                  <a:txBody>
                    <a:bodyPr/>
                    <a:lstStyle/>
                    <a:p>
                      <a:r>
                        <a:rPr lang="en-US" dirty="0" smtClean="0"/>
                        <a:t>Team Member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Status Reports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Enabled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Disabled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Enabled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 Month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3568"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r>
                        <a:rPr lang="en-US" baseline="0" dirty="0" smtClean="0"/>
                        <a:t>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Enabled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Enabled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Disabled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683568">
                <a:tc>
                  <a:txBody>
                    <a:bodyPr/>
                    <a:lstStyle/>
                    <a:p>
                      <a:r>
                        <a:rPr lang="en-US" dirty="0" smtClean="0"/>
                        <a:t>Backup</a:t>
                      </a:r>
                      <a:r>
                        <a:rPr lang="en-US" baseline="0" dirty="0" smtClean="0"/>
                        <a:t> 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Disabled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Disabled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Enabled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 Hours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9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Questions?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Any questions?</a:t>
            </a:r>
          </a:p>
          <a:p>
            <a:endParaRPr lang="en-US" sz="2000" dirty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Thanks!</a:t>
            </a:r>
            <a:endParaRPr lang="en-US" sz="2400" dirty="0">
              <a:latin typeface="Myriad Pro Light" pitchFamily="34" charset="0"/>
            </a:endParaRPr>
          </a:p>
        </p:txBody>
      </p:sp>
      <p:pic>
        <p:nvPicPr>
          <p:cNvPr id="6146" name="Picture 2" descr="C:\Users\zbordeau\AppData\Local\Microsoft\Windows\Temporary Internet Files\Content.IE5\AV93OOZ6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405357" cy="31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Agenda – </a:t>
            </a:r>
            <a:r>
              <a:rPr lang="en-US" dirty="0" err="1" smtClean="0">
                <a:latin typeface="Myriad Pro Light" pitchFamily="34" charset="0"/>
              </a:rPr>
              <a:t>pt</a:t>
            </a:r>
            <a:r>
              <a:rPr lang="en-US" dirty="0" smtClean="0">
                <a:latin typeface="Myriad Pro Light" pitchFamily="34" charset="0"/>
              </a:rPr>
              <a:t> 1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Active vs Passive Checks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Enabling Passive Checking in Nagios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Enabling on Nagios Core &amp; Nagios XI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Configuring NRDP Server &amp; Client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Customizing Passive Checks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Volatility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State Stalking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Freshness Checking</a:t>
            </a:r>
          </a:p>
        </p:txBody>
      </p:sp>
    </p:spTree>
    <p:extLst>
      <p:ext uri="{BB962C8B-B14F-4D97-AF65-F5344CB8AC3E}">
        <p14:creationId xmlns:p14="http://schemas.microsoft.com/office/powerpoint/2010/main" val="14117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The End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Jim Prins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jprins1229@gmail.com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Agenda – </a:t>
            </a:r>
            <a:r>
              <a:rPr lang="en-US" dirty="0" err="1" smtClean="0">
                <a:latin typeface="Myriad Pro Light" pitchFamily="34" charset="0"/>
              </a:rPr>
              <a:t>pt</a:t>
            </a:r>
            <a:r>
              <a:rPr lang="en-US" dirty="0" smtClean="0">
                <a:latin typeface="Myriad Pro Light" pitchFamily="34" charset="0"/>
              </a:rPr>
              <a:t> 2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Myriad Pro Light" pitchFamily="34" charset="0"/>
              </a:rPr>
              <a:t>Example #1 – Airline Call Button</a:t>
            </a:r>
            <a:endParaRPr lang="en-US" sz="2700" dirty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7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Myriad Pro Light" pitchFamily="34" charset="0"/>
              </a:rPr>
              <a:t>Example </a:t>
            </a:r>
            <a:r>
              <a:rPr lang="en-US" sz="2700" dirty="0">
                <a:latin typeface="Myriad Pro Light" pitchFamily="34" charset="0"/>
              </a:rPr>
              <a:t>#2 – Backup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Myriad Pro Light" pitchFamily="34" charset="0"/>
              </a:rPr>
              <a:t>Other Passive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Myriad Pro Light" pitchFamily="34" charset="0"/>
              </a:rPr>
              <a:t>Summary </a:t>
            </a:r>
            <a:endParaRPr lang="en-US" sz="27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yriad Pro Light" pitchFamily="34" charset="0"/>
              </a:rPr>
              <a:t>Questions/Answers</a:t>
            </a:r>
          </a:p>
        </p:txBody>
      </p:sp>
    </p:spTree>
    <p:extLst>
      <p:ext uri="{BB962C8B-B14F-4D97-AF65-F5344CB8AC3E}">
        <p14:creationId xmlns:p14="http://schemas.microsoft.com/office/powerpoint/2010/main" val="20228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Active vs Passive Checks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 Light" pitchFamily="34" charset="0"/>
              </a:rPr>
              <a:t>Active Checks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Active from perspective of the Nagios application.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Request initiated </a:t>
            </a:r>
            <a:r>
              <a:rPr lang="en-US" sz="2400" dirty="0">
                <a:latin typeface="Myriad Pro Light" pitchFamily="34" charset="0"/>
              </a:rPr>
              <a:t>by the </a:t>
            </a:r>
            <a:r>
              <a:rPr lang="en-US" sz="2400" dirty="0" smtClean="0">
                <a:latin typeface="Myriad Pro Light" pitchFamily="34" charset="0"/>
              </a:rPr>
              <a:t>server</a:t>
            </a:r>
            <a:endParaRPr lang="en-US" sz="2400" dirty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yriad Pro Light" pitchFamily="34" charset="0"/>
              </a:rPr>
              <a:t>Server </a:t>
            </a:r>
            <a:r>
              <a:rPr lang="en-US" sz="2400" dirty="0" smtClean="0">
                <a:latin typeface="Myriad Pro Light" pitchFamily="34" charset="0"/>
              </a:rPr>
              <a:t>authenticated </a:t>
            </a:r>
            <a:r>
              <a:rPr lang="en-US" sz="2400" dirty="0">
                <a:latin typeface="Myriad Pro Light" pitchFamily="34" charset="0"/>
              </a:rPr>
              <a:t>by the </a:t>
            </a:r>
            <a:r>
              <a:rPr lang="en-US" sz="2400" dirty="0" smtClean="0">
                <a:latin typeface="Myriad Pro Light" pitchFamily="34" charset="0"/>
              </a:rPr>
              <a:t>client</a:t>
            </a:r>
            <a:endParaRPr lang="en-US" sz="2400" dirty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Client decides whether to respond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 Light" pitchFamily="34" charset="0"/>
              </a:rPr>
              <a:t>Passive Checks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Passive from perspective of the Nagios application.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Request initiated by the client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Client authenticated by the server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Server decides whether to accept message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Use cases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Good reasons for passive checks: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 Light" pitchFamily="34" charset="0"/>
              </a:rPr>
              <a:t>Detect and respond each time event happens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Passive Check w/ Volatility &amp; State Stalking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 Light" pitchFamily="34" charset="0"/>
              </a:rPr>
              <a:t>Detect and respond when something has stopped happening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Passive Check w/ Freshness</a:t>
            </a:r>
            <a:endParaRPr lang="en-US" sz="2800" dirty="0" smtClean="0">
              <a:latin typeface="Myriad Pro Light" pitchFamily="34" charset="0"/>
            </a:endParaRPr>
          </a:p>
          <a:p>
            <a:endParaRPr lang="en-US" sz="2800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Enabling Passive Checks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Passive host and service checks are enabled </a:t>
            </a:r>
            <a:r>
              <a:rPr lang="en-US" dirty="0"/>
              <a:t>in Nagios Core via </a:t>
            </a:r>
            <a:r>
              <a:rPr lang="en-US" dirty="0" err="1" smtClean="0"/>
              <a:t>config.cfg</a:t>
            </a:r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Default location: /</a:t>
            </a:r>
            <a:r>
              <a:rPr lang="en-US" sz="2400" dirty="0" err="1" smtClean="0"/>
              <a:t>usr</a:t>
            </a:r>
            <a:r>
              <a:rPr lang="en-US" sz="2400" dirty="0" smtClean="0"/>
              <a:t>/local/</a:t>
            </a:r>
            <a:r>
              <a:rPr lang="en-US" sz="2400" dirty="0" err="1" smtClean="0"/>
              <a:t>nagios</a:t>
            </a:r>
            <a:r>
              <a:rPr lang="en-US" sz="2400" dirty="0" smtClean="0"/>
              <a:t>/</a:t>
            </a:r>
            <a:r>
              <a:rPr lang="en-US" sz="2400" dirty="0" err="1" smtClean="0"/>
              <a:t>etc</a:t>
            </a:r>
            <a:r>
              <a:rPr lang="en-US" sz="2400" dirty="0" smtClean="0"/>
              <a:t>/</a:t>
            </a:r>
            <a:r>
              <a:rPr lang="en-US" sz="2400" dirty="0" err="1" smtClean="0"/>
              <a:t>nagios.cfg</a:t>
            </a:r>
            <a:endParaRPr lang="en-US" sz="2400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accept_passive_host_checks</a:t>
            </a:r>
            <a:r>
              <a:rPr lang="en-US" i="1" dirty="0" smtClean="0">
                <a:solidFill>
                  <a:srgbClr val="FF0000"/>
                </a:solidFill>
              </a:rPr>
              <a:t>=1</a:t>
            </a:r>
            <a:endParaRPr lang="en-US" i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accept_passive_service_checks</a:t>
            </a:r>
            <a:r>
              <a:rPr lang="en-US" i="1" dirty="0" smtClean="0">
                <a:solidFill>
                  <a:srgbClr val="FF0000"/>
                </a:solidFill>
              </a:rPr>
              <a:t>=1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sz="2800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NRDP – Server Side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06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Nagios Remote Data Processor (NRDP)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Server: Usually runs on the Nagios server at </a:t>
            </a:r>
            <a:r>
              <a:rPr lang="en-US" sz="2400" dirty="0" smtClean="0">
                <a:latin typeface="Myriad Pro Light" pitchFamily="34" charset="0"/>
                <a:hlinkClick r:id="rId2"/>
              </a:rPr>
              <a:t>http://&lt;ip_address&gt;/nrdp</a:t>
            </a:r>
            <a:endParaRPr lang="en-US" sz="24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Tokens and other server side configuration maintained at </a:t>
            </a:r>
            <a:r>
              <a:rPr lang="en-US" sz="2000" i="1" dirty="0" smtClean="0">
                <a:latin typeface="Myriad Pro Light" pitchFamily="34" charset="0"/>
              </a:rPr>
              <a:t>/</a:t>
            </a:r>
            <a:r>
              <a:rPr lang="en-US" sz="2000" i="1" dirty="0" err="1" smtClean="0">
                <a:latin typeface="Myriad Pro Light" pitchFamily="34" charset="0"/>
              </a:rPr>
              <a:t>usr</a:t>
            </a:r>
            <a:r>
              <a:rPr lang="en-US" sz="2000" i="1" dirty="0" smtClean="0">
                <a:latin typeface="Myriad Pro Light" pitchFamily="34" charset="0"/>
              </a:rPr>
              <a:t>/local/</a:t>
            </a:r>
            <a:r>
              <a:rPr lang="en-US" sz="2000" i="1" dirty="0" err="1" smtClean="0">
                <a:latin typeface="Myriad Pro Light" pitchFamily="34" charset="0"/>
              </a:rPr>
              <a:t>nrdp</a:t>
            </a:r>
            <a:r>
              <a:rPr lang="en-US" sz="2000" i="1" dirty="0" smtClean="0">
                <a:latin typeface="Myriad Pro Light" pitchFamily="34" charset="0"/>
              </a:rPr>
              <a:t>/server/</a:t>
            </a:r>
            <a:r>
              <a:rPr lang="en-US" sz="2000" i="1" dirty="0" err="1" smtClean="0">
                <a:latin typeface="Myriad Pro Light" pitchFamily="34" charset="0"/>
              </a:rPr>
              <a:t>config.inc.php</a:t>
            </a:r>
            <a:endParaRPr lang="en-US" sz="2000" i="1" dirty="0" smtClean="0">
              <a:latin typeface="Myriad Pro Light" pitchFamily="34" charset="0"/>
            </a:endParaRPr>
          </a:p>
          <a:p>
            <a:pPr marL="1600200" lvl="2" indent="-457200"/>
            <a:r>
              <a:rPr lang="en-US" sz="1800" dirty="0" smtClean="0">
                <a:latin typeface="Myriad Pro Light" pitchFamily="34" charset="0"/>
              </a:rPr>
              <a:t>$</a:t>
            </a:r>
            <a:r>
              <a:rPr lang="en-US" sz="1800" dirty="0" err="1">
                <a:latin typeface="Myriad Pro Light" pitchFamily="34" charset="0"/>
              </a:rPr>
              <a:t>cfg</a:t>
            </a:r>
            <a:r>
              <a:rPr lang="en-US" sz="1800" dirty="0">
                <a:latin typeface="Myriad Pro Light" pitchFamily="34" charset="0"/>
              </a:rPr>
              <a:t>['</a:t>
            </a:r>
            <a:r>
              <a:rPr lang="en-US" sz="1800" dirty="0" err="1">
                <a:latin typeface="Myriad Pro Light" pitchFamily="34" charset="0"/>
              </a:rPr>
              <a:t>authorized_tokens</a:t>
            </a:r>
            <a:r>
              <a:rPr lang="en-US" sz="1800" dirty="0">
                <a:latin typeface="Myriad Pro Light" pitchFamily="34" charset="0"/>
              </a:rPr>
              <a:t>']=array("</a:t>
            </a:r>
            <a:r>
              <a:rPr lang="en-US" sz="1800" dirty="0" smtClean="0">
                <a:solidFill>
                  <a:srgbClr val="FF0000"/>
                </a:solidFill>
                <a:latin typeface="Myriad Pro Light" pitchFamily="34" charset="0"/>
              </a:rPr>
              <a:t>0vn53mbj3lk4</a:t>
            </a:r>
            <a:r>
              <a:rPr lang="en-US" sz="1800" dirty="0" smtClean="0">
                <a:latin typeface="Myriad Pro Light" pitchFamily="34" charset="0"/>
              </a:rPr>
              <a:t>“, “0vn53mbj3lk6”);</a:t>
            </a:r>
          </a:p>
          <a:p>
            <a:pPr marL="1600200" lvl="2" indent="-457200"/>
            <a:endParaRPr lang="en-US" sz="1800" dirty="0">
              <a:latin typeface="Myriad Pro Light" pitchFamily="34" charset="0"/>
            </a:endParaRPr>
          </a:p>
          <a:p>
            <a:endParaRPr lang="en-US" sz="1800" dirty="0" smtClean="0">
              <a:latin typeface="Myriad Pro Light" pitchFamily="34" charset="0"/>
            </a:endParaRPr>
          </a:p>
          <a:p>
            <a:r>
              <a:rPr lang="en-US" sz="1800" u="sng" dirty="0" smtClean="0">
                <a:latin typeface="Myriad Pro Light" pitchFamily="34" charset="0"/>
              </a:rPr>
              <a:t>Installation Guide and Overview</a:t>
            </a:r>
          </a:p>
          <a:p>
            <a:r>
              <a:rPr lang="en-US" sz="1800" dirty="0" smtClean="0">
                <a:latin typeface="Myriad Pro Light" pitchFamily="34" charset="0"/>
              </a:rPr>
              <a:t>* </a:t>
            </a:r>
            <a:r>
              <a:rPr lang="en-US" sz="1800" dirty="0" smtClean="0">
                <a:latin typeface="Myriad Pro Light" pitchFamily="34" charset="0"/>
                <a:hlinkClick r:id="rId3"/>
              </a:rPr>
              <a:t>http</a:t>
            </a:r>
            <a:r>
              <a:rPr lang="en-US" sz="1800" dirty="0">
                <a:latin typeface="Myriad Pro Light" pitchFamily="34" charset="0"/>
                <a:hlinkClick r:id="rId3"/>
              </a:rPr>
              <a:t>://</a:t>
            </a:r>
            <a:r>
              <a:rPr lang="en-US" sz="1800" dirty="0" smtClean="0">
                <a:latin typeface="Myriad Pro Light" pitchFamily="34" charset="0"/>
                <a:hlinkClick r:id="rId3"/>
              </a:rPr>
              <a:t>assets.nagios.com/downloads/nrdp/docs/NRDP_Overview.pdf</a:t>
            </a:r>
            <a:endParaRPr lang="en-US" sz="1800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NRDP – Client Side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 smtClean="0">
                <a:latin typeface="Myriad Pro Light" pitchFamily="34" charset="0"/>
              </a:rPr>
              <a:t>Client: Installed into /</a:t>
            </a:r>
            <a:r>
              <a:rPr lang="en-US" sz="2600" b="1" dirty="0" err="1" smtClean="0">
                <a:latin typeface="Myriad Pro Light" pitchFamily="34" charset="0"/>
              </a:rPr>
              <a:t>usr</a:t>
            </a:r>
            <a:r>
              <a:rPr lang="en-US" sz="2600" b="1" dirty="0" smtClean="0">
                <a:latin typeface="Myriad Pro Light" pitchFamily="34" charset="0"/>
              </a:rPr>
              <a:t>/local/</a:t>
            </a:r>
            <a:r>
              <a:rPr lang="en-US" sz="2600" b="1" dirty="0" err="1" smtClean="0">
                <a:latin typeface="Myriad Pro Light" pitchFamily="34" charset="0"/>
              </a:rPr>
              <a:t>nrdp</a:t>
            </a:r>
            <a:endParaRPr lang="en-US" sz="2600" b="1" dirty="0" smtClean="0">
              <a:latin typeface="Myriad Pro Light" pitchFamily="34" charset="0"/>
            </a:endParaRPr>
          </a:p>
          <a:p>
            <a:endParaRPr lang="en-US" sz="2600" b="1" dirty="0">
              <a:latin typeface="Myriad Pro Light" pitchFamily="34" charset="0"/>
            </a:endParaRPr>
          </a:p>
          <a:p>
            <a:r>
              <a:rPr lang="en-US" sz="2600" b="1" dirty="0" smtClean="0">
                <a:latin typeface="Myriad Pro Light" pitchFamily="34" charset="0"/>
              </a:rPr>
              <a:t>Sample Script: i.e. backup_complete.sh</a:t>
            </a:r>
          </a:p>
          <a:p>
            <a:endParaRPr lang="en-US" sz="2400" i="1" dirty="0" smtClean="0"/>
          </a:p>
          <a:p>
            <a:r>
              <a:rPr lang="en-US" sz="2100" dirty="0" smtClean="0"/>
              <a:t>#!/</a:t>
            </a:r>
            <a:r>
              <a:rPr lang="en-US" sz="2100" dirty="0"/>
              <a:t>bin/bash</a:t>
            </a:r>
          </a:p>
          <a:p>
            <a:r>
              <a:rPr lang="en-US" sz="2100" dirty="0"/>
              <a:t>nrdp=/usr/local/nrdp/clients/send_nrdp.sh</a:t>
            </a:r>
          </a:p>
          <a:p>
            <a:r>
              <a:rPr lang="en-US" sz="2100" dirty="0" err="1" smtClean="0"/>
              <a:t>url</a:t>
            </a:r>
            <a:r>
              <a:rPr lang="en-US" sz="2100" dirty="0" smtClean="0"/>
              <a:t>=http://10.44.4.69/nrdp</a:t>
            </a:r>
            <a:endParaRPr lang="en-US" sz="2100" dirty="0"/>
          </a:p>
          <a:p>
            <a:r>
              <a:rPr lang="en-US" sz="2100" dirty="0" smtClean="0"/>
              <a:t>token=</a:t>
            </a:r>
            <a:r>
              <a:rPr lang="en-US" sz="2100" dirty="0" smtClean="0">
                <a:solidFill>
                  <a:srgbClr val="FF0000"/>
                </a:solidFill>
              </a:rPr>
              <a:t>0vn53mbj3lk4</a:t>
            </a:r>
          </a:p>
          <a:p>
            <a:endParaRPr lang="en-US" sz="2100" dirty="0" smtClean="0"/>
          </a:p>
          <a:p>
            <a:r>
              <a:rPr lang="en-US" sz="2100" dirty="0" smtClean="0"/>
              <a:t>host=backup-server</a:t>
            </a:r>
            <a:endParaRPr lang="en-US" sz="2100" dirty="0"/>
          </a:p>
          <a:p>
            <a:r>
              <a:rPr lang="en-US" sz="2100" dirty="0"/>
              <a:t>service</a:t>
            </a:r>
            <a:r>
              <a:rPr lang="en-US" sz="2100" dirty="0" smtClean="0"/>
              <a:t>="</a:t>
            </a:r>
            <a:r>
              <a:rPr lang="en-US" sz="2000" i="1" dirty="0" smtClean="0"/>
              <a:t>Oracle </a:t>
            </a:r>
            <a:r>
              <a:rPr lang="en-US" sz="2000" i="1" dirty="0"/>
              <a:t>DB </a:t>
            </a:r>
            <a:r>
              <a:rPr lang="en-US" sz="2000" i="1" dirty="0" smtClean="0"/>
              <a:t>Backup</a:t>
            </a:r>
            <a:r>
              <a:rPr lang="en-US" sz="2100" dirty="0" smtClean="0"/>
              <a:t>"</a:t>
            </a:r>
            <a:endParaRPr lang="en-US" sz="2100" dirty="0"/>
          </a:p>
          <a:p>
            <a:r>
              <a:rPr lang="en-US" sz="2100" dirty="0"/>
              <a:t>state=0</a:t>
            </a:r>
          </a:p>
          <a:p>
            <a:r>
              <a:rPr lang="en-US" sz="2100" dirty="0"/>
              <a:t>output="OK </a:t>
            </a:r>
            <a:r>
              <a:rPr lang="en-US" sz="2100" dirty="0" smtClean="0"/>
              <a:t>– Backup Completed Successfully"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${</a:t>
            </a:r>
            <a:r>
              <a:rPr lang="en-US" sz="2100" dirty="0" err="1"/>
              <a:t>nrdp</a:t>
            </a:r>
            <a:r>
              <a:rPr lang="en-US" sz="2100" dirty="0"/>
              <a:t>} -u ${</a:t>
            </a:r>
            <a:r>
              <a:rPr lang="en-US" sz="2100" dirty="0" err="1"/>
              <a:t>url</a:t>
            </a:r>
            <a:r>
              <a:rPr lang="en-US" sz="2100" dirty="0"/>
              <a:t>} -t ${token} -H ${host} -s "${service}" -S ${state} -o "${output}"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884554"/>
              </p:ext>
            </p:extLst>
          </p:nvPr>
        </p:nvGraphicFramePr>
        <p:xfrm>
          <a:off x="5638800" y="2971800"/>
          <a:ext cx="2971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 (GREEN)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WARNING (YELLOW)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(RED)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 (GREY)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3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gios World Conference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44117</TotalTime>
  <Words>1377</Words>
  <Application>Microsoft Office PowerPoint</Application>
  <PresentationFormat>On-screen Show (4:3)</PresentationFormat>
  <Paragraphs>413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Nagios World Conference Theme 2</vt:lpstr>
      <vt:lpstr>Passive Monitoring with Nagios</vt:lpstr>
      <vt:lpstr>Introduction</vt:lpstr>
      <vt:lpstr>Agenda – pt 1</vt:lpstr>
      <vt:lpstr>Agenda – pt 2</vt:lpstr>
      <vt:lpstr>Active vs Passive Checks</vt:lpstr>
      <vt:lpstr>Use cases</vt:lpstr>
      <vt:lpstr>Enabling Passive Checks</vt:lpstr>
      <vt:lpstr>NRDP – Server Side</vt:lpstr>
      <vt:lpstr>NRDP – Client Side</vt:lpstr>
      <vt:lpstr>Volatility – pt 1</vt:lpstr>
      <vt:lpstr>Volatility – pt 2</vt:lpstr>
      <vt:lpstr>State Stalking – pt 1</vt:lpstr>
      <vt:lpstr>State Stalking – pt 2</vt:lpstr>
      <vt:lpstr>State Stalking – pt 3</vt:lpstr>
      <vt:lpstr>Freshness – pt 1</vt:lpstr>
      <vt:lpstr>Freshness – pt 2</vt:lpstr>
      <vt:lpstr>Ex. 1 – Airline Call Button</vt:lpstr>
      <vt:lpstr>Ex. 1 – Airline Call Button</vt:lpstr>
      <vt:lpstr>Ex. 1 – Airline Call Button</vt:lpstr>
      <vt:lpstr>Ex. 1 – Airline Call Button</vt:lpstr>
      <vt:lpstr>Ex. 2 – Backup Monitoring</vt:lpstr>
      <vt:lpstr>Ex. 2 – Backup Monitoring</vt:lpstr>
      <vt:lpstr>Ex. 2 – Backup Monitoring</vt:lpstr>
      <vt:lpstr>Ex. 2 – Backup Monitoring</vt:lpstr>
      <vt:lpstr>Other Passive Use Cases</vt:lpstr>
      <vt:lpstr>Conclusion</vt:lpstr>
      <vt:lpstr>Conclusion</vt:lpstr>
      <vt:lpstr>Other Passive Examples</vt:lpstr>
      <vt:lpstr>Questions?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zbordeau</dc:creator>
  <cp:lastModifiedBy>JPRINS</cp:lastModifiedBy>
  <cp:revision>100</cp:revision>
  <dcterms:created xsi:type="dcterms:W3CDTF">2014-06-30T15:36:22Z</dcterms:created>
  <dcterms:modified xsi:type="dcterms:W3CDTF">2014-10-15T13:54:57Z</dcterms:modified>
</cp:coreProperties>
</file>