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257" r:id="rId3"/>
    <p:sldId id="260" r:id="rId4"/>
    <p:sldId id="262" r:id="rId5"/>
    <p:sldId id="303" r:id="rId6"/>
    <p:sldId id="304" r:id="rId7"/>
    <p:sldId id="283" r:id="rId8"/>
    <p:sldId id="301" r:id="rId9"/>
    <p:sldId id="337" r:id="rId10"/>
    <p:sldId id="338" r:id="rId11"/>
    <p:sldId id="334" r:id="rId12"/>
    <p:sldId id="305" r:id="rId13"/>
    <p:sldId id="292" r:id="rId14"/>
    <p:sldId id="307" r:id="rId15"/>
    <p:sldId id="306" r:id="rId16"/>
    <p:sldId id="309" r:id="rId17"/>
    <p:sldId id="310" r:id="rId18"/>
    <p:sldId id="314" r:id="rId19"/>
    <p:sldId id="323" r:id="rId20"/>
    <p:sldId id="319" r:id="rId21"/>
    <p:sldId id="317" r:id="rId22"/>
    <p:sldId id="324" r:id="rId23"/>
    <p:sldId id="325" r:id="rId24"/>
    <p:sldId id="326" r:id="rId25"/>
    <p:sldId id="344" r:id="rId26"/>
    <p:sldId id="327" r:id="rId27"/>
    <p:sldId id="330" r:id="rId28"/>
    <p:sldId id="345" r:id="rId29"/>
    <p:sldId id="332" r:id="rId30"/>
    <p:sldId id="349" r:id="rId31"/>
    <p:sldId id="350" r:id="rId32"/>
    <p:sldId id="339" r:id="rId33"/>
    <p:sldId id="280" r:id="rId34"/>
    <p:sldId id="282" r:id="rId35"/>
    <p:sldId id="279"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p:cViewPr varScale="1">
        <p:scale>
          <a:sx n="78" d="100"/>
          <a:sy n="78" d="100"/>
        </p:scale>
        <p:origin x="11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07155-AA9B-4FA3-94A4-CC6E8D50C1F6}" type="doc">
      <dgm:prSet loTypeId="urn:microsoft.com/office/officeart/2005/8/layout/pyramid1" loCatId="pyramid" qsTypeId="urn:microsoft.com/office/officeart/2005/8/quickstyle/simple1" qsCatId="simple" csTypeId="urn:microsoft.com/office/officeart/2005/8/colors/accent1_4" csCatId="accent1" phldr="1"/>
      <dgm:spPr/>
    </dgm:pt>
    <dgm:pt modelId="{6C0778A7-C13E-438D-853F-0F406F682D36}">
      <dgm:prSet phldrT="[Texto]" custT="1"/>
      <dgm:spPr/>
      <dgm:t>
        <a:bodyPr/>
        <a:lstStyle/>
        <a:p>
          <a:r>
            <a:rPr lang="en-US" sz="1400" b="1" dirty="0" smtClean="0">
              <a:hlinkClick xmlns:r="http://schemas.openxmlformats.org/officeDocument/2006/relationships" r:id="rId1" action="ppaction://hlinksldjump"/>
            </a:rPr>
            <a:t>Strategic</a:t>
          </a:r>
        </a:p>
        <a:p>
          <a:r>
            <a:rPr lang="en-US" sz="1400" b="1" dirty="0" smtClean="0">
              <a:hlinkClick xmlns:r="http://schemas.openxmlformats.org/officeDocument/2006/relationships" r:id="rId1" action="ppaction://hlinksldjump"/>
            </a:rPr>
            <a:t>objectives</a:t>
          </a:r>
          <a:endParaRPr lang="es-GT" sz="1400" b="1" dirty="0"/>
        </a:p>
      </dgm:t>
    </dgm:pt>
    <dgm:pt modelId="{CBFB12F9-F461-45BE-BB12-59D999F70065}" type="parTrans" cxnId="{BAF55C24-5183-4DE7-9C63-CD5EBFE6E978}">
      <dgm:prSet/>
      <dgm:spPr/>
      <dgm:t>
        <a:bodyPr/>
        <a:lstStyle/>
        <a:p>
          <a:endParaRPr lang="es-GT" b="1"/>
        </a:p>
      </dgm:t>
    </dgm:pt>
    <dgm:pt modelId="{D0A39B90-0281-44B8-B92F-33A627159A27}" type="sibTrans" cxnId="{BAF55C24-5183-4DE7-9C63-CD5EBFE6E978}">
      <dgm:prSet/>
      <dgm:spPr/>
      <dgm:t>
        <a:bodyPr/>
        <a:lstStyle/>
        <a:p>
          <a:endParaRPr lang="es-GT" b="1"/>
        </a:p>
      </dgm:t>
    </dgm:pt>
    <dgm:pt modelId="{C65D7A08-FC78-4550-A7B4-A34614CB3296}">
      <dgm:prSet phldrT="[Texto]" custT="1"/>
      <dgm:spPr/>
      <dgm:t>
        <a:bodyPr/>
        <a:lstStyle/>
        <a:p>
          <a:r>
            <a:rPr lang="es-GT" sz="1700" b="1" dirty="0" err="1" smtClean="0"/>
            <a:t>Measures</a:t>
          </a:r>
          <a:endParaRPr lang="es-GT" sz="1400" b="1" dirty="0" smtClean="0"/>
        </a:p>
        <a:p>
          <a:r>
            <a:rPr lang="es-GT" sz="1400" b="1" dirty="0" smtClean="0"/>
            <a:t>(KPIS)</a:t>
          </a:r>
          <a:endParaRPr lang="es-GT" sz="14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DFAEBEB-6B04-4008-B3FA-1E10FC9F37D8}" type="parTrans" cxnId="{B1C36EA6-7A2D-400A-BE8C-5598662B3294}">
      <dgm:prSet/>
      <dgm:spPr/>
      <dgm:t>
        <a:bodyPr/>
        <a:lstStyle/>
        <a:p>
          <a:endParaRPr lang="es-GT" b="1"/>
        </a:p>
      </dgm:t>
    </dgm:pt>
    <dgm:pt modelId="{F42DAD23-D3BB-4F22-899F-92A4EDF73700}" type="sibTrans" cxnId="{B1C36EA6-7A2D-400A-BE8C-5598662B3294}">
      <dgm:prSet/>
      <dgm:spPr/>
      <dgm:t>
        <a:bodyPr/>
        <a:lstStyle/>
        <a:p>
          <a:endParaRPr lang="es-GT" b="1"/>
        </a:p>
      </dgm:t>
    </dgm:pt>
    <dgm:pt modelId="{9977CA75-A983-490E-9969-61A4BF1AF103}">
      <dgm:prSet custT="1"/>
      <dgm:spPr/>
      <dgm:t>
        <a:bodyPr/>
        <a:lstStyle/>
        <a:p>
          <a:pPr algn="ctr"/>
          <a:endParaRPr lang="es-GT" sz="1600" b="1" dirty="0" smtClean="0"/>
        </a:p>
        <a:p>
          <a:pPr algn="ctr"/>
          <a:r>
            <a:rPr lang="es-GT" sz="1000" b="1" dirty="0" err="1" smtClean="0"/>
            <a:t>Mission</a:t>
          </a:r>
          <a:r>
            <a:rPr lang="es-GT" sz="1000" b="1" dirty="0" smtClean="0"/>
            <a:t> </a:t>
          </a:r>
          <a:r>
            <a:rPr lang="es-GT" sz="1000" b="1" dirty="0" err="1" smtClean="0"/>
            <a:t>Vision</a:t>
          </a:r>
          <a:endParaRPr lang="es-GT" sz="1000" b="1" dirty="0" smtClean="0"/>
        </a:p>
      </dgm:t>
    </dgm:pt>
    <dgm:pt modelId="{F8C322DC-1F46-4A53-81BA-6F2E85B6FBC5}" type="parTrans" cxnId="{CD411083-37D9-4307-BB2B-DDFFD3A9B52E}">
      <dgm:prSet/>
      <dgm:spPr/>
      <dgm:t>
        <a:bodyPr/>
        <a:lstStyle/>
        <a:p>
          <a:endParaRPr lang="es-GT" b="1"/>
        </a:p>
      </dgm:t>
    </dgm:pt>
    <dgm:pt modelId="{DBD7C6CE-C96A-4299-B3E0-431B8D39F22A}" type="sibTrans" cxnId="{CD411083-37D9-4307-BB2B-DDFFD3A9B52E}">
      <dgm:prSet/>
      <dgm:spPr/>
      <dgm:t>
        <a:bodyPr/>
        <a:lstStyle/>
        <a:p>
          <a:endParaRPr lang="es-GT" b="1"/>
        </a:p>
      </dgm:t>
    </dgm:pt>
    <dgm:pt modelId="{0F93266E-4267-46EA-AA01-4C0E37B5DEFA}">
      <dgm:prSet custT="1"/>
      <dgm:spPr/>
      <dgm:t>
        <a:bodyPr/>
        <a:lstStyle/>
        <a:p>
          <a:r>
            <a:rPr lang="es-GT" sz="1400" b="1" dirty="0" err="1" smtClean="0"/>
            <a:t>Budgets</a:t>
          </a:r>
          <a:r>
            <a:rPr lang="es-GT" sz="1400" b="1" dirty="0" smtClean="0"/>
            <a:t> and </a:t>
          </a:r>
          <a:r>
            <a:rPr lang="es-GT" sz="1400" b="1" dirty="0" err="1" smtClean="0"/>
            <a:t>resources</a:t>
          </a:r>
          <a:endParaRPr lang="es-GT" sz="1400" b="1" dirty="0"/>
        </a:p>
      </dgm:t>
    </dgm:pt>
    <dgm:pt modelId="{49BDADBC-7EDE-4DD4-B4C0-FBD382D3E406}" type="parTrans" cxnId="{CDB4C1FA-DFD2-4633-8F6B-B65BA9C1B746}">
      <dgm:prSet/>
      <dgm:spPr/>
      <dgm:t>
        <a:bodyPr/>
        <a:lstStyle/>
        <a:p>
          <a:endParaRPr lang="es-GT" b="1"/>
        </a:p>
      </dgm:t>
    </dgm:pt>
    <dgm:pt modelId="{5C5A7E8D-9D3D-4CA1-BECF-0C531986C481}" type="sibTrans" cxnId="{CDB4C1FA-DFD2-4633-8F6B-B65BA9C1B746}">
      <dgm:prSet/>
      <dgm:spPr/>
      <dgm:t>
        <a:bodyPr/>
        <a:lstStyle/>
        <a:p>
          <a:endParaRPr lang="es-GT" b="1"/>
        </a:p>
      </dgm:t>
    </dgm:pt>
    <dgm:pt modelId="{95B32E9C-4120-4BF8-88E5-84C307E6A406}">
      <dgm:prSet custT="1"/>
      <dgm:spPr/>
      <dgm:t>
        <a:bodyPr/>
        <a:lstStyle/>
        <a:p>
          <a:r>
            <a:rPr lang="es-GT" sz="1700" b="1" dirty="0" err="1" smtClean="0"/>
            <a:t>Levels</a:t>
          </a:r>
          <a:r>
            <a:rPr lang="es-GT" sz="1700" b="1" dirty="0" smtClean="0"/>
            <a:t> (</a:t>
          </a:r>
          <a:r>
            <a:rPr lang="es-GT" sz="1400" b="1" dirty="0" smtClean="0"/>
            <a:t>data and </a:t>
          </a:r>
          <a:r>
            <a:rPr lang="es-GT" sz="1400" b="1" dirty="0" err="1" smtClean="0"/>
            <a:t>information</a:t>
          </a:r>
          <a:r>
            <a:rPr lang="es-GT" sz="1400" b="1" dirty="0" smtClean="0"/>
            <a:t>)</a:t>
          </a:r>
          <a:endParaRPr lang="es-GT" sz="1400" b="1" dirty="0"/>
        </a:p>
      </dgm:t>
    </dgm:pt>
    <dgm:pt modelId="{DF2CA44C-6B37-4A45-B209-5DD9B642B4D8}" type="parTrans" cxnId="{1F0AEA2F-4134-4A6A-817E-608612DB540E}">
      <dgm:prSet/>
      <dgm:spPr/>
      <dgm:t>
        <a:bodyPr/>
        <a:lstStyle/>
        <a:p>
          <a:endParaRPr lang="es-GT" b="1"/>
        </a:p>
      </dgm:t>
    </dgm:pt>
    <dgm:pt modelId="{2553BF60-C05C-439E-8499-2858C694DBE5}" type="sibTrans" cxnId="{1F0AEA2F-4134-4A6A-817E-608612DB540E}">
      <dgm:prSet/>
      <dgm:spPr/>
      <dgm:t>
        <a:bodyPr/>
        <a:lstStyle/>
        <a:p>
          <a:endParaRPr lang="es-GT" b="1"/>
        </a:p>
      </dgm:t>
    </dgm:pt>
    <dgm:pt modelId="{5A36C408-6952-4E36-A25D-29FB1CF741B2}">
      <dgm:prSet custT="1"/>
      <dgm:spPr/>
      <dgm:t>
        <a:bodyPr/>
        <a:lstStyle/>
        <a:p>
          <a:r>
            <a:rPr lang="es-GT" sz="1400" b="1" dirty="0" err="1" smtClean="0"/>
            <a:t>Selection</a:t>
          </a:r>
          <a:r>
            <a:rPr lang="es-GT" sz="1400" b="1" dirty="0" smtClean="0"/>
            <a:t> </a:t>
          </a:r>
          <a:r>
            <a:rPr lang="es-GT" sz="1400" b="1" dirty="0" err="1" smtClean="0"/>
            <a:t>plans</a:t>
          </a:r>
          <a:r>
            <a:rPr lang="es-GT" sz="1400" b="1" dirty="0" smtClean="0"/>
            <a:t> (</a:t>
          </a:r>
          <a:r>
            <a:rPr lang="es-GT" sz="1400" b="1" dirty="0" err="1" smtClean="0"/>
            <a:t>planning</a:t>
          </a:r>
          <a:r>
            <a:rPr lang="es-GT" sz="1400" b="1" dirty="0" smtClean="0"/>
            <a:t> of Project </a:t>
          </a:r>
          <a:r>
            <a:rPr lang="es-GT" sz="1400" b="1" dirty="0" err="1" smtClean="0"/>
            <a:t>implementation</a:t>
          </a:r>
          <a:r>
            <a:rPr lang="es-GT" sz="1400" b="1" dirty="0" smtClean="0"/>
            <a:t>)</a:t>
          </a:r>
          <a:endParaRPr lang="es-GT" sz="1400" b="1" dirty="0"/>
        </a:p>
      </dgm:t>
    </dgm:pt>
    <dgm:pt modelId="{86F4A51F-8E61-4EE5-9DD2-68E31896391D}" type="parTrans" cxnId="{A68769B2-7568-42DE-BA71-F152F2CD1B39}">
      <dgm:prSet/>
      <dgm:spPr/>
      <dgm:t>
        <a:bodyPr/>
        <a:lstStyle/>
        <a:p>
          <a:endParaRPr lang="es-GT" b="1"/>
        </a:p>
      </dgm:t>
    </dgm:pt>
    <dgm:pt modelId="{AE99FCCB-6E98-42CC-A04F-45E8C3BD7AA8}" type="sibTrans" cxnId="{A68769B2-7568-42DE-BA71-F152F2CD1B39}">
      <dgm:prSet/>
      <dgm:spPr/>
      <dgm:t>
        <a:bodyPr/>
        <a:lstStyle/>
        <a:p>
          <a:endParaRPr lang="es-GT" b="1"/>
        </a:p>
      </dgm:t>
    </dgm:pt>
    <dgm:pt modelId="{739AAB2F-4B91-4B7E-95C7-5CC2C6A771EF}">
      <dgm:prSet custT="1"/>
      <dgm:spPr/>
      <dgm:t>
        <a:bodyPr/>
        <a:lstStyle/>
        <a:p>
          <a:r>
            <a:rPr lang="es-GT" sz="1400" b="1" dirty="0" err="1" smtClean="0"/>
            <a:t>Goals</a:t>
          </a:r>
          <a:r>
            <a:rPr lang="es-GT" sz="1400" b="1" dirty="0" smtClean="0"/>
            <a:t> (short, médium, and </a:t>
          </a:r>
          <a:r>
            <a:rPr lang="es-GT" sz="1400" b="1" dirty="0" err="1" smtClean="0"/>
            <a:t>long</a:t>
          </a:r>
          <a:r>
            <a:rPr lang="es-GT" sz="1400" b="1" dirty="0" smtClean="0"/>
            <a:t> </a:t>
          </a:r>
          <a:r>
            <a:rPr lang="es-GT" sz="1400" b="1" dirty="0" err="1" smtClean="0"/>
            <a:t>term</a:t>
          </a:r>
          <a:r>
            <a:rPr lang="es-GT" sz="1400" b="1" dirty="0" smtClean="0"/>
            <a:t>)</a:t>
          </a:r>
          <a:endParaRPr lang="es-GT" sz="1400" b="1" dirty="0"/>
        </a:p>
      </dgm:t>
    </dgm:pt>
    <dgm:pt modelId="{E355C14A-66CA-496A-B84A-45428AFEC9CA}" type="parTrans" cxnId="{24ED976B-B6C9-4A77-828F-8B53497FC4AC}">
      <dgm:prSet/>
      <dgm:spPr/>
      <dgm:t>
        <a:bodyPr/>
        <a:lstStyle/>
        <a:p>
          <a:endParaRPr lang="es-GT" b="1"/>
        </a:p>
      </dgm:t>
    </dgm:pt>
    <dgm:pt modelId="{5D437569-7405-47F0-A8E0-0BE2C84EA381}" type="sibTrans" cxnId="{24ED976B-B6C9-4A77-828F-8B53497FC4AC}">
      <dgm:prSet/>
      <dgm:spPr/>
      <dgm:t>
        <a:bodyPr/>
        <a:lstStyle/>
        <a:p>
          <a:endParaRPr lang="es-GT" b="1"/>
        </a:p>
      </dgm:t>
    </dgm:pt>
    <dgm:pt modelId="{F4386FB2-D9A4-487D-A7B3-DE54E66AB3D7}">
      <dgm:prSet custT="1"/>
      <dgm:spPr/>
      <dgm:t>
        <a:bodyPr/>
        <a:lstStyle/>
        <a:p>
          <a:r>
            <a:rPr lang="es-GT" sz="1400" b="1" u="none" dirty="0" err="1" smtClean="0">
              <a:hlinkClick xmlns:r="http://schemas.openxmlformats.org/officeDocument/2006/relationships" r:id="rId3" action="ppaction://hlinksldjump"/>
            </a:rPr>
            <a:t>Strategic</a:t>
          </a:r>
          <a:r>
            <a:rPr lang="es-GT" sz="1400" b="1" u="none" dirty="0" smtClean="0">
              <a:hlinkClick xmlns:r="http://schemas.openxmlformats.org/officeDocument/2006/relationships" r:id="rId3" action="ppaction://hlinksldjump"/>
            </a:rPr>
            <a:t> Project portfolio (</a:t>
          </a:r>
          <a:r>
            <a:rPr lang="es-GT" sz="1400" b="1" u="none" dirty="0" err="1" smtClean="0">
              <a:hlinkClick xmlns:r="http://schemas.openxmlformats.org/officeDocument/2006/relationships" r:id="rId3" action="ppaction://hlinksldjump"/>
            </a:rPr>
            <a:t>priotization</a:t>
          </a:r>
          <a:r>
            <a:rPr lang="es-GT" sz="1400" b="1" u="none" dirty="0" smtClean="0">
              <a:hlinkClick xmlns:r="http://schemas.openxmlformats.org/officeDocument/2006/relationships" r:id="rId3" action="ppaction://hlinksldjump"/>
            </a:rPr>
            <a:t> and </a:t>
          </a:r>
          <a:r>
            <a:rPr lang="es-GT" sz="1400" b="1" u="none" dirty="0" err="1" smtClean="0">
              <a:hlinkClick xmlns:r="http://schemas.openxmlformats.org/officeDocument/2006/relationships" r:id="rId3" action="ppaction://hlinksldjump"/>
            </a:rPr>
            <a:t>selection</a:t>
          </a:r>
          <a:r>
            <a:rPr lang="es-GT" sz="1400" b="1" u="none" dirty="0" smtClean="0">
              <a:hlinkClick xmlns:r="http://schemas.openxmlformats.org/officeDocument/2006/relationships" r:id="rId3" action="ppaction://hlinksldjump"/>
            </a:rPr>
            <a:t>)</a:t>
          </a:r>
          <a:endParaRPr lang="es-GT" sz="1400" b="1" u="none" dirty="0"/>
        </a:p>
      </dgm:t>
    </dgm:pt>
    <dgm:pt modelId="{F24514EB-7082-4871-8BBD-17110053F32C}" type="parTrans" cxnId="{9384D7CE-0A79-4CD3-BCF1-A4D9184E2210}">
      <dgm:prSet/>
      <dgm:spPr/>
      <dgm:t>
        <a:bodyPr/>
        <a:lstStyle/>
        <a:p>
          <a:endParaRPr lang="es-GT" b="1"/>
        </a:p>
      </dgm:t>
    </dgm:pt>
    <dgm:pt modelId="{5CAFBC58-93CA-4A94-916D-8243F9B5EDE2}" type="sibTrans" cxnId="{9384D7CE-0A79-4CD3-BCF1-A4D9184E2210}">
      <dgm:prSet/>
      <dgm:spPr/>
      <dgm:t>
        <a:bodyPr/>
        <a:lstStyle/>
        <a:p>
          <a:endParaRPr lang="es-GT" b="1"/>
        </a:p>
      </dgm:t>
    </dgm:pt>
    <dgm:pt modelId="{A6121E20-6CA2-4B25-A9DB-A6A6CC7545D6}">
      <dgm:prSet custT="1"/>
      <dgm:spPr/>
      <dgm:t>
        <a:bodyPr/>
        <a:lstStyle/>
        <a:p>
          <a:r>
            <a:rPr lang="es-GT" sz="1400" b="1" dirty="0" smtClean="0"/>
            <a:t>Medium (</a:t>
          </a:r>
          <a:r>
            <a:rPr lang="es-GT" sz="1400" b="1" dirty="0" err="1" smtClean="0"/>
            <a:t>potential</a:t>
          </a:r>
          <a:r>
            <a:rPr lang="es-GT" sz="1400" b="1" dirty="0" smtClean="0"/>
            <a:t> </a:t>
          </a:r>
          <a:r>
            <a:rPr lang="es-GT" sz="1400" b="1" dirty="0" err="1" smtClean="0"/>
            <a:t>initiatives</a:t>
          </a:r>
          <a:r>
            <a:rPr lang="es-GT" sz="1400" b="1" dirty="0" smtClean="0"/>
            <a:t>)</a:t>
          </a:r>
          <a:endParaRPr lang="es-GT" sz="1400" b="1" dirty="0"/>
        </a:p>
      </dgm:t>
    </dgm:pt>
    <dgm:pt modelId="{BC1673D2-FAFC-4301-A7F3-B792B3C6EACC}" type="parTrans" cxnId="{4F7B8BFA-17B3-450E-94D4-2F516B650E76}">
      <dgm:prSet/>
      <dgm:spPr/>
      <dgm:t>
        <a:bodyPr/>
        <a:lstStyle/>
        <a:p>
          <a:endParaRPr lang="es-GT" b="1"/>
        </a:p>
      </dgm:t>
    </dgm:pt>
    <dgm:pt modelId="{3FA71FF3-F0AE-4E58-B9B8-ADEA7BBBED8B}" type="sibTrans" cxnId="{4F7B8BFA-17B3-450E-94D4-2F516B650E76}">
      <dgm:prSet/>
      <dgm:spPr/>
      <dgm:t>
        <a:bodyPr/>
        <a:lstStyle/>
        <a:p>
          <a:endParaRPr lang="es-GT" b="1"/>
        </a:p>
      </dgm:t>
    </dgm:pt>
    <dgm:pt modelId="{3B024D8C-0D81-4549-B672-DE9D90F48F2F}">
      <dgm:prSet custT="1"/>
      <dgm:spPr/>
      <dgm:t>
        <a:bodyPr/>
        <a:lstStyle/>
        <a:p>
          <a:r>
            <a:rPr lang="es-GT" sz="2800" b="1" dirty="0" err="1" smtClean="0"/>
            <a:t>Align</a:t>
          </a:r>
          <a:endParaRPr lang="es-GT" sz="2800" b="1" dirty="0"/>
        </a:p>
      </dgm:t>
    </dgm:pt>
    <dgm:pt modelId="{836A7D89-02D9-4D44-898C-81413BB54975}" type="parTrans" cxnId="{F8DD2D01-C763-43B9-9111-8282B2DA1182}">
      <dgm:prSet/>
      <dgm:spPr/>
      <dgm:t>
        <a:bodyPr/>
        <a:lstStyle/>
        <a:p>
          <a:endParaRPr lang="es-GT" b="1"/>
        </a:p>
      </dgm:t>
    </dgm:pt>
    <dgm:pt modelId="{06431B01-BFCF-4268-BCD2-EF0ECA1A24B7}" type="sibTrans" cxnId="{F8DD2D01-C763-43B9-9111-8282B2DA1182}">
      <dgm:prSet/>
      <dgm:spPr/>
      <dgm:t>
        <a:bodyPr/>
        <a:lstStyle/>
        <a:p>
          <a:endParaRPr lang="es-GT" b="1"/>
        </a:p>
      </dgm:t>
    </dgm:pt>
    <dgm:pt modelId="{63DEAB81-BDA2-474F-B35F-369D6B4EA155}" type="pres">
      <dgm:prSet presAssocID="{C6607155-AA9B-4FA3-94A4-CC6E8D50C1F6}" presName="Name0" presStyleCnt="0">
        <dgm:presLayoutVars>
          <dgm:dir/>
          <dgm:animLvl val="lvl"/>
          <dgm:resizeHandles val="exact"/>
        </dgm:presLayoutVars>
      </dgm:prSet>
      <dgm:spPr/>
    </dgm:pt>
    <dgm:pt modelId="{04C2D201-30F0-4C9C-9EC3-CBEEAD3FE488}" type="pres">
      <dgm:prSet presAssocID="{9977CA75-A983-490E-9969-61A4BF1AF103}" presName="Name8" presStyleCnt="0"/>
      <dgm:spPr/>
    </dgm:pt>
    <dgm:pt modelId="{947FA82B-7E7D-409F-9F30-8592E11BA716}" type="pres">
      <dgm:prSet presAssocID="{9977CA75-A983-490E-9969-61A4BF1AF103}" presName="level" presStyleLbl="node1" presStyleIdx="0" presStyleCnt="10">
        <dgm:presLayoutVars>
          <dgm:chMax val="1"/>
          <dgm:bulletEnabled val="1"/>
        </dgm:presLayoutVars>
      </dgm:prSet>
      <dgm:spPr/>
      <dgm:t>
        <a:bodyPr/>
        <a:lstStyle/>
        <a:p>
          <a:endParaRPr lang="es-GT"/>
        </a:p>
      </dgm:t>
    </dgm:pt>
    <dgm:pt modelId="{DFF34FB2-7AEF-4F6B-A4DC-4F4E2E048354}" type="pres">
      <dgm:prSet presAssocID="{9977CA75-A983-490E-9969-61A4BF1AF103}" presName="levelTx" presStyleLbl="revTx" presStyleIdx="0" presStyleCnt="0">
        <dgm:presLayoutVars>
          <dgm:chMax val="1"/>
          <dgm:bulletEnabled val="1"/>
        </dgm:presLayoutVars>
      </dgm:prSet>
      <dgm:spPr/>
      <dgm:t>
        <a:bodyPr/>
        <a:lstStyle/>
        <a:p>
          <a:endParaRPr lang="es-GT"/>
        </a:p>
      </dgm:t>
    </dgm:pt>
    <dgm:pt modelId="{3F43B570-CFEC-4AFE-AE71-5610FCA25AA0}" type="pres">
      <dgm:prSet presAssocID="{6C0778A7-C13E-438D-853F-0F406F682D36}" presName="Name8" presStyleCnt="0"/>
      <dgm:spPr/>
    </dgm:pt>
    <dgm:pt modelId="{5B1159C1-16C2-4476-8FB3-0D484088900C}" type="pres">
      <dgm:prSet presAssocID="{6C0778A7-C13E-438D-853F-0F406F682D36}" presName="level" presStyleLbl="node1" presStyleIdx="1" presStyleCnt="10">
        <dgm:presLayoutVars>
          <dgm:chMax val="1"/>
          <dgm:bulletEnabled val="1"/>
        </dgm:presLayoutVars>
      </dgm:prSet>
      <dgm:spPr/>
      <dgm:t>
        <a:bodyPr/>
        <a:lstStyle/>
        <a:p>
          <a:endParaRPr lang="es-GT"/>
        </a:p>
      </dgm:t>
    </dgm:pt>
    <dgm:pt modelId="{B143CBD1-AC55-4E0A-9C60-8053F86D7B83}" type="pres">
      <dgm:prSet presAssocID="{6C0778A7-C13E-438D-853F-0F406F682D36}" presName="levelTx" presStyleLbl="revTx" presStyleIdx="0" presStyleCnt="0">
        <dgm:presLayoutVars>
          <dgm:chMax val="1"/>
          <dgm:bulletEnabled val="1"/>
        </dgm:presLayoutVars>
      </dgm:prSet>
      <dgm:spPr/>
      <dgm:t>
        <a:bodyPr/>
        <a:lstStyle/>
        <a:p>
          <a:endParaRPr lang="es-GT"/>
        </a:p>
      </dgm:t>
    </dgm:pt>
    <dgm:pt modelId="{CEB426B8-2A58-4609-8B4F-E5D68132C783}" type="pres">
      <dgm:prSet presAssocID="{C65D7A08-FC78-4550-A7B4-A34614CB3296}" presName="Name8" presStyleCnt="0"/>
      <dgm:spPr/>
    </dgm:pt>
    <dgm:pt modelId="{547163A0-54B4-4EAC-8475-6CAC5B30F896}" type="pres">
      <dgm:prSet presAssocID="{C65D7A08-FC78-4550-A7B4-A34614CB3296}" presName="level" presStyleLbl="node1" presStyleIdx="2" presStyleCnt="10" custLinFactNeighborX="-1093" custLinFactNeighborY="1688">
        <dgm:presLayoutVars>
          <dgm:chMax val="1"/>
          <dgm:bulletEnabled val="1"/>
        </dgm:presLayoutVars>
      </dgm:prSet>
      <dgm:spPr/>
      <dgm:t>
        <a:bodyPr/>
        <a:lstStyle/>
        <a:p>
          <a:endParaRPr lang="es-GT"/>
        </a:p>
      </dgm:t>
    </dgm:pt>
    <dgm:pt modelId="{C48F82AF-C6B9-494B-B78E-3E2360722124}" type="pres">
      <dgm:prSet presAssocID="{C65D7A08-FC78-4550-A7B4-A34614CB3296}" presName="levelTx" presStyleLbl="revTx" presStyleIdx="0" presStyleCnt="0">
        <dgm:presLayoutVars>
          <dgm:chMax val="1"/>
          <dgm:bulletEnabled val="1"/>
        </dgm:presLayoutVars>
      </dgm:prSet>
      <dgm:spPr/>
      <dgm:t>
        <a:bodyPr/>
        <a:lstStyle/>
        <a:p>
          <a:endParaRPr lang="es-GT"/>
        </a:p>
      </dgm:t>
    </dgm:pt>
    <dgm:pt modelId="{134684CB-BC77-4646-A210-4863A9DD5EC0}" type="pres">
      <dgm:prSet presAssocID="{95B32E9C-4120-4BF8-88E5-84C307E6A406}" presName="Name8" presStyleCnt="0"/>
      <dgm:spPr/>
    </dgm:pt>
    <dgm:pt modelId="{21078333-1211-40A7-9620-905C6F1E604A}" type="pres">
      <dgm:prSet presAssocID="{95B32E9C-4120-4BF8-88E5-84C307E6A406}" presName="level" presStyleLbl="node1" presStyleIdx="3" presStyleCnt="10">
        <dgm:presLayoutVars>
          <dgm:chMax val="1"/>
          <dgm:bulletEnabled val="1"/>
        </dgm:presLayoutVars>
      </dgm:prSet>
      <dgm:spPr/>
      <dgm:t>
        <a:bodyPr/>
        <a:lstStyle/>
        <a:p>
          <a:endParaRPr lang="es-GT"/>
        </a:p>
      </dgm:t>
    </dgm:pt>
    <dgm:pt modelId="{7F857570-7786-4368-84FA-C2AE21A0F573}" type="pres">
      <dgm:prSet presAssocID="{95B32E9C-4120-4BF8-88E5-84C307E6A406}" presName="levelTx" presStyleLbl="revTx" presStyleIdx="0" presStyleCnt="0">
        <dgm:presLayoutVars>
          <dgm:chMax val="1"/>
          <dgm:bulletEnabled val="1"/>
        </dgm:presLayoutVars>
      </dgm:prSet>
      <dgm:spPr/>
      <dgm:t>
        <a:bodyPr/>
        <a:lstStyle/>
        <a:p>
          <a:endParaRPr lang="es-GT"/>
        </a:p>
      </dgm:t>
    </dgm:pt>
    <dgm:pt modelId="{FD219A6B-38F3-48EE-8868-51A15362CA18}" type="pres">
      <dgm:prSet presAssocID="{739AAB2F-4B91-4B7E-95C7-5CC2C6A771EF}" presName="Name8" presStyleCnt="0"/>
      <dgm:spPr/>
    </dgm:pt>
    <dgm:pt modelId="{EF72744A-0F5A-4D31-B0F1-65E144F9706E}" type="pres">
      <dgm:prSet presAssocID="{739AAB2F-4B91-4B7E-95C7-5CC2C6A771EF}" presName="level" presStyleLbl="node1" presStyleIdx="4" presStyleCnt="10">
        <dgm:presLayoutVars>
          <dgm:chMax val="1"/>
          <dgm:bulletEnabled val="1"/>
        </dgm:presLayoutVars>
      </dgm:prSet>
      <dgm:spPr/>
      <dgm:t>
        <a:bodyPr/>
        <a:lstStyle/>
        <a:p>
          <a:endParaRPr lang="es-GT"/>
        </a:p>
      </dgm:t>
    </dgm:pt>
    <dgm:pt modelId="{9F1FD2AC-3D33-4CBB-A29A-4418C0403CBB}" type="pres">
      <dgm:prSet presAssocID="{739AAB2F-4B91-4B7E-95C7-5CC2C6A771EF}" presName="levelTx" presStyleLbl="revTx" presStyleIdx="0" presStyleCnt="0">
        <dgm:presLayoutVars>
          <dgm:chMax val="1"/>
          <dgm:bulletEnabled val="1"/>
        </dgm:presLayoutVars>
      </dgm:prSet>
      <dgm:spPr/>
      <dgm:t>
        <a:bodyPr/>
        <a:lstStyle/>
        <a:p>
          <a:endParaRPr lang="es-GT"/>
        </a:p>
      </dgm:t>
    </dgm:pt>
    <dgm:pt modelId="{D0AE58AB-89D6-44C7-970B-5E09D9E8494D}" type="pres">
      <dgm:prSet presAssocID="{3B024D8C-0D81-4549-B672-DE9D90F48F2F}" presName="Name8" presStyleCnt="0"/>
      <dgm:spPr/>
    </dgm:pt>
    <dgm:pt modelId="{744EE65E-861E-411E-B868-59DE97BE477D}" type="pres">
      <dgm:prSet presAssocID="{3B024D8C-0D81-4549-B672-DE9D90F48F2F}" presName="level" presStyleLbl="node1" presStyleIdx="5" presStyleCnt="10" custLinFactNeighborX="-851" custLinFactNeighborY="-6285">
        <dgm:presLayoutVars>
          <dgm:chMax val="1"/>
          <dgm:bulletEnabled val="1"/>
        </dgm:presLayoutVars>
      </dgm:prSet>
      <dgm:spPr/>
      <dgm:t>
        <a:bodyPr/>
        <a:lstStyle/>
        <a:p>
          <a:endParaRPr lang="es-GT"/>
        </a:p>
      </dgm:t>
    </dgm:pt>
    <dgm:pt modelId="{C29912A5-2762-47A8-9181-E62857A33BC1}" type="pres">
      <dgm:prSet presAssocID="{3B024D8C-0D81-4549-B672-DE9D90F48F2F}" presName="levelTx" presStyleLbl="revTx" presStyleIdx="0" presStyleCnt="0">
        <dgm:presLayoutVars>
          <dgm:chMax val="1"/>
          <dgm:bulletEnabled val="1"/>
        </dgm:presLayoutVars>
      </dgm:prSet>
      <dgm:spPr/>
      <dgm:t>
        <a:bodyPr/>
        <a:lstStyle/>
        <a:p>
          <a:endParaRPr lang="es-GT"/>
        </a:p>
      </dgm:t>
    </dgm:pt>
    <dgm:pt modelId="{FBEA37BD-410B-4CC6-8AD0-E6CCF1259877}" type="pres">
      <dgm:prSet presAssocID="{A6121E20-6CA2-4B25-A9DB-A6A6CC7545D6}" presName="Name8" presStyleCnt="0"/>
      <dgm:spPr/>
    </dgm:pt>
    <dgm:pt modelId="{66597962-684F-42C8-8F38-B3F17BA1BEA6}" type="pres">
      <dgm:prSet presAssocID="{A6121E20-6CA2-4B25-A9DB-A6A6CC7545D6}" presName="level" presStyleLbl="node1" presStyleIdx="6" presStyleCnt="10">
        <dgm:presLayoutVars>
          <dgm:chMax val="1"/>
          <dgm:bulletEnabled val="1"/>
        </dgm:presLayoutVars>
      </dgm:prSet>
      <dgm:spPr/>
      <dgm:t>
        <a:bodyPr/>
        <a:lstStyle/>
        <a:p>
          <a:endParaRPr lang="es-GT"/>
        </a:p>
      </dgm:t>
    </dgm:pt>
    <dgm:pt modelId="{07EE45FB-FA4C-4CBE-8F92-790F5778067A}" type="pres">
      <dgm:prSet presAssocID="{A6121E20-6CA2-4B25-A9DB-A6A6CC7545D6}" presName="levelTx" presStyleLbl="revTx" presStyleIdx="0" presStyleCnt="0">
        <dgm:presLayoutVars>
          <dgm:chMax val="1"/>
          <dgm:bulletEnabled val="1"/>
        </dgm:presLayoutVars>
      </dgm:prSet>
      <dgm:spPr/>
      <dgm:t>
        <a:bodyPr/>
        <a:lstStyle/>
        <a:p>
          <a:endParaRPr lang="es-GT"/>
        </a:p>
      </dgm:t>
    </dgm:pt>
    <dgm:pt modelId="{7812B828-5804-4F49-B5CE-D0F42B5743DB}" type="pres">
      <dgm:prSet presAssocID="{F4386FB2-D9A4-487D-A7B3-DE54E66AB3D7}" presName="Name8" presStyleCnt="0"/>
      <dgm:spPr/>
    </dgm:pt>
    <dgm:pt modelId="{7217DA6D-78CE-46F8-9CF8-93BCC8381715}" type="pres">
      <dgm:prSet presAssocID="{F4386FB2-D9A4-487D-A7B3-DE54E66AB3D7}" presName="level" presStyleLbl="node1" presStyleIdx="7" presStyleCnt="10" custLinFactNeighborX="-547" custLinFactNeighborY="-3810">
        <dgm:presLayoutVars>
          <dgm:chMax val="1"/>
          <dgm:bulletEnabled val="1"/>
        </dgm:presLayoutVars>
      </dgm:prSet>
      <dgm:spPr/>
      <dgm:t>
        <a:bodyPr/>
        <a:lstStyle/>
        <a:p>
          <a:endParaRPr lang="es-GT"/>
        </a:p>
      </dgm:t>
    </dgm:pt>
    <dgm:pt modelId="{E3C3AB5B-3ED4-4AE5-BC54-B83811366DF2}" type="pres">
      <dgm:prSet presAssocID="{F4386FB2-D9A4-487D-A7B3-DE54E66AB3D7}" presName="levelTx" presStyleLbl="revTx" presStyleIdx="0" presStyleCnt="0">
        <dgm:presLayoutVars>
          <dgm:chMax val="1"/>
          <dgm:bulletEnabled val="1"/>
        </dgm:presLayoutVars>
      </dgm:prSet>
      <dgm:spPr/>
      <dgm:t>
        <a:bodyPr/>
        <a:lstStyle/>
        <a:p>
          <a:endParaRPr lang="es-GT"/>
        </a:p>
      </dgm:t>
    </dgm:pt>
    <dgm:pt modelId="{921C37C6-6A74-42AB-8EA3-F003CFE2A99E}" type="pres">
      <dgm:prSet presAssocID="{5A36C408-6952-4E36-A25D-29FB1CF741B2}" presName="Name8" presStyleCnt="0"/>
      <dgm:spPr/>
    </dgm:pt>
    <dgm:pt modelId="{48C6A0B4-5CDA-4B6B-B734-DD0C259DECA0}" type="pres">
      <dgm:prSet presAssocID="{5A36C408-6952-4E36-A25D-29FB1CF741B2}" presName="level" presStyleLbl="node1" presStyleIdx="8" presStyleCnt="10">
        <dgm:presLayoutVars>
          <dgm:chMax val="1"/>
          <dgm:bulletEnabled val="1"/>
        </dgm:presLayoutVars>
      </dgm:prSet>
      <dgm:spPr/>
      <dgm:t>
        <a:bodyPr/>
        <a:lstStyle/>
        <a:p>
          <a:endParaRPr lang="es-GT"/>
        </a:p>
      </dgm:t>
    </dgm:pt>
    <dgm:pt modelId="{E1FFA9B4-3F31-48F1-9313-CD3AD96ACF01}" type="pres">
      <dgm:prSet presAssocID="{5A36C408-6952-4E36-A25D-29FB1CF741B2}" presName="levelTx" presStyleLbl="revTx" presStyleIdx="0" presStyleCnt="0">
        <dgm:presLayoutVars>
          <dgm:chMax val="1"/>
          <dgm:bulletEnabled val="1"/>
        </dgm:presLayoutVars>
      </dgm:prSet>
      <dgm:spPr/>
      <dgm:t>
        <a:bodyPr/>
        <a:lstStyle/>
        <a:p>
          <a:endParaRPr lang="es-GT"/>
        </a:p>
      </dgm:t>
    </dgm:pt>
    <dgm:pt modelId="{9485F48F-187A-43E8-B382-994DA3B71773}" type="pres">
      <dgm:prSet presAssocID="{0F93266E-4267-46EA-AA01-4C0E37B5DEFA}" presName="Name8" presStyleCnt="0"/>
      <dgm:spPr/>
    </dgm:pt>
    <dgm:pt modelId="{4F3FF741-914B-4842-A0FE-B9928B5157A5}" type="pres">
      <dgm:prSet presAssocID="{0F93266E-4267-46EA-AA01-4C0E37B5DEFA}" presName="level" presStyleLbl="node1" presStyleIdx="9" presStyleCnt="10" custLinFactNeighborY="12763">
        <dgm:presLayoutVars>
          <dgm:chMax val="1"/>
          <dgm:bulletEnabled val="1"/>
        </dgm:presLayoutVars>
      </dgm:prSet>
      <dgm:spPr/>
      <dgm:t>
        <a:bodyPr/>
        <a:lstStyle/>
        <a:p>
          <a:endParaRPr lang="es-GT"/>
        </a:p>
      </dgm:t>
    </dgm:pt>
    <dgm:pt modelId="{14A603A6-D1AE-40C4-ACBF-9DDFD618CEA2}" type="pres">
      <dgm:prSet presAssocID="{0F93266E-4267-46EA-AA01-4C0E37B5DEFA}" presName="levelTx" presStyleLbl="revTx" presStyleIdx="0" presStyleCnt="0">
        <dgm:presLayoutVars>
          <dgm:chMax val="1"/>
          <dgm:bulletEnabled val="1"/>
        </dgm:presLayoutVars>
      </dgm:prSet>
      <dgm:spPr/>
      <dgm:t>
        <a:bodyPr/>
        <a:lstStyle/>
        <a:p>
          <a:endParaRPr lang="es-GT"/>
        </a:p>
      </dgm:t>
    </dgm:pt>
  </dgm:ptLst>
  <dgm:cxnLst>
    <dgm:cxn modelId="{505AC9D0-E170-47EB-B954-CDC6F639880E}" type="presOf" srcId="{739AAB2F-4B91-4B7E-95C7-5CC2C6A771EF}" destId="{9F1FD2AC-3D33-4CBB-A29A-4418C0403CBB}" srcOrd="1" destOrd="0" presId="urn:microsoft.com/office/officeart/2005/8/layout/pyramid1"/>
    <dgm:cxn modelId="{1F0AEA2F-4134-4A6A-817E-608612DB540E}" srcId="{C6607155-AA9B-4FA3-94A4-CC6E8D50C1F6}" destId="{95B32E9C-4120-4BF8-88E5-84C307E6A406}" srcOrd="3" destOrd="0" parTransId="{DF2CA44C-6B37-4A45-B209-5DD9B642B4D8}" sibTransId="{2553BF60-C05C-439E-8499-2858C694DBE5}"/>
    <dgm:cxn modelId="{467AB0D6-9B8B-4C0A-B101-95701333887D}" type="presOf" srcId="{95B32E9C-4120-4BF8-88E5-84C307E6A406}" destId="{7F857570-7786-4368-84FA-C2AE21A0F573}" srcOrd="1" destOrd="0" presId="urn:microsoft.com/office/officeart/2005/8/layout/pyramid1"/>
    <dgm:cxn modelId="{E3B18B59-DD9D-405A-8BA5-DF751A749310}" type="presOf" srcId="{9977CA75-A983-490E-9969-61A4BF1AF103}" destId="{DFF34FB2-7AEF-4F6B-A4DC-4F4E2E048354}" srcOrd="1" destOrd="0" presId="urn:microsoft.com/office/officeart/2005/8/layout/pyramid1"/>
    <dgm:cxn modelId="{BAF55C24-5183-4DE7-9C63-CD5EBFE6E978}" srcId="{C6607155-AA9B-4FA3-94A4-CC6E8D50C1F6}" destId="{6C0778A7-C13E-438D-853F-0F406F682D36}" srcOrd="1" destOrd="0" parTransId="{CBFB12F9-F461-45BE-BB12-59D999F70065}" sibTransId="{D0A39B90-0281-44B8-B92F-33A627159A27}"/>
    <dgm:cxn modelId="{E3058DD2-B03B-4AE4-9CCC-E8208AB9AEA4}" type="presOf" srcId="{9977CA75-A983-490E-9969-61A4BF1AF103}" destId="{947FA82B-7E7D-409F-9F30-8592E11BA716}" srcOrd="0" destOrd="0" presId="urn:microsoft.com/office/officeart/2005/8/layout/pyramid1"/>
    <dgm:cxn modelId="{CD411083-37D9-4307-BB2B-DDFFD3A9B52E}" srcId="{C6607155-AA9B-4FA3-94A4-CC6E8D50C1F6}" destId="{9977CA75-A983-490E-9969-61A4BF1AF103}" srcOrd="0" destOrd="0" parTransId="{F8C322DC-1F46-4A53-81BA-6F2E85B6FBC5}" sibTransId="{DBD7C6CE-C96A-4299-B3E0-431B8D39F22A}"/>
    <dgm:cxn modelId="{AE6056D5-0CD2-47CE-B6F4-4EF0C4A9F303}" type="presOf" srcId="{F4386FB2-D9A4-487D-A7B3-DE54E66AB3D7}" destId="{7217DA6D-78CE-46F8-9CF8-93BCC8381715}" srcOrd="0" destOrd="0" presId="urn:microsoft.com/office/officeart/2005/8/layout/pyramid1"/>
    <dgm:cxn modelId="{D3813C8A-5EE3-4D17-8459-9FDB37791F01}" type="presOf" srcId="{95B32E9C-4120-4BF8-88E5-84C307E6A406}" destId="{21078333-1211-40A7-9620-905C6F1E604A}" srcOrd="0" destOrd="0" presId="urn:microsoft.com/office/officeart/2005/8/layout/pyramid1"/>
    <dgm:cxn modelId="{B1C36EA6-7A2D-400A-BE8C-5598662B3294}" srcId="{C6607155-AA9B-4FA3-94A4-CC6E8D50C1F6}" destId="{C65D7A08-FC78-4550-A7B4-A34614CB3296}" srcOrd="2" destOrd="0" parTransId="{9DFAEBEB-6B04-4008-B3FA-1E10FC9F37D8}" sibTransId="{F42DAD23-D3BB-4F22-899F-92A4EDF73700}"/>
    <dgm:cxn modelId="{24ED976B-B6C9-4A77-828F-8B53497FC4AC}" srcId="{C6607155-AA9B-4FA3-94A4-CC6E8D50C1F6}" destId="{739AAB2F-4B91-4B7E-95C7-5CC2C6A771EF}" srcOrd="4" destOrd="0" parTransId="{E355C14A-66CA-496A-B84A-45428AFEC9CA}" sibTransId="{5D437569-7405-47F0-A8E0-0BE2C84EA381}"/>
    <dgm:cxn modelId="{D0F58B5C-9B34-4655-A660-7C5571C1E210}" type="presOf" srcId="{0F93266E-4267-46EA-AA01-4C0E37B5DEFA}" destId="{14A603A6-D1AE-40C4-ACBF-9DDFD618CEA2}" srcOrd="1" destOrd="0" presId="urn:microsoft.com/office/officeart/2005/8/layout/pyramid1"/>
    <dgm:cxn modelId="{B19F5623-A74B-41EA-964F-FE238F3A06F8}" type="presOf" srcId="{C6607155-AA9B-4FA3-94A4-CC6E8D50C1F6}" destId="{63DEAB81-BDA2-474F-B35F-369D6B4EA155}" srcOrd="0" destOrd="0" presId="urn:microsoft.com/office/officeart/2005/8/layout/pyramid1"/>
    <dgm:cxn modelId="{1A0F6A48-BFF1-49E0-B3ED-2ED5ED7740F6}" type="presOf" srcId="{5A36C408-6952-4E36-A25D-29FB1CF741B2}" destId="{48C6A0B4-5CDA-4B6B-B734-DD0C259DECA0}" srcOrd="0" destOrd="0" presId="urn:microsoft.com/office/officeart/2005/8/layout/pyramid1"/>
    <dgm:cxn modelId="{ED16DBAC-DA87-4EA2-95E7-A166120FE8C5}" type="presOf" srcId="{6C0778A7-C13E-438D-853F-0F406F682D36}" destId="{5B1159C1-16C2-4476-8FB3-0D484088900C}" srcOrd="0" destOrd="0" presId="urn:microsoft.com/office/officeart/2005/8/layout/pyramid1"/>
    <dgm:cxn modelId="{1894939F-1F04-4066-88C7-008D9090C23C}" type="presOf" srcId="{C65D7A08-FC78-4550-A7B4-A34614CB3296}" destId="{C48F82AF-C6B9-494B-B78E-3E2360722124}" srcOrd="1" destOrd="0" presId="urn:microsoft.com/office/officeart/2005/8/layout/pyramid1"/>
    <dgm:cxn modelId="{92E3C61D-FD7F-4530-AED4-CF755DC673C2}" type="presOf" srcId="{C65D7A08-FC78-4550-A7B4-A34614CB3296}" destId="{547163A0-54B4-4EAC-8475-6CAC5B30F896}" srcOrd="0" destOrd="0" presId="urn:microsoft.com/office/officeart/2005/8/layout/pyramid1"/>
    <dgm:cxn modelId="{05F6E290-D41C-42B5-925B-0F9E4A7D7EDE}" type="presOf" srcId="{3B024D8C-0D81-4549-B672-DE9D90F48F2F}" destId="{744EE65E-861E-411E-B868-59DE97BE477D}" srcOrd="0" destOrd="0" presId="urn:microsoft.com/office/officeart/2005/8/layout/pyramid1"/>
    <dgm:cxn modelId="{F9A0C9A4-E101-4124-9C2C-EB97E0F6325B}" type="presOf" srcId="{3B024D8C-0D81-4549-B672-DE9D90F48F2F}" destId="{C29912A5-2762-47A8-9181-E62857A33BC1}" srcOrd="1" destOrd="0" presId="urn:microsoft.com/office/officeart/2005/8/layout/pyramid1"/>
    <dgm:cxn modelId="{9384D7CE-0A79-4CD3-BCF1-A4D9184E2210}" srcId="{C6607155-AA9B-4FA3-94A4-CC6E8D50C1F6}" destId="{F4386FB2-D9A4-487D-A7B3-DE54E66AB3D7}" srcOrd="7" destOrd="0" parTransId="{F24514EB-7082-4871-8BBD-17110053F32C}" sibTransId="{5CAFBC58-93CA-4A94-916D-8243F9B5EDE2}"/>
    <dgm:cxn modelId="{7401362C-44C4-4B27-8E78-61E00B304ACE}" type="presOf" srcId="{A6121E20-6CA2-4B25-A9DB-A6A6CC7545D6}" destId="{66597962-684F-42C8-8F38-B3F17BA1BEA6}" srcOrd="0" destOrd="0" presId="urn:microsoft.com/office/officeart/2005/8/layout/pyramid1"/>
    <dgm:cxn modelId="{FDE34213-4C1A-4A1A-9B27-62CBF200F0FD}" type="presOf" srcId="{6C0778A7-C13E-438D-853F-0F406F682D36}" destId="{B143CBD1-AC55-4E0A-9C60-8053F86D7B83}" srcOrd="1" destOrd="0" presId="urn:microsoft.com/office/officeart/2005/8/layout/pyramid1"/>
    <dgm:cxn modelId="{4F7B8BFA-17B3-450E-94D4-2F516B650E76}" srcId="{C6607155-AA9B-4FA3-94A4-CC6E8D50C1F6}" destId="{A6121E20-6CA2-4B25-A9DB-A6A6CC7545D6}" srcOrd="6" destOrd="0" parTransId="{BC1673D2-FAFC-4301-A7F3-B792B3C6EACC}" sibTransId="{3FA71FF3-F0AE-4E58-B9B8-ADEA7BBBED8B}"/>
    <dgm:cxn modelId="{66884C51-E3F3-4C6C-A0ED-EEC6F223046B}" type="presOf" srcId="{F4386FB2-D9A4-487D-A7B3-DE54E66AB3D7}" destId="{E3C3AB5B-3ED4-4AE5-BC54-B83811366DF2}" srcOrd="1" destOrd="0" presId="urn:microsoft.com/office/officeart/2005/8/layout/pyramid1"/>
    <dgm:cxn modelId="{CA6BBB7C-8A90-4912-BDB7-C45E875891CF}" type="presOf" srcId="{A6121E20-6CA2-4B25-A9DB-A6A6CC7545D6}" destId="{07EE45FB-FA4C-4CBE-8F92-790F5778067A}" srcOrd="1" destOrd="0" presId="urn:microsoft.com/office/officeart/2005/8/layout/pyramid1"/>
    <dgm:cxn modelId="{F8DD2D01-C763-43B9-9111-8282B2DA1182}" srcId="{C6607155-AA9B-4FA3-94A4-CC6E8D50C1F6}" destId="{3B024D8C-0D81-4549-B672-DE9D90F48F2F}" srcOrd="5" destOrd="0" parTransId="{836A7D89-02D9-4D44-898C-81413BB54975}" sibTransId="{06431B01-BFCF-4268-BCD2-EF0ECA1A24B7}"/>
    <dgm:cxn modelId="{CDB4C1FA-DFD2-4633-8F6B-B65BA9C1B746}" srcId="{C6607155-AA9B-4FA3-94A4-CC6E8D50C1F6}" destId="{0F93266E-4267-46EA-AA01-4C0E37B5DEFA}" srcOrd="9" destOrd="0" parTransId="{49BDADBC-7EDE-4DD4-B4C0-FBD382D3E406}" sibTransId="{5C5A7E8D-9D3D-4CA1-BECF-0C531986C481}"/>
    <dgm:cxn modelId="{2AF63F9C-7CF4-4AA2-BE3B-B68991C54E26}" type="presOf" srcId="{739AAB2F-4B91-4B7E-95C7-5CC2C6A771EF}" destId="{EF72744A-0F5A-4D31-B0F1-65E144F9706E}" srcOrd="0" destOrd="0" presId="urn:microsoft.com/office/officeart/2005/8/layout/pyramid1"/>
    <dgm:cxn modelId="{4E7F6645-85BB-4AE9-B9D0-393434476D8F}" type="presOf" srcId="{5A36C408-6952-4E36-A25D-29FB1CF741B2}" destId="{E1FFA9B4-3F31-48F1-9313-CD3AD96ACF01}" srcOrd="1" destOrd="0" presId="urn:microsoft.com/office/officeart/2005/8/layout/pyramid1"/>
    <dgm:cxn modelId="{90BCE7DF-5CE2-4EB6-BFF1-1979E33ABAD8}" type="presOf" srcId="{0F93266E-4267-46EA-AA01-4C0E37B5DEFA}" destId="{4F3FF741-914B-4842-A0FE-B9928B5157A5}" srcOrd="0" destOrd="0" presId="urn:microsoft.com/office/officeart/2005/8/layout/pyramid1"/>
    <dgm:cxn modelId="{A68769B2-7568-42DE-BA71-F152F2CD1B39}" srcId="{C6607155-AA9B-4FA3-94A4-CC6E8D50C1F6}" destId="{5A36C408-6952-4E36-A25D-29FB1CF741B2}" srcOrd="8" destOrd="0" parTransId="{86F4A51F-8E61-4EE5-9DD2-68E31896391D}" sibTransId="{AE99FCCB-6E98-42CC-A04F-45E8C3BD7AA8}"/>
    <dgm:cxn modelId="{55642CC3-2F95-41C9-B632-DC7DA32A8B00}" type="presParOf" srcId="{63DEAB81-BDA2-474F-B35F-369D6B4EA155}" destId="{04C2D201-30F0-4C9C-9EC3-CBEEAD3FE488}" srcOrd="0" destOrd="0" presId="urn:microsoft.com/office/officeart/2005/8/layout/pyramid1"/>
    <dgm:cxn modelId="{B5C66AF9-0985-462A-B5B0-02693B1D5B99}" type="presParOf" srcId="{04C2D201-30F0-4C9C-9EC3-CBEEAD3FE488}" destId="{947FA82B-7E7D-409F-9F30-8592E11BA716}" srcOrd="0" destOrd="0" presId="urn:microsoft.com/office/officeart/2005/8/layout/pyramid1"/>
    <dgm:cxn modelId="{83EE21D4-C642-4090-ADE1-4ED46F5E2AA4}" type="presParOf" srcId="{04C2D201-30F0-4C9C-9EC3-CBEEAD3FE488}" destId="{DFF34FB2-7AEF-4F6B-A4DC-4F4E2E048354}" srcOrd="1" destOrd="0" presId="urn:microsoft.com/office/officeart/2005/8/layout/pyramid1"/>
    <dgm:cxn modelId="{6C65F015-8A00-423C-B62E-B901FC072985}" type="presParOf" srcId="{63DEAB81-BDA2-474F-B35F-369D6B4EA155}" destId="{3F43B570-CFEC-4AFE-AE71-5610FCA25AA0}" srcOrd="1" destOrd="0" presId="urn:microsoft.com/office/officeart/2005/8/layout/pyramid1"/>
    <dgm:cxn modelId="{86B25A2F-D03E-4685-A99F-8A8EBCFFC8CC}" type="presParOf" srcId="{3F43B570-CFEC-4AFE-AE71-5610FCA25AA0}" destId="{5B1159C1-16C2-4476-8FB3-0D484088900C}" srcOrd="0" destOrd="0" presId="urn:microsoft.com/office/officeart/2005/8/layout/pyramid1"/>
    <dgm:cxn modelId="{64BA72B0-B51E-4438-A755-D3CBCF59006D}" type="presParOf" srcId="{3F43B570-CFEC-4AFE-AE71-5610FCA25AA0}" destId="{B143CBD1-AC55-4E0A-9C60-8053F86D7B83}" srcOrd="1" destOrd="0" presId="urn:microsoft.com/office/officeart/2005/8/layout/pyramid1"/>
    <dgm:cxn modelId="{08B5A60E-300F-4141-8B61-34C88F124F25}" type="presParOf" srcId="{63DEAB81-BDA2-474F-B35F-369D6B4EA155}" destId="{CEB426B8-2A58-4609-8B4F-E5D68132C783}" srcOrd="2" destOrd="0" presId="urn:microsoft.com/office/officeart/2005/8/layout/pyramid1"/>
    <dgm:cxn modelId="{F0B1E065-843B-4B51-B529-1B5DF9101595}" type="presParOf" srcId="{CEB426B8-2A58-4609-8B4F-E5D68132C783}" destId="{547163A0-54B4-4EAC-8475-6CAC5B30F896}" srcOrd="0" destOrd="0" presId="urn:microsoft.com/office/officeart/2005/8/layout/pyramid1"/>
    <dgm:cxn modelId="{F7326CE3-9B13-4300-BD10-4F2DD6C5A6F9}" type="presParOf" srcId="{CEB426B8-2A58-4609-8B4F-E5D68132C783}" destId="{C48F82AF-C6B9-494B-B78E-3E2360722124}" srcOrd="1" destOrd="0" presId="urn:microsoft.com/office/officeart/2005/8/layout/pyramid1"/>
    <dgm:cxn modelId="{4C398E2D-FE51-4DD3-AB19-0746C37FB73A}" type="presParOf" srcId="{63DEAB81-BDA2-474F-B35F-369D6B4EA155}" destId="{134684CB-BC77-4646-A210-4863A9DD5EC0}" srcOrd="3" destOrd="0" presId="urn:microsoft.com/office/officeart/2005/8/layout/pyramid1"/>
    <dgm:cxn modelId="{42164E7D-9CB0-4F40-AD0F-A75CD0AF5380}" type="presParOf" srcId="{134684CB-BC77-4646-A210-4863A9DD5EC0}" destId="{21078333-1211-40A7-9620-905C6F1E604A}" srcOrd="0" destOrd="0" presId="urn:microsoft.com/office/officeart/2005/8/layout/pyramid1"/>
    <dgm:cxn modelId="{3F5C5906-EBE0-4419-8DC7-2C9376CEB129}" type="presParOf" srcId="{134684CB-BC77-4646-A210-4863A9DD5EC0}" destId="{7F857570-7786-4368-84FA-C2AE21A0F573}" srcOrd="1" destOrd="0" presId="urn:microsoft.com/office/officeart/2005/8/layout/pyramid1"/>
    <dgm:cxn modelId="{626C83F8-6864-49CF-99D1-066DDF4B6403}" type="presParOf" srcId="{63DEAB81-BDA2-474F-B35F-369D6B4EA155}" destId="{FD219A6B-38F3-48EE-8868-51A15362CA18}" srcOrd="4" destOrd="0" presId="urn:microsoft.com/office/officeart/2005/8/layout/pyramid1"/>
    <dgm:cxn modelId="{69B6717F-50E8-484E-AB69-C63A16F5BB8B}" type="presParOf" srcId="{FD219A6B-38F3-48EE-8868-51A15362CA18}" destId="{EF72744A-0F5A-4D31-B0F1-65E144F9706E}" srcOrd="0" destOrd="0" presId="urn:microsoft.com/office/officeart/2005/8/layout/pyramid1"/>
    <dgm:cxn modelId="{8E182B81-F865-4C4C-9539-C32626D831D1}" type="presParOf" srcId="{FD219A6B-38F3-48EE-8868-51A15362CA18}" destId="{9F1FD2AC-3D33-4CBB-A29A-4418C0403CBB}" srcOrd="1" destOrd="0" presId="urn:microsoft.com/office/officeart/2005/8/layout/pyramid1"/>
    <dgm:cxn modelId="{5926514B-BA35-4051-BFAD-C87745F9F30F}" type="presParOf" srcId="{63DEAB81-BDA2-474F-B35F-369D6B4EA155}" destId="{D0AE58AB-89D6-44C7-970B-5E09D9E8494D}" srcOrd="5" destOrd="0" presId="urn:microsoft.com/office/officeart/2005/8/layout/pyramid1"/>
    <dgm:cxn modelId="{A39D6621-FBDD-4146-9B65-22CA6D137E65}" type="presParOf" srcId="{D0AE58AB-89D6-44C7-970B-5E09D9E8494D}" destId="{744EE65E-861E-411E-B868-59DE97BE477D}" srcOrd="0" destOrd="0" presId="urn:microsoft.com/office/officeart/2005/8/layout/pyramid1"/>
    <dgm:cxn modelId="{6A46B35C-6AE3-4258-B4D1-C401623D3BB6}" type="presParOf" srcId="{D0AE58AB-89D6-44C7-970B-5E09D9E8494D}" destId="{C29912A5-2762-47A8-9181-E62857A33BC1}" srcOrd="1" destOrd="0" presId="urn:microsoft.com/office/officeart/2005/8/layout/pyramid1"/>
    <dgm:cxn modelId="{7F04D0EF-A11D-4B82-868C-4E0EEA12C38A}" type="presParOf" srcId="{63DEAB81-BDA2-474F-B35F-369D6B4EA155}" destId="{FBEA37BD-410B-4CC6-8AD0-E6CCF1259877}" srcOrd="6" destOrd="0" presId="urn:microsoft.com/office/officeart/2005/8/layout/pyramid1"/>
    <dgm:cxn modelId="{D38CEA4D-4EB1-42BE-B887-D3935F6BA20E}" type="presParOf" srcId="{FBEA37BD-410B-4CC6-8AD0-E6CCF1259877}" destId="{66597962-684F-42C8-8F38-B3F17BA1BEA6}" srcOrd="0" destOrd="0" presId="urn:microsoft.com/office/officeart/2005/8/layout/pyramid1"/>
    <dgm:cxn modelId="{18B0015E-57AE-4490-B51D-B9E4704BD3A2}" type="presParOf" srcId="{FBEA37BD-410B-4CC6-8AD0-E6CCF1259877}" destId="{07EE45FB-FA4C-4CBE-8F92-790F5778067A}" srcOrd="1" destOrd="0" presId="urn:microsoft.com/office/officeart/2005/8/layout/pyramid1"/>
    <dgm:cxn modelId="{17AD2593-E433-4DA9-A400-60726C87D32B}" type="presParOf" srcId="{63DEAB81-BDA2-474F-B35F-369D6B4EA155}" destId="{7812B828-5804-4F49-B5CE-D0F42B5743DB}" srcOrd="7" destOrd="0" presId="urn:microsoft.com/office/officeart/2005/8/layout/pyramid1"/>
    <dgm:cxn modelId="{958D5F04-E6A0-49E2-AE71-F11360E8D289}" type="presParOf" srcId="{7812B828-5804-4F49-B5CE-D0F42B5743DB}" destId="{7217DA6D-78CE-46F8-9CF8-93BCC8381715}" srcOrd="0" destOrd="0" presId="urn:microsoft.com/office/officeart/2005/8/layout/pyramid1"/>
    <dgm:cxn modelId="{FD38F0A8-2402-4343-B397-AE06385437D6}" type="presParOf" srcId="{7812B828-5804-4F49-B5CE-D0F42B5743DB}" destId="{E3C3AB5B-3ED4-4AE5-BC54-B83811366DF2}" srcOrd="1" destOrd="0" presId="urn:microsoft.com/office/officeart/2005/8/layout/pyramid1"/>
    <dgm:cxn modelId="{32B573E9-9A84-40B9-86A4-086E37B430C4}" type="presParOf" srcId="{63DEAB81-BDA2-474F-B35F-369D6B4EA155}" destId="{921C37C6-6A74-42AB-8EA3-F003CFE2A99E}" srcOrd="8" destOrd="0" presId="urn:microsoft.com/office/officeart/2005/8/layout/pyramid1"/>
    <dgm:cxn modelId="{C3DE642B-B9C6-4DAF-BAD4-64541DEE4957}" type="presParOf" srcId="{921C37C6-6A74-42AB-8EA3-F003CFE2A99E}" destId="{48C6A0B4-5CDA-4B6B-B734-DD0C259DECA0}" srcOrd="0" destOrd="0" presId="urn:microsoft.com/office/officeart/2005/8/layout/pyramid1"/>
    <dgm:cxn modelId="{64A16D8A-3D08-45D5-A719-7270E2491382}" type="presParOf" srcId="{921C37C6-6A74-42AB-8EA3-F003CFE2A99E}" destId="{E1FFA9B4-3F31-48F1-9313-CD3AD96ACF01}" srcOrd="1" destOrd="0" presId="urn:microsoft.com/office/officeart/2005/8/layout/pyramid1"/>
    <dgm:cxn modelId="{1EC3923B-48C1-4F87-BE99-0DBB6B1333F9}" type="presParOf" srcId="{63DEAB81-BDA2-474F-B35F-369D6B4EA155}" destId="{9485F48F-187A-43E8-B382-994DA3B71773}" srcOrd="9" destOrd="0" presId="urn:microsoft.com/office/officeart/2005/8/layout/pyramid1"/>
    <dgm:cxn modelId="{5CABE76F-8D43-4792-9B5B-E0D481678F63}" type="presParOf" srcId="{9485F48F-187A-43E8-B382-994DA3B71773}" destId="{4F3FF741-914B-4842-A0FE-B9928B5157A5}" srcOrd="0" destOrd="0" presId="urn:microsoft.com/office/officeart/2005/8/layout/pyramid1"/>
    <dgm:cxn modelId="{B7E87A79-9873-4B2C-8465-243AD037502C}" type="presParOf" srcId="{9485F48F-187A-43E8-B382-994DA3B71773}" destId="{14A603A6-D1AE-40C4-ACBF-9DDFD618CEA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FA82B-7E7D-409F-9F30-8592E11BA716}">
      <dsp:nvSpPr>
        <dsp:cNvPr id="0" name=""/>
        <dsp:cNvSpPr/>
      </dsp:nvSpPr>
      <dsp:spPr>
        <a:xfrm>
          <a:off x="3292843" y="0"/>
          <a:ext cx="731743" cy="559608"/>
        </a:xfrm>
        <a:prstGeom prst="trapezoid">
          <a:avLst>
            <a:gd name="adj" fmla="val 6538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GT" sz="1600" b="1" kern="1200" dirty="0" smtClean="0"/>
        </a:p>
        <a:p>
          <a:pPr lvl="0" algn="ctr" defTabSz="711200">
            <a:lnSpc>
              <a:spcPct val="90000"/>
            </a:lnSpc>
            <a:spcBef>
              <a:spcPct val="0"/>
            </a:spcBef>
            <a:spcAft>
              <a:spcPct val="35000"/>
            </a:spcAft>
          </a:pPr>
          <a:r>
            <a:rPr lang="es-GT" sz="1000" b="1" kern="1200" dirty="0" err="1" smtClean="0"/>
            <a:t>Mission</a:t>
          </a:r>
          <a:r>
            <a:rPr lang="es-GT" sz="1000" b="1" kern="1200" dirty="0" smtClean="0"/>
            <a:t> </a:t>
          </a:r>
          <a:r>
            <a:rPr lang="es-GT" sz="1000" b="1" kern="1200" dirty="0" err="1" smtClean="0"/>
            <a:t>Vision</a:t>
          </a:r>
          <a:endParaRPr lang="es-GT" sz="1000" b="1" kern="1200" dirty="0" smtClean="0"/>
        </a:p>
      </dsp:txBody>
      <dsp:txXfrm>
        <a:off x="3292843" y="0"/>
        <a:ext cx="731743" cy="559608"/>
      </dsp:txXfrm>
    </dsp:sp>
    <dsp:sp modelId="{5B1159C1-16C2-4476-8FB3-0D484088900C}">
      <dsp:nvSpPr>
        <dsp:cNvPr id="0" name=""/>
        <dsp:cNvSpPr/>
      </dsp:nvSpPr>
      <dsp:spPr>
        <a:xfrm>
          <a:off x="2926972" y="559608"/>
          <a:ext cx="1463486" cy="559608"/>
        </a:xfrm>
        <a:prstGeom prst="trapezoid">
          <a:avLst>
            <a:gd name="adj" fmla="val 65380"/>
          </a:avLst>
        </a:prstGeom>
        <a:solidFill>
          <a:schemeClr val="accent1">
            <a:shade val="50000"/>
            <a:hueOff val="72287"/>
            <a:satOff val="-1512"/>
            <a:lumOff val="8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Strategic</a:t>
          </a:r>
        </a:p>
        <a:p>
          <a:pPr lvl="0" algn="ctr"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objectives</a:t>
          </a:r>
          <a:endParaRPr lang="es-GT" sz="1400" b="1" kern="1200" dirty="0"/>
        </a:p>
      </dsp:txBody>
      <dsp:txXfrm>
        <a:off x="3183082" y="559608"/>
        <a:ext cx="951266" cy="559608"/>
      </dsp:txXfrm>
    </dsp:sp>
    <dsp:sp modelId="{547163A0-54B4-4EAC-8475-6CAC5B30F896}">
      <dsp:nvSpPr>
        <dsp:cNvPr id="0" name=""/>
        <dsp:cNvSpPr/>
      </dsp:nvSpPr>
      <dsp:spPr>
        <a:xfrm>
          <a:off x="2537106" y="1128663"/>
          <a:ext cx="2195229" cy="559608"/>
        </a:xfrm>
        <a:prstGeom prst="trapezoid">
          <a:avLst>
            <a:gd name="adj" fmla="val 65380"/>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GT" sz="1700" b="1" kern="1200" dirty="0" err="1" smtClean="0"/>
            <a:t>Measures</a:t>
          </a:r>
          <a:endParaRPr lang="es-GT" sz="1400" b="1" kern="1200" dirty="0" smtClean="0"/>
        </a:p>
        <a:p>
          <a:pPr lvl="0" algn="ctr" defTabSz="755650">
            <a:lnSpc>
              <a:spcPct val="90000"/>
            </a:lnSpc>
            <a:spcBef>
              <a:spcPct val="0"/>
            </a:spcBef>
            <a:spcAft>
              <a:spcPct val="35000"/>
            </a:spcAft>
          </a:pPr>
          <a:r>
            <a:rPr lang="es-GT" sz="1400" b="1" kern="1200" dirty="0" smtClean="0"/>
            <a:t>(KPIS)</a:t>
          </a:r>
          <a:endParaRPr lang="es-GT" sz="1400" b="1" kern="1200" dirty="0"/>
        </a:p>
      </dsp:txBody>
      <dsp:txXfrm>
        <a:off x="2921272" y="1128663"/>
        <a:ext cx="1426899" cy="559608"/>
      </dsp:txXfrm>
    </dsp:sp>
    <dsp:sp modelId="{21078333-1211-40A7-9620-905C6F1E604A}">
      <dsp:nvSpPr>
        <dsp:cNvPr id="0" name=""/>
        <dsp:cNvSpPr/>
      </dsp:nvSpPr>
      <dsp:spPr>
        <a:xfrm>
          <a:off x="2195229" y="1678825"/>
          <a:ext cx="2926972" cy="559608"/>
        </a:xfrm>
        <a:prstGeom prst="trapezoid">
          <a:avLst>
            <a:gd name="adj" fmla="val 65380"/>
          </a:avLst>
        </a:prstGeom>
        <a:solidFill>
          <a:schemeClr val="accent1">
            <a:shade val="50000"/>
            <a:hueOff val="216862"/>
            <a:satOff val="-4536"/>
            <a:lumOff val="252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GT" sz="1700" b="1" kern="1200" dirty="0" err="1" smtClean="0"/>
            <a:t>Levels</a:t>
          </a:r>
          <a:r>
            <a:rPr lang="es-GT" sz="1700" b="1" kern="1200" dirty="0" smtClean="0"/>
            <a:t> (</a:t>
          </a:r>
          <a:r>
            <a:rPr lang="es-GT" sz="1400" b="1" kern="1200" dirty="0" smtClean="0"/>
            <a:t>data and </a:t>
          </a:r>
          <a:r>
            <a:rPr lang="es-GT" sz="1400" b="1" kern="1200" dirty="0" err="1" smtClean="0"/>
            <a:t>information</a:t>
          </a:r>
          <a:r>
            <a:rPr lang="es-GT" sz="1400" b="1" kern="1200" dirty="0" smtClean="0"/>
            <a:t>)</a:t>
          </a:r>
          <a:endParaRPr lang="es-GT" sz="1400" b="1" kern="1200" dirty="0"/>
        </a:p>
      </dsp:txBody>
      <dsp:txXfrm>
        <a:off x="2707449" y="1678825"/>
        <a:ext cx="1902532" cy="559608"/>
      </dsp:txXfrm>
    </dsp:sp>
    <dsp:sp modelId="{EF72744A-0F5A-4D31-B0F1-65E144F9706E}">
      <dsp:nvSpPr>
        <dsp:cNvPr id="0" name=""/>
        <dsp:cNvSpPr/>
      </dsp:nvSpPr>
      <dsp:spPr>
        <a:xfrm>
          <a:off x="1829357" y="2238434"/>
          <a:ext cx="3658715" cy="559608"/>
        </a:xfrm>
        <a:prstGeom prst="trapezoid">
          <a:avLst>
            <a:gd name="adj" fmla="val 65380"/>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GT" sz="1400" b="1" kern="1200" dirty="0" err="1" smtClean="0"/>
            <a:t>Goals</a:t>
          </a:r>
          <a:r>
            <a:rPr lang="es-GT" sz="1400" b="1" kern="1200" dirty="0" smtClean="0"/>
            <a:t> (short, médium, and </a:t>
          </a:r>
          <a:r>
            <a:rPr lang="es-GT" sz="1400" b="1" kern="1200" dirty="0" err="1" smtClean="0"/>
            <a:t>long</a:t>
          </a:r>
          <a:r>
            <a:rPr lang="es-GT" sz="1400" b="1" kern="1200" dirty="0" smtClean="0"/>
            <a:t> </a:t>
          </a:r>
          <a:r>
            <a:rPr lang="es-GT" sz="1400" b="1" kern="1200" dirty="0" err="1" smtClean="0"/>
            <a:t>term</a:t>
          </a:r>
          <a:r>
            <a:rPr lang="es-GT" sz="1400" b="1" kern="1200" dirty="0" smtClean="0"/>
            <a:t>)</a:t>
          </a:r>
          <a:endParaRPr lang="es-GT" sz="1400" b="1" kern="1200" dirty="0"/>
        </a:p>
      </dsp:txBody>
      <dsp:txXfrm>
        <a:off x="2469632" y="2238434"/>
        <a:ext cx="2378165" cy="559608"/>
      </dsp:txXfrm>
    </dsp:sp>
    <dsp:sp modelId="{744EE65E-861E-411E-B868-59DE97BE477D}">
      <dsp:nvSpPr>
        <dsp:cNvPr id="0" name=""/>
        <dsp:cNvSpPr/>
      </dsp:nvSpPr>
      <dsp:spPr>
        <a:xfrm>
          <a:off x="1426123" y="2762871"/>
          <a:ext cx="4390458" cy="559608"/>
        </a:xfrm>
        <a:prstGeom prst="trapezoid">
          <a:avLst>
            <a:gd name="adj" fmla="val 6538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GT" sz="2800" b="1" kern="1200" dirty="0" err="1" smtClean="0"/>
            <a:t>Align</a:t>
          </a:r>
          <a:endParaRPr lang="es-GT" sz="2800" b="1" kern="1200" dirty="0"/>
        </a:p>
      </dsp:txBody>
      <dsp:txXfrm>
        <a:off x="2194453" y="2762871"/>
        <a:ext cx="2853798" cy="559608"/>
      </dsp:txXfrm>
    </dsp:sp>
    <dsp:sp modelId="{66597962-684F-42C8-8F38-B3F17BA1BEA6}">
      <dsp:nvSpPr>
        <dsp:cNvPr id="0" name=""/>
        <dsp:cNvSpPr/>
      </dsp:nvSpPr>
      <dsp:spPr>
        <a:xfrm>
          <a:off x="1097614" y="3357651"/>
          <a:ext cx="5122201" cy="559608"/>
        </a:xfrm>
        <a:prstGeom prst="trapezoid">
          <a:avLst>
            <a:gd name="adj" fmla="val 65380"/>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GT" sz="1400" b="1" kern="1200" dirty="0" smtClean="0"/>
            <a:t>Medium (</a:t>
          </a:r>
          <a:r>
            <a:rPr lang="es-GT" sz="1400" b="1" kern="1200" dirty="0" err="1" smtClean="0"/>
            <a:t>potential</a:t>
          </a:r>
          <a:r>
            <a:rPr lang="es-GT" sz="1400" b="1" kern="1200" dirty="0" smtClean="0"/>
            <a:t> </a:t>
          </a:r>
          <a:r>
            <a:rPr lang="es-GT" sz="1400" b="1" kern="1200" dirty="0" err="1" smtClean="0"/>
            <a:t>initiatives</a:t>
          </a:r>
          <a:r>
            <a:rPr lang="es-GT" sz="1400" b="1" kern="1200" dirty="0" smtClean="0"/>
            <a:t>)</a:t>
          </a:r>
          <a:endParaRPr lang="es-GT" sz="1400" b="1" kern="1200" dirty="0"/>
        </a:p>
      </dsp:txBody>
      <dsp:txXfrm>
        <a:off x="1993999" y="3357651"/>
        <a:ext cx="3329431" cy="559608"/>
      </dsp:txXfrm>
    </dsp:sp>
    <dsp:sp modelId="{7217DA6D-78CE-46F8-9CF8-93BCC8381715}">
      <dsp:nvSpPr>
        <dsp:cNvPr id="0" name=""/>
        <dsp:cNvSpPr/>
      </dsp:nvSpPr>
      <dsp:spPr>
        <a:xfrm>
          <a:off x="699722" y="3895939"/>
          <a:ext cx="5853944" cy="559608"/>
        </a:xfrm>
        <a:prstGeom prst="trapezoid">
          <a:avLst>
            <a:gd name="adj" fmla="val 65380"/>
          </a:avLst>
        </a:prstGeom>
        <a:solidFill>
          <a:schemeClr val="accent1">
            <a:shade val="50000"/>
            <a:hueOff val="216862"/>
            <a:satOff val="-4536"/>
            <a:lumOff val="252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GT" sz="1400" b="1" u="none" kern="1200" dirty="0" err="1" smtClean="0">
              <a:hlinkClick xmlns:r="http://schemas.openxmlformats.org/officeDocument/2006/relationships" r:id="" action="ppaction://hlinksldjump"/>
            </a:rPr>
            <a:t>Strategic</a:t>
          </a:r>
          <a:r>
            <a:rPr lang="es-GT" sz="1400" b="1" u="none" kern="1200" dirty="0" smtClean="0">
              <a:hlinkClick xmlns:r="http://schemas.openxmlformats.org/officeDocument/2006/relationships" r:id="" action="ppaction://hlinksldjump"/>
            </a:rPr>
            <a:t> Project portfolio (</a:t>
          </a:r>
          <a:r>
            <a:rPr lang="es-GT" sz="1400" b="1" u="none" kern="1200" dirty="0" err="1" smtClean="0">
              <a:hlinkClick xmlns:r="http://schemas.openxmlformats.org/officeDocument/2006/relationships" r:id="" action="ppaction://hlinksldjump"/>
            </a:rPr>
            <a:t>priotization</a:t>
          </a:r>
          <a:r>
            <a:rPr lang="es-GT" sz="1400" b="1" u="none" kern="1200" dirty="0" smtClean="0">
              <a:hlinkClick xmlns:r="http://schemas.openxmlformats.org/officeDocument/2006/relationships" r:id="" action="ppaction://hlinksldjump"/>
            </a:rPr>
            <a:t> and </a:t>
          </a:r>
          <a:r>
            <a:rPr lang="es-GT" sz="1400" b="1" u="none" kern="1200" dirty="0" err="1" smtClean="0">
              <a:hlinkClick xmlns:r="http://schemas.openxmlformats.org/officeDocument/2006/relationships" r:id="" action="ppaction://hlinksldjump"/>
            </a:rPr>
            <a:t>selection</a:t>
          </a:r>
          <a:r>
            <a:rPr lang="es-GT" sz="1400" b="1" u="none" kern="1200" dirty="0" smtClean="0">
              <a:hlinkClick xmlns:r="http://schemas.openxmlformats.org/officeDocument/2006/relationships" r:id="" action="ppaction://hlinksldjump"/>
            </a:rPr>
            <a:t>)</a:t>
          </a:r>
          <a:endParaRPr lang="es-GT" sz="1400" b="1" u="none" kern="1200" dirty="0"/>
        </a:p>
      </dsp:txBody>
      <dsp:txXfrm>
        <a:off x="1724162" y="3895939"/>
        <a:ext cx="3805064" cy="559608"/>
      </dsp:txXfrm>
    </dsp:sp>
    <dsp:sp modelId="{48C6A0B4-5CDA-4B6B-B734-DD0C259DECA0}">
      <dsp:nvSpPr>
        <dsp:cNvPr id="0" name=""/>
        <dsp:cNvSpPr/>
      </dsp:nvSpPr>
      <dsp:spPr>
        <a:xfrm>
          <a:off x="365871" y="4476868"/>
          <a:ext cx="6585687" cy="559608"/>
        </a:xfrm>
        <a:prstGeom prst="trapezoid">
          <a:avLst>
            <a:gd name="adj" fmla="val 65380"/>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GT" sz="1400" b="1" kern="1200" dirty="0" err="1" smtClean="0"/>
            <a:t>Selection</a:t>
          </a:r>
          <a:r>
            <a:rPr lang="es-GT" sz="1400" b="1" kern="1200" dirty="0" smtClean="0"/>
            <a:t> </a:t>
          </a:r>
          <a:r>
            <a:rPr lang="es-GT" sz="1400" b="1" kern="1200" dirty="0" err="1" smtClean="0"/>
            <a:t>plans</a:t>
          </a:r>
          <a:r>
            <a:rPr lang="es-GT" sz="1400" b="1" kern="1200" dirty="0" smtClean="0"/>
            <a:t> (</a:t>
          </a:r>
          <a:r>
            <a:rPr lang="es-GT" sz="1400" b="1" kern="1200" dirty="0" err="1" smtClean="0"/>
            <a:t>planning</a:t>
          </a:r>
          <a:r>
            <a:rPr lang="es-GT" sz="1400" b="1" kern="1200" dirty="0" smtClean="0"/>
            <a:t> of Project </a:t>
          </a:r>
          <a:r>
            <a:rPr lang="es-GT" sz="1400" b="1" kern="1200" dirty="0" err="1" smtClean="0"/>
            <a:t>implementation</a:t>
          </a:r>
          <a:r>
            <a:rPr lang="es-GT" sz="1400" b="1" kern="1200" dirty="0" smtClean="0"/>
            <a:t>)</a:t>
          </a:r>
          <a:endParaRPr lang="es-GT" sz="1400" b="1" kern="1200" dirty="0"/>
        </a:p>
      </dsp:txBody>
      <dsp:txXfrm>
        <a:off x="1518366" y="4476868"/>
        <a:ext cx="4280697" cy="559608"/>
      </dsp:txXfrm>
    </dsp:sp>
    <dsp:sp modelId="{4F3FF741-914B-4842-A0FE-B9928B5157A5}">
      <dsp:nvSpPr>
        <dsp:cNvPr id="0" name=""/>
        <dsp:cNvSpPr/>
      </dsp:nvSpPr>
      <dsp:spPr>
        <a:xfrm>
          <a:off x="0" y="5036477"/>
          <a:ext cx="7317431" cy="559608"/>
        </a:xfrm>
        <a:prstGeom prst="trapezoid">
          <a:avLst>
            <a:gd name="adj" fmla="val 65380"/>
          </a:avLst>
        </a:prstGeom>
        <a:solidFill>
          <a:schemeClr val="accent1">
            <a:shade val="50000"/>
            <a:hueOff val="72287"/>
            <a:satOff val="-1512"/>
            <a:lumOff val="8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GT" sz="1400" b="1" kern="1200" dirty="0" err="1" smtClean="0"/>
            <a:t>Budgets</a:t>
          </a:r>
          <a:r>
            <a:rPr lang="es-GT" sz="1400" b="1" kern="1200" dirty="0" smtClean="0"/>
            <a:t> and </a:t>
          </a:r>
          <a:r>
            <a:rPr lang="es-GT" sz="1400" b="1" kern="1200" dirty="0" err="1" smtClean="0"/>
            <a:t>resources</a:t>
          </a:r>
          <a:endParaRPr lang="es-GT" sz="1400" b="1" kern="1200" dirty="0"/>
        </a:p>
      </dsp:txBody>
      <dsp:txXfrm>
        <a:off x="1280550" y="5036477"/>
        <a:ext cx="4756330" cy="5596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2069A-DEAB-46C8-BBE2-683056A1CBD9}" type="datetimeFigureOut">
              <a:rPr lang="es-GT" smtClean="0"/>
              <a:t>14/10/2014</a:t>
            </a:fld>
            <a:endParaRPr lang="es-G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63760-C0E1-4F02-B438-5EA0EEFD9B45}" type="slidenum">
              <a:rPr lang="es-GT" smtClean="0"/>
              <a:t>‹#›</a:t>
            </a:fld>
            <a:endParaRPr lang="es-GT"/>
          </a:p>
        </p:txBody>
      </p:sp>
    </p:spTree>
    <p:extLst>
      <p:ext uri="{BB962C8B-B14F-4D97-AF65-F5344CB8AC3E}">
        <p14:creationId xmlns:p14="http://schemas.microsoft.com/office/powerpoint/2010/main" val="427931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128055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303102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8429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6DBC7-9F20-4BB1-9BBD-BBA54636F519}" type="slidenum">
              <a:rPr lang="en-US" smtClean="0"/>
              <a:pPr/>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45856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114641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43711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197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73241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79897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49125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Date Placeholder 1"/>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23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32190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433284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51298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750841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420429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24185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42753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80127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838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41724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30584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pPr/>
              <a:t>‹#›</a:t>
            </a:fld>
            <a:endParaRPr lang="en-US"/>
          </a:p>
        </p:txBody>
      </p:sp>
    </p:spTree>
    <p:extLst>
      <p:ext uri="{BB962C8B-B14F-4D97-AF65-F5344CB8AC3E}">
        <p14:creationId xmlns:p14="http://schemas.microsoft.com/office/powerpoint/2010/main" val="39198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9A4A9-D095-41F7-B2D8-60C19A62F1A1}" type="datetimeFigureOut">
              <a:rPr lang="en-US" smtClean="0"/>
              <a:pPr/>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4995B-4D80-424B-8474-687D08C6FB66}" type="slidenum">
              <a:rPr lang="en-US" smtClean="0"/>
              <a:pPr/>
              <a:t>‹#›</a:t>
            </a:fld>
            <a:endParaRPr lang="en-US"/>
          </a:p>
        </p:txBody>
      </p:sp>
    </p:spTree>
    <p:extLst>
      <p:ext uri="{BB962C8B-B14F-4D97-AF65-F5344CB8AC3E}">
        <p14:creationId xmlns:p14="http://schemas.microsoft.com/office/powerpoint/2010/main" val="1264785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6B7FC-6DF0-46BC-8748-DD3BA160D17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9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hyperlink" Target="mailto:Josem.Marroquin@outlook.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slide" Target="slide7.xml"/><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4.png"/><Relationship Id="rId5" Type="http://schemas.openxmlformats.org/officeDocument/2006/relationships/image" Target="../media/image10.jpeg"/><Relationship Id="rId15" Type="http://schemas.openxmlformats.org/officeDocument/2006/relationships/image" Target="../media/image18.png"/><Relationship Id="rId10" Type="http://schemas.openxmlformats.org/officeDocument/2006/relationships/slide" Target="slide11.xml"/><Relationship Id="rId4" Type="http://schemas.openxmlformats.org/officeDocument/2006/relationships/image" Target="../media/image9.png"/><Relationship Id="rId9" Type="http://schemas.openxmlformats.org/officeDocument/2006/relationships/image" Target="../media/image13.jpe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fontScale="90000"/>
          </a:bodyPr>
          <a:lstStyle/>
          <a:p>
            <a:r>
              <a:rPr lang="en-US" b="1" dirty="0"/>
              <a:t>How Revenue Increased After Implementing Nagios XI and Nagios Network Analyzer</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Jose Marroquin</a:t>
            </a:r>
            <a:endParaRPr lang="en-US" dirty="0">
              <a:latin typeface="Myriad Pro Light" pitchFamily="34" charset="0"/>
            </a:endParaRPr>
          </a:p>
        </p:txBody>
      </p:sp>
      <p:sp>
        <p:nvSpPr>
          <p:cNvPr id="4" name="Text Placeholder 3"/>
          <p:cNvSpPr>
            <a:spLocks noGrp="1"/>
          </p:cNvSpPr>
          <p:nvPr>
            <p:ph type="body" sz="quarter" idx="13"/>
          </p:nvPr>
        </p:nvSpPr>
        <p:spPr/>
        <p:txBody>
          <a:bodyPr>
            <a:normAutofit fontScale="77500" lnSpcReduction="20000"/>
          </a:bodyPr>
          <a:lstStyle/>
          <a:p>
            <a:r>
              <a:rPr lang="en-US" dirty="0">
                <a:latin typeface="Myriad Pro Light" pitchFamily="34" charset="0"/>
              </a:rPr>
              <a:t>j</a:t>
            </a:r>
            <a:r>
              <a:rPr lang="en-US" dirty="0" smtClean="0">
                <a:latin typeface="Myriad Pro Light" pitchFamily="34" charset="0"/>
              </a:rPr>
              <a:t>osem.marroquin@outlook.com</a:t>
            </a:r>
          </a:p>
          <a:p>
            <a:r>
              <a:rPr lang="en-US" dirty="0" smtClean="0">
                <a:latin typeface="Myriad Pro Light" pitchFamily="34" charset="0"/>
              </a:rPr>
              <a:t>josem_marroquin@bantrab.net.gt</a:t>
            </a:r>
            <a:endParaRPr lang="en-US" dirty="0">
              <a:latin typeface="Myriad Pro Light" pitchFamily="34" charset="0"/>
            </a:endParaRPr>
          </a:p>
        </p:txBody>
      </p:sp>
    </p:spTree>
    <p:extLst>
      <p:ext uri="{BB962C8B-B14F-4D97-AF65-F5344CB8AC3E}">
        <p14:creationId xmlns:p14="http://schemas.microsoft.com/office/powerpoint/2010/main" val="385817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GT" dirty="0" err="1" smtClean="0"/>
              <a:t>Strategy</a:t>
            </a:r>
            <a:r>
              <a:rPr lang="es-GT" dirty="0" smtClean="0"/>
              <a:t> </a:t>
            </a:r>
            <a:r>
              <a:rPr lang="es-GT" dirty="0" err="1" smtClean="0"/>
              <a:t>Operacionalization</a:t>
            </a:r>
            <a:r>
              <a:rPr lang="es-GT" dirty="0" smtClean="0"/>
              <a:t>: </a:t>
            </a:r>
            <a:r>
              <a:rPr lang="es-GT" dirty="0" err="1" smtClean="0"/>
              <a:t>service</a:t>
            </a:r>
            <a:r>
              <a:rPr lang="es-GT" dirty="0" smtClean="0"/>
              <a:t> </a:t>
            </a:r>
            <a:r>
              <a:rPr lang="es-GT" dirty="0" err="1" smtClean="0"/>
              <a:t>excellence</a:t>
            </a:r>
            <a:endParaRPr lang="es-GT" dirty="0"/>
          </a:p>
        </p:txBody>
      </p:sp>
      <p:sp>
        <p:nvSpPr>
          <p:cNvPr id="24579" name="4 CuadroTexto"/>
          <p:cNvSpPr txBox="1">
            <a:spLocks noChangeArrowheads="1"/>
          </p:cNvSpPr>
          <p:nvPr/>
        </p:nvSpPr>
        <p:spPr bwMode="auto">
          <a:xfrm>
            <a:off x="517041" y="1277020"/>
            <a:ext cx="994725"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GT" altLang="es-GT" sz="1633" dirty="0" err="1" smtClean="0"/>
              <a:t>Direction</a:t>
            </a:r>
            <a:endParaRPr lang="es-GT" altLang="es-GT" sz="1633" dirty="0"/>
          </a:p>
        </p:txBody>
      </p:sp>
      <p:sp>
        <p:nvSpPr>
          <p:cNvPr id="24580" name="5 CuadroTexto"/>
          <p:cNvSpPr txBox="1">
            <a:spLocks noChangeArrowheads="1"/>
          </p:cNvSpPr>
          <p:nvPr/>
        </p:nvSpPr>
        <p:spPr bwMode="auto">
          <a:xfrm>
            <a:off x="2229530" y="1277020"/>
            <a:ext cx="112464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GT" altLang="es-GT" sz="1633" dirty="0" smtClean="0"/>
              <a:t>MEASURE</a:t>
            </a:r>
            <a:endParaRPr lang="es-GT" altLang="es-GT" sz="1633" dirty="0"/>
          </a:p>
        </p:txBody>
      </p:sp>
      <p:sp>
        <p:nvSpPr>
          <p:cNvPr id="24581" name="6 CuadroTexto"/>
          <p:cNvSpPr txBox="1">
            <a:spLocks noChangeArrowheads="1"/>
          </p:cNvSpPr>
          <p:nvPr/>
        </p:nvSpPr>
        <p:spPr bwMode="auto">
          <a:xfrm>
            <a:off x="6228184" y="1243796"/>
            <a:ext cx="112608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GT" altLang="es-GT" sz="1633" dirty="0" smtClean="0"/>
              <a:t>MEANS</a:t>
            </a:r>
            <a:endParaRPr lang="es-GT" altLang="es-GT" sz="1633" dirty="0"/>
          </a:p>
        </p:txBody>
      </p:sp>
      <p:sp>
        <p:nvSpPr>
          <p:cNvPr id="24582" name="7 CuadroTexto"/>
          <p:cNvSpPr txBox="1">
            <a:spLocks noChangeArrowheads="1"/>
          </p:cNvSpPr>
          <p:nvPr/>
        </p:nvSpPr>
        <p:spPr bwMode="auto">
          <a:xfrm>
            <a:off x="4071934" y="1277020"/>
            <a:ext cx="112464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s-GT" sz="1633" dirty="0" smtClean="0"/>
              <a:t>GOALS</a:t>
            </a:r>
            <a:endParaRPr lang="es-GT" altLang="es-GT" sz="1633" dirty="0"/>
          </a:p>
        </p:txBody>
      </p:sp>
      <p:sp>
        <p:nvSpPr>
          <p:cNvPr id="24583" name="8 CuadroTexto"/>
          <p:cNvSpPr txBox="1">
            <a:spLocks noChangeArrowheads="1"/>
          </p:cNvSpPr>
          <p:nvPr/>
        </p:nvSpPr>
        <p:spPr bwMode="auto">
          <a:xfrm>
            <a:off x="214282" y="4500570"/>
            <a:ext cx="1530721" cy="5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GT" altLang="es-GT" sz="1633" dirty="0" err="1" smtClean="0"/>
              <a:t>Which</a:t>
            </a:r>
            <a:r>
              <a:rPr lang="es-GT" altLang="es-GT" sz="1633" dirty="0" smtClean="0"/>
              <a:t> </a:t>
            </a:r>
            <a:r>
              <a:rPr lang="es-GT" altLang="es-GT" sz="1633" dirty="0" err="1" smtClean="0"/>
              <a:t>is</a:t>
            </a:r>
            <a:r>
              <a:rPr lang="es-GT" altLang="es-GT" sz="1633" dirty="0" smtClean="0"/>
              <a:t> my </a:t>
            </a:r>
            <a:r>
              <a:rPr lang="es-GT" altLang="es-GT" sz="1633" dirty="0" err="1" smtClean="0"/>
              <a:t>objective</a:t>
            </a:r>
            <a:r>
              <a:rPr lang="es-GT" altLang="es-GT" sz="1633" dirty="0" smtClean="0"/>
              <a:t>?</a:t>
            </a:r>
            <a:endParaRPr lang="es-GT" altLang="es-GT" sz="1633" dirty="0"/>
          </a:p>
        </p:txBody>
      </p:sp>
      <p:sp>
        <p:nvSpPr>
          <p:cNvPr id="24584" name="9 CuadroTexto"/>
          <p:cNvSpPr txBox="1">
            <a:spLocks noChangeArrowheads="1"/>
          </p:cNvSpPr>
          <p:nvPr/>
        </p:nvSpPr>
        <p:spPr bwMode="auto">
          <a:xfrm>
            <a:off x="1500166" y="4500570"/>
            <a:ext cx="2275200" cy="5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GT" altLang="es-GT" sz="1633" dirty="0" err="1" smtClean="0"/>
              <a:t>How</a:t>
            </a:r>
            <a:r>
              <a:rPr lang="es-GT" altLang="es-GT" sz="1633" dirty="0" smtClean="0"/>
              <a:t> I </a:t>
            </a:r>
            <a:r>
              <a:rPr lang="es-GT" altLang="es-GT" sz="1633" dirty="0" err="1" smtClean="0"/>
              <a:t>make</a:t>
            </a:r>
            <a:r>
              <a:rPr lang="es-GT" altLang="es-GT" sz="1633" dirty="0" smtClean="0"/>
              <a:t> </a:t>
            </a:r>
            <a:r>
              <a:rPr lang="es-GT" altLang="es-GT" sz="1633" dirty="0" err="1" smtClean="0"/>
              <a:t>myself</a:t>
            </a:r>
            <a:r>
              <a:rPr lang="es-GT" altLang="es-GT" sz="1633" dirty="0" smtClean="0"/>
              <a:t> </a:t>
            </a:r>
            <a:r>
              <a:rPr lang="es-GT" altLang="es-GT" sz="1633" dirty="0" err="1" smtClean="0"/>
              <a:t>sure</a:t>
            </a:r>
            <a:r>
              <a:rPr lang="es-GT" altLang="es-GT" sz="1633" dirty="0" smtClean="0"/>
              <a:t> </a:t>
            </a:r>
            <a:r>
              <a:rPr lang="es-GT" altLang="es-GT" sz="1633" dirty="0" err="1" smtClean="0"/>
              <a:t>to</a:t>
            </a:r>
            <a:r>
              <a:rPr lang="es-GT" altLang="es-GT" sz="1633" dirty="0" smtClean="0"/>
              <a:t> </a:t>
            </a:r>
            <a:r>
              <a:rPr lang="es-GT" altLang="es-GT" sz="1633" dirty="0" err="1" smtClean="0"/>
              <a:t>achieve</a:t>
            </a:r>
            <a:r>
              <a:rPr lang="es-GT" altLang="es-GT" sz="1633" dirty="0" smtClean="0"/>
              <a:t> </a:t>
            </a:r>
            <a:r>
              <a:rPr lang="es-GT" altLang="es-GT" sz="1633" dirty="0" err="1" smtClean="0"/>
              <a:t>to</a:t>
            </a:r>
            <a:r>
              <a:rPr lang="es-GT" altLang="es-GT" sz="1633" dirty="0" smtClean="0"/>
              <a:t> </a:t>
            </a:r>
            <a:r>
              <a:rPr lang="es-GT" altLang="es-GT" sz="1633" dirty="0" err="1" smtClean="0"/>
              <a:t>it</a:t>
            </a:r>
            <a:r>
              <a:rPr lang="es-GT" altLang="es-GT" sz="1633" dirty="0" smtClean="0"/>
              <a:t>?</a:t>
            </a:r>
            <a:endParaRPr lang="es-GT" altLang="es-GT" sz="1633" dirty="0"/>
          </a:p>
        </p:txBody>
      </p:sp>
      <p:sp>
        <p:nvSpPr>
          <p:cNvPr id="24585" name="10 CuadroTexto"/>
          <p:cNvSpPr txBox="1">
            <a:spLocks noChangeArrowheads="1"/>
          </p:cNvSpPr>
          <p:nvPr/>
        </p:nvSpPr>
        <p:spPr bwMode="auto">
          <a:xfrm>
            <a:off x="3786182" y="4500570"/>
            <a:ext cx="1954080" cy="5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GT" altLang="es-GT" sz="1633" dirty="0" err="1" smtClean="0"/>
              <a:t>Which</a:t>
            </a:r>
            <a:r>
              <a:rPr lang="es-GT" altLang="es-GT" sz="1633" dirty="0" smtClean="0"/>
              <a:t> </a:t>
            </a:r>
            <a:r>
              <a:rPr lang="es-GT" altLang="es-GT" sz="1633" dirty="0" err="1" smtClean="0"/>
              <a:t>would</a:t>
            </a:r>
            <a:r>
              <a:rPr lang="es-GT" altLang="es-GT" sz="1633" dirty="0" smtClean="0"/>
              <a:t> </a:t>
            </a:r>
            <a:r>
              <a:rPr lang="es-GT" altLang="es-GT" sz="1633" dirty="0" err="1" smtClean="0"/>
              <a:t>be</a:t>
            </a:r>
            <a:r>
              <a:rPr lang="es-GT" altLang="es-GT" sz="1633" dirty="0" smtClean="0"/>
              <a:t> </a:t>
            </a:r>
            <a:r>
              <a:rPr lang="es-GT" altLang="es-GT" sz="1633" dirty="0" err="1" smtClean="0"/>
              <a:t>the</a:t>
            </a:r>
            <a:r>
              <a:rPr lang="es-GT" altLang="es-GT" sz="1633" dirty="0" smtClean="0"/>
              <a:t> </a:t>
            </a:r>
            <a:r>
              <a:rPr lang="es-GT" altLang="es-GT" sz="1633" dirty="0" err="1" smtClean="0"/>
              <a:t>expected</a:t>
            </a:r>
            <a:r>
              <a:rPr lang="es-GT" altLang="es-GT" sz="1633" dirty="0" smtClean="0"/>
              <a:t> </a:t>
            </a:r>
            <a:r>
              <a:rPr lang="es-GT" altLang="es-GT" sz="1633" dirty="0" err="1" smtClean="0"/>
              <a:t>impact</a:t>
            </a:r>
            <a:r>
              <a:rPr lang="es-GT" altLang="es-GT" sz="1633" dirty="0" smtClean="0"/>
              <a:t>?</a:t>
            </a:r>
            <a:endParaRPr lang="es-GT" altLang="es-GT" sz="1633" dirty="0"/>
          </a:p>
        </p:txBody>
      </p:sp>
      <p:sp>
        <p:nvSpPr>
          <p:cNvPr id="24586" name="11 CuadroTexto"/>
          <p:cNvSpPr txBox="1">
            <a:spLocks noChangeArrowheads="1"/>
          </p:cNvSpPr>
          <p:nvPr/>
        </p:nvSpPr>
        <p:spPr bwMode="auto">
          <a:xfrm>
            <a:off x="5816161" y="4553641"/>
            <a:ext cx="283392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GT" altLang="es-GT" sz="1633" dirty="0" err="1" smtClean="0"/>
              <a:t>How</a:t>
            </a:r>
            <a:r>
              <a:rPr lang="es-GT" altLang="es-GT" sz="1633" dirty="0" smtClean="0"/>
              <a:t> do I </a:t>
            </a:r>
            <a:r>
              <a:rPr lang="es-GT" altLang="es-GT" sz="1633" dirty="0" err="1" smtClean="0"/>
              <a:t>achieve</a:t>
            </a:r>
            <a:r>
              <a:rPr lang="es-GT" altLang="es-GT" sz="1633" dirty="0" smtClean="0"/>
              <a:t> </a:t>
            </a:r>
            <a:r>
              <a:rPr lang="es-GT" altLang="es-GT" sz="1633" dirty="0" err="1" smtClean="0"/>
              <a:t>that</a:t>
            </a:r>
            <a:r>
              <a:rPr lang="es-GT" altLang="es-GT" sz="1633" dirty="0" smtClean="0"/>
              <a:t> </a:t>
            </a:r>
            <a:r>
              <a:rPr lang="es-GT" altLang="es-GT" sz="1633" dirty="0" err="1" smtClean="0"/>
              <a:t>impact</a:t>
            </a:r>
            <a:r>
              <a:rPr lang="es-GT" altLang="es-GT" sz="1633" dirty="0" smtClean="0"/>
              <a:t>?</a:t>
            </a:r>
            <a:endParaRPr lang="es-GT" altLang="es-GT" sz="1633" dirty="0"/>
          </a:p>
        </p:txBody>
      </p:sp>
      <p:graphicFrame>
        <p:nvGraphicFramePr>
          <p:cNvPr id="14" name="3 Marcador de contenido"/>
          <p:cNvGraphicFramePr>
            <a:graphicFrameLocks noGrp="1"/>
          </p:cNvGraphicFramePr>
          <p:nvPr>
            <p:extLst>
              <p:ext uri="{D42A27DB-BD31-4B8C-83A1-F6EECF244321}">
                <p14:modId xmlns:p14="http://schemas.microsoft.com/office/powerpoint/2010/main" val="471632549"/>
              </p:ext>
            </p:extLst>
          </p:nvPr>
        </p:nvGraphicFramePr>
        <p:xfrm>
          <a:off x="245556" y="1605317"/>
          <a:ext cx="8646923" cy="2473344"/>
        </p:xfrm>
        <a:graphic>
          <a:graphicData uri="http://schemas.openxmlformats.org/drawingml/2006/table">
            <a:tbl>
              <a:tblPr/>
              <a:tblGrid>
                <a:gridCol w="1453717"/>
                <a:gridCol w="928511"/>
                <a:gridCol w="1152128"/>
                <a:gridCol w="909456"/>
                <a:gridCol w="1109049"/>
                <a:gridCol w="1028307"/>
                <a:gridCol w="968894"/>
                <a:gridCol w="1096861"/>
              </a:tblGrid>
              <a:tr h="580608">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rPr>
                        <a:t>OBJECTIVE</a:t>
                      </a: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F9000"/>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600" b="1" i="0" u="none" strike="noStrike" cap="none" normalizeH="0" baseline="0" dirty="0" err="1" smtClean="0">
                          <a:ln>
                            <a:noFill/>
                          </a:ln>
                          <a:solidFill>
                            <a:srgbClr val="FFFFFF"/>
                          </a:solidFill>
                          <a:effectLst/>
                          <a:latin typeface="Calibri" panose="020F0502020204030204" pitchFamily="34" charset="0"/>
                          <a:ea typeface="msgothic" charset="0"/>
                          <a:cs typeface="msgothic" charset="0"/>
                        </a:rPr>
                        <a:t>KPI´s</a:t>
                      </a:r>
                      <a:endParaRPr kumimoji="0" lang="es-GT"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5B9BD5"/>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rPr>
                        <a:t>KPI </a:t>
                      </a:r>
                      <a:r>
                        <a:rPr kumimoji="0" lang="es-GT" altLang="es-GT" sz="1600" b="1" i="0" u="none" strike="noStrike" cap="none" normalizeH="0" baseline="0" dirty="0" err="1" smtClean="0">
                          <a:ln>
                            <a:noFill/>
                          </a:ln>
                          <a:solidFill>
                            <a:srgbClr val="FFFFFF"/>
                          </a:solidFill>
                          <a:effectLst/>
                          <a:latin typeface="Calibri" panose="020F0502020204030204" pitchFamily="34" charset="0"/>
                          <a:ea typeface="msgothic" charset="0"/>
                          <a:cs typeface="msgothic" charset="0"/>
                        </a:rPr>
                        <a:t>Dictionary</a:t>
                      </a:r>
                      <a:endParaRPr kumimoji="0" lang="es-GT"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5B9BD5"/>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rPr>
                        <a:t>GOALS</a:t>
                      </a:r>
                      <a:endParaRPr kumimoji="0" lang="es-GT"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548235"/>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rPr>
                        <a:t>DECISION MAKING</a:t>
                      </a:r>
                      <a:endParaRPr kumimoji="0" lang="es-GT"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548235"/>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rPr>
                        <a:t>Project</a:t>
                      </a: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5A11"/>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rPr>
                        <a:t>Action Plan</a:t>
                      </a:r>
                      <a:endParaRPr kumimoji="0" lang="es-GT"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5A11"/>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600" b="1" i="0" u="none" strike="noStrike" cap="none" normalizeH="0" baseline="0" dirty="0" err="1" smtClean="0">
                          <a:ln>
                            <a:noFill/>
                          </a:ln>
                          <a:solidFill>
                            <a:srgbClr val="FFFFFF"/>
                          </a:solidFill>
                          <a:effectLst/>
                          <a:latin typeface="Calibri" panose="020F0502020204030204" pitchFamily="34" charset="0"/>
                          <a:ea typeface="msgothic" charset="0"/>
                          <a:cs typeface="msgothic" charset="0"/>
                        </a:rPr>
                        <a:t>Resources</a:t>
                      </a:r>
                      <a:endParaRPr kumimoji="0" lang="es-GT" altLang="es-GT" sz="1600" b="1" i="0" u="none" strike="noStrike" cap="none" normalizeH="0" baseline="0" dirty="0" smtClean="0">
                        <a:ln>
                          <a:noFill/>
                        </a:ln>
                        <a:solidFill>
                          <a:srgbClr val="FFFFFF"/>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5A11"/>
                    </a:solidFill>
                  </a:tcPr>
                </a:tc>
              </a:tr>
              <a:tr h="1078272">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s-GT" sz="1600" kern="1200" dirty="0" smtClean="0">
                          <a:solidFill>
                            <a:schemeClr val="tx1"/>
                          </a:solidFill>
                          <a:latin typeface="Arial" panose="020B0604020202020204" pitchFamily="34" charset="0"/>
                          <a:ea typeface="msgothic" charset="0"/>
                          <a:cs typeface="msgothic" charset="0"/>
                        </a:rPr>
                        <a:t>Customer Satisfaction</a:t>
                      </a:r>
                      <a:endParaRPr lang="es-GT" altLang="es-GT" sz="1600" kern="1200" dirty="0" smtClean="0">
                        <a:solidFill>
                          <a:schemeClr val="tx1"/>
                        </a:solidFill>
                        <a:latin typeface="Arial" panose="020B060402020202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D966"/>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GT" sz="16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 UP TIME SERVICE</a:t>
                      </a:r>
                      <a:endParaRPr kumimoji="0" lang="es-GT" altLang="es-GT" sz="16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Responsible</a:t>
                      </a: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Definition</a:t>
                      </a: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Frequency</a:t>
                      </a: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 </a:t>
                      </a: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Source</a:t>
                      </a: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Level</a:t>
                      </a:r>
                      <a:r>
                        <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 = 100%</a:t>
                      </a: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DEEF"/>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1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&gt; 99 % to 2014:</a:t>
                      </a:r>
                    </a:p>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1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Long, </a:t>
                      </a:r>
                      <a:r>
                        <a:rPr kumimoji="0" lang="es-GT" altLang="es-GT" sz="11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medium</a:t>
                      </a:r>
                      <a:r>
                        <a:rPr kumimoji="0" lang="es-GT" altLang="es-GT" sz="11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 short </a:t>
                      </a:r>
                      <a:r>
                        <a:rPr kumimoji="0" lang="es-GT" altLang="es-GT" sz="11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term</a:t>
                      </a:r>
                      <a:endParaRPr kumimoji="0" lang="es-GT" altLang="es-GT" sz="11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9D18E"/>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Red light &lt; 95</a:t>
                      </a:r>
                    </a:p>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Yellow</a:t>
                      </a:r>
                      <a:r>
                        <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 light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97-98</a:t>
                      </a:r>
                    </a:p>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Green light &gt; 99</a:t>
                      </a: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9D18E"/>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GT" sz="16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NAGIOS</a:t>
                      </a:r>
                      <a:endParaRPr kumimoji="0" lang="es-GT" altLang="es-GT" sz="16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B183"/>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What</a:t>
                      </a: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How</a:t>
                      </a: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Who</a:t>
                      </a: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When</a:t>
                      </a: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Whar</a:t>
                      </a:r>
                      <a:r>
                        <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 </a:t>
                      </a: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for</a:t>
                      </a: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B183"/>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-Money, </a:t>
                      </a:r>
                      <a:r>
                        <a:rPr kumimoji="0" lang="es-GT" altLang="es-GT" sz="1300" b="0" i="0" u="none" strike="noStrike" cap="none" normalizeH="0" baseline="0" dirty="0" err="1" smtClean="0">
                          <a:ln>
                            <a:noFill/>
                          </a:ln>
                          <a:solidFill>
                            <a:srgbClr val="000000"/>
                          </a:solidFill>
                          <a:effectLst/>
                          <a:latin typeface="Calibri" panose="020F0502020204030204" pitchFamily="34" charset="0"/>
                          <a:ea typeface="msgothic" charset="0"/>
                          <a:cs typeface="msgothic" charset="0"/>
                        </a:rPr>
                        <a:t>people</a:t>
                      </a:r>
                      <a:r>
                        <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 time</a:t>
                      </a: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B183"/>
                    </a:solidFill>
                  </a:tcPr>
                </a:tc>
              </a:tr>
              <a:tr h="336960">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GT" sz="1600" dirty="0" err="1" smtClean="0">
                          <a:solidFill>
                            <a:schemeClr val="tx1"/>
                          </a:solidFill>
                        </a:rPr>
                        <a:t>Enhacement</a:t>
                      </a:r>
                      <a:r>
                        <a:rPr lang="es-GT" sz="1600" dirty="0" smtClean="0">
                          <a:solidFill>
                            <a:schemeClr val="tx1"/>
                          </a:solidFill>
                        </a:rPr>
                        <a:t> of </a:t>
                      </a:r>
                      <a:r>
                        <a:rPr lang="es-GT" sz="1600" dirty="0" err="1" smtClean="0">
                          <a:solidFill>
                            <a:schemeClr val="tx1"/>
                          </a:solidFill>
                        </a:rPr>
                        <a:t>all</a:t>
                      </a:r>
                      <a:r>
                        <a:rPr lang="es-GT" sz="1600" dirty="0" smtClean="0">
                          <a:solidFill>
                            <a:schemeClr val="tx1"/>
                          </a:solidFill>
                        </a:rPr>
                        <a:t> </a:t>
                      </a:r>
                      <a:r>
                        <a:rPr lang="es-GT" sz="1600" dirty="0" err="1" smtClean="0">
                          <a:solidFill>
                            <a:schemeClr val="tx1"/>
                          </a:solidFill>
                        </a:rPr>
                        <a:t>services</a:t>
                      </a:r>
                      <a:r>
                        <a:rPr lang="es-GT" sz="1600" dirty="0" smtClean="0">
                          <a:solidFill>
                            <a:schemeClr val="tx1"/>
                          </a:solidFill>
                        </a:rPr>
                        <a:t> </a:t>
                      </a:r>
                      <a:endParaRPr kumimoji="0" lang="es-GT" altLang="es-GT" sz="16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GT" altLang="es-GT" sz="16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D966"/>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GT" altLang="es-GT" sz="16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FF7"/>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FF7"/>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GT" altLang="es-GT" sz="11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9D18E"/>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GT" altLang="es-GT" sz="1300" b="0" i="0" u="none" strike="noStrike" cap="none" normalizeH="0" baseline="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9D18E"/>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GT" sz="1600" b="0" i="0" u="none" strike="noStrike" cap="none" normalizeH="0" baseline="0" dirty="0" smtClean="0">
                          <a:ln>
                            <a:noFill/>
                          </a:ln>
                          <a:solidFill>
                            <a:srgbClr val="000000"/>
                          </a:solidFill>
                          <a:effectLst/>
                          <a:latin typeface="Calibri" panose="020F0502020204030204" pitchFamily="34" charset="0"/>
                          <a:ea typeface="msgothic" charset="0"/>
                          <a:cs typeface="msgothic" charset="0"/>
                        </a:rPr>
                        <a:t>ISO 2000</a:t>
                      </a:r>
                      <a:endParaRPr kumimoji="0" lang="es-GT" altLang="es-GT" sz="16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B183"/>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B183"/>
                    </a:solidFill>
                  </a:tcPr>
                </a:tc>
                <a:tc>
                  <a:txBody>
                    <a:bodyPr/>
                    <a:lstStyle>
                      <a:lvl1pPr>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gothic" charset="0"/>
                          <a:cs typeface="msgothic" charset="0"/>
                        </a:defRPr>
                      </a:lvl1pPr>
                      <a:lvl2pPr marL="457200">
                        <a:lnSpc>
                          <a:spcPct val="93000"/>
                        </a:lnSpc>
                        <a:spcAft>
                          <a:spcPts val="1138"/>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gothic" charset="0"/>
                          <a:cs typeface="msgothic" charset="0"/>
                        </a:defRPr>
                      </a:lvl2pPr>
                      <a:lvl3pPr marL="914400">
                        <a:lnSpc>
                          <a:spcPct val="93000"/>
                        </a:lnSpc>
                        <a:spcAft>
                          <a:spcPts val="85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gothic" charset="0"/>
                          <a:cs typeface="msgothic" charset="0"/>
                        </a:defRPr>
                      </a:lvl3pPr>
                      <a:lvl4pPr marL="1371600">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4pPr>
                      <a:lvl5pPr marL="1828800">
                        <a:lnSpc>
                          <a:spcPct val="93000"/>
                        </a:lnSpc>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000000"/>
                          </a:solidFill>
                          <a:latin typeface="Arial" panose="020B0604020202020204" pitchFamily="34" charset="0"/>
                          <a:ea typeface="msgothic" charset="0"/>
                          <a:cs typeface="ms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GT" altLang="es-GT" sz="1300" b="0" i="0" u="none" strike="noStrike" cap="none" normalizeH="0" baseline="0" dirty="0" smtClean="0">
                        <a:ln>
                          <a:noFill/>
                        </a:ln>
                        <a:solidFill>
                          <a:srgbClr val="000000"/>
                        </a:solidFill>
                        <a:effectLst/>
                        <a:latin typeface="Calibri" panose="020F0502020204030204" pitchFamily="34" charset="0"/>
                        <a:ea typeface="msgothic" charset="0"/>
                        <a:cs typeface="msgothic" charset="0"/>
                      </a:endParaRPr>
                    </a:p>
                  </a:txBody>
                  <a:tcPr marL="82944" marR="82944" marT="41472" marB="4147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4B183"/>
                    </a:solidFill>
                  </a:tcPr>
                </a:tc>
              </a:tr>
            </a:tbl>
          </a:graphicData>
        </a:graphic>
      </p:graphicFrame>
      <p:sp>
        <p:nvSpPr>
          <p:cNvPr id="12" name="Right Arrow 11">
            <a:hlinkClick r:id="rId2" action="ppaction://hlinksldjump"/>
          </p:cNvPr>
          <p:cNvSpPr/>
          <p:nvPr/>
        </p:nvSpPr>
        <p:spPr>
          <a:xfrm>
            <a:off x="6876256" y="609329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775224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GT" dirty="0"/>
          </a:p>
        </p:txBody>
      </p:sp>
      <p:sp>
        <p:nvSpPr>
          <p:cNvPr id="3" name="Content Placeholder 2"/>
          <p:cNvSpPr>
            <a:spLocks noGrp="1"/>
          </p:cNvSpPr>
          <p:nvPr>
            <p:ph idx="1"/>
          </p:nvPr>
        </p:nvSpPr>
        <p:spPr/>
        <p:txBody>
          <a:bodyPr/>
          <a:lstStyle/>
          <a:p>
            <a:r>
              <a:rPr lang="en-US" dirty="0" smtClean="0"/>
              <a:t>How can we </a:t>
            </a:r>
            <a:r>
              <a:rPr lang="en-US" dirty="0"/>
              <a:t>achieve our </a:t>
            </a:r>
            <a:r>
              <a:rPr lang="en-US" dirty="0" smtClean="0"/>
              <a:t>Strategic Goals </a:t>
            </a:r>
            <a:r>
              <a:rPr lang="en-US" dirty="0"/>
              <a:t>of </a:t>
            </a:r>
            <a:r>
              <a:rPr lang="en-US" dirty="0" smtClean="0"/>
              <a:t>Service Excellence?</a:t>
            </a:r>
            <a:endParaRPr lang="es-GT" dirty="0"/>
          </a:p>
        </p:txBody>
      </p:sp>
    </p:spTree>
    <p:extLst>
      <p:ext uri="{BB962C8B-B14F-4D97-AF65-F5344CB8AC3E}">
        <p14:creationId xmlns:p14="http://schemas.microsoft.com/office/powerpoint/2010/main" val="163426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1628" y="1256041"/>
            <a:ext cx="6171840" cy="540000"/>
          </a:xfrm>
        </p:spPr>
        <p:txBody>
          <a:bodyPr>
            <a:normAutofit/>
          </a:bodyPr>
          <a:lstStyle/>
          <a:p>
            <a:pPr>
              <a:defRPr/>
            </a:pPr>
            <a:r>
              <a:rPr lang="es-GT" sz="2400" dirty="0"/>
              <a:t>Priorización de iniciativas-proyectos</a:t>
            </a:r>
          </a:p>
        </p:txBody>
      </p:sp>
      <p:cxnSp>
        <p:nvCxnSpPr>
          <p:cNvPr id="5" name="4 Conector recto de flecha"/>
          <p:cNvCxnSpPr/>
          <p:nvPr/>
        </p:nvCxnSpPr>
        <p:spPr>
          <a:xfrm flipH="1" flipV="1">
            <a:off x="2102401" y="1601641"/>
            <a:ext cx="10080" cy="387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2141281" y="2078281"/>
            <a:ext cx="48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6975360" y="2078281"/>
            <a:ext cx="69120" cy="3464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2141281" y="5481000"/>
            <a:ext cx="52387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6137196" y="1268281"/>
            <a:ext cx="1584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1633" dirty="0" err="1" smtClean="0"/>
              <a:t>Projects</a:t>
            </a:r>
            <a:r>
              <a:rPr lang="es-GT" sz="1633" dirty="0" smtClean="0"/>
              <a:t> portfolio</a:t>
            </a:r>
            <a:endParaRPr lang="es-GT" sz="1633" dirty="0"/>
          </a:p>
        </p:txBody>
      </p:sp>
      <p:cxnSp>
        <p:nvCxnSpPr>
          <p:cNvPr id="22" name="21 Conector recto"/>
          <p:cNvCxnSpPr/>
          <p:nvPr/>
        </p:nvCxnSpPr>
        <p:spPr>
          <a:xfrm flipV="1">
            <a:off x="2132641" y="2109241"/>
            <a:ext cx="4803839" cy="33717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 Box 4"/>
          <p:cNvSpPr txBox="1">
            <a:spLocks noChangeArrowheads="1"/>
          </p:cNvSpPr>
          <p:nvPr/>
        </p:nvSpPr>
        <p:spPr bwMode="auto">
          <a:xfrm rot="16236227">
            <a:off x="1048889" y="3729608"/>
            <a:ext cx="16145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_tradnl" sz="1050" dirty="0" smtClean="0">
                <a:latin typeface="Comic Sans MS" pitchFamily="66" charset="0"/>
              </a:rPr>
              <a:t>STRATEGY CRITERIA</a:t>
            </a:r>
            <a:endParaRPr lang="es-ES_tradnl" sz="1050" dirty="0">
              <a:latin typeface="Comic Sans MS" pitchFamily="66" charset="0"/>
            </a:endParaRPr>
          </a:p>
        </p:txBody>
      </p:sp>
      <p:sp>
        <p:nvSpPr>
          <p:cNvPr id="27" name="26 CuadroTexto"/>
          <p:cNvSpPr txBox="1"/>
          <p:nvPr/>
        </p:nvSpPr>
        <p:spPr>
          <a:xfrm>
            <a:off x="3329281" y="5504041"/>
            <a:ext cx="2754720" cy="276999"/>
          </a:xfrm>
          <a:prstGeom prst="rect">
            <a:avLst/>
          </a:prstGeom>
          <a:noFill/>
        </p:spPr>
        <p:txBody>
          <a:bodyPr>
            <a:spAutoFit/>
          </a:bodyPr>
          <a:lstStyle/>
          <a:p>
            <a:pPr>
              <a:defRPr/>
            </a:pPr>
            <a:r>
              <a:rPr lang="es-GT" sz="1200" dirty="0" err="1" smtClean="0"/>
              <a:t>Return</a:t>
            </a:r>
            <a:r>
              <a:rPr lang="es-GT" sz="1200" dirty="0" smtClean="0"/>
              <a:t> of </a:t>
            </a:r>
            <a:r>
              <a:rPr lang="es-GT" sz="1200" dirty="0" err="1" smtClean="0"/>
              <a:t>investment</a:t>
            </a:r>
            <a:r>
              <a:rPr lang="es-GT" sz="1200" dirty="0" smtClean="0"/>
              <a:t>, </a:t>
            </a:r>
            <a:r>
              <a:rPr lang="es-GT" sz="1200" dirty="0"/>
              <a:t>ROI </a:t>
            </a:r>
          </a:p>
        </p:txBody>
      </p:sp>
      <p:sp>
        <p:nvSpPr>
          <p:cNvPr id="29708" name="27 CuadroTexto"/>
          <p:cNvSpPr txBox="1">
            <a:spLocks noChangeArrowheads="1"/>
          </p:cNvSpPr>
          <p:nvPr/>
        </p:nvSpPr>
        <p:spPr bwMode="auto">
          <a:xfrm>
            <a:off x="3492001" y="5758921"/>
            <a:ext cx="210672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GT" altLang="es-GT" sz="1633" dirty="0" smtClean="0"/>
              <a:t>ECONOMIC CRITERIA</a:t>
            </a:r>
            <a:endParaRPr lang="es-GT" altLang="es-GT" sz="1633" dirty="0"/>
          </a:p>
        </p:txBody>
      </p:sp>
      <p:sp>
        <p:nvSpPr>
          <p:cNvPr id="29709" name="28 CuadroTexto"/>
          <p:cNvSpPr txBox="1">
            <a:spLocks noChangeArrowheads="1"/>
          </p:cNvSpPr>
          <p:nvPr/>
        </p:nvSpPr>
        <p:spPr bwMode="auto">
          <a:xfrm>
            <a:off x="1412610" y="1711614"/>
            <a:ext cx="650911"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s-GT" sz="1633" dirty="0" smtClean="0"/>
              <a:t>high</a:t>
            </a:r>
            <a:endParaRPr lang="es-GT" altLang="es-GT" sz="1633" dirty="0"/>
          </a:p>
        </p:txBody>
      </p:sp>
      <p:sp>
        <p:nvSpPr>
          <p:cNvPr id="29710" name="29 CuadroTexto"/>
          <p:cNvSpPr txBox="1">
            <a:spLocks noChangeArrowheads="1"/>
          </p:cNvSpPr>
          <p:nvPr/>
        </p:nvSpPr>
        <p:spPr bwMode="auto">
          <a:xfrm>
            <a:off x="1540801" y="5157001"/>
            <a:ext cx="56160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s-GT" sz="1633" dirty="0" smtClean="0"/>
              <a:t>Low</a:t>
            </a:r>
            <a:endParaRPr lang="es-GT" altLang="es-GT" sz="1633" dirty="0"/>
          </a:p>
        </p:txBody>
      </p:sp>
      <p:sp>
        <p:nvSpPr>
          <p:cNvPr id="29711" name="30 CuadroTexto"/>
          <p:cNvSpPr txBox="1">
            <a:spLocks noChangeArrowheads="1"/>
          </p:cNvSpPr>
          <p:nvPr/>
        </p:nvSpPr>
        <p:spPr bwMode="auto">
          <a:xfrm>
            <a:off x="2102401" y="5632201"/>
            <a:ext cx="57888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s-GT" sz="1633" dirty="0" smtClean="0"/>
              <a:t>Low</a:t>
            </a:r>
            <a:endParaRPr lang="es-GT" altLang="es-GT" sz="1633" dirty="0"/>
          </a:p>
        </p:txBody>
      </p:sp>
      <p:sp>
        <p:nvSpPr>
          <p:cNvPr id="29712" name="31 CuadroTexto"/>
          <p:cNvSpPr txBox="1">
            <a:spLocks noChangeArrowheads="1"/>
          </p:cNvSpPr>
          <p:nvPr/>
        </p:nvSpPr>
        <p:spPr bwMode="auto">
          <a:xfrm>
            <a:off x="6629400" y="5603401"/>
            <a:ext cx="615241"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s-GT" sz="1633" dirty="0" smtClean="0"/>
              <a:t>high</a:t>
            </a:r>
            <a:endParaRPr lang="es-GT" altLang="es-GT" sz="1633" dirty="0"/>
          </a:p>
        </p:txBody>
      </p:sp>
      <p:sp>
        <p:nvSpPr>
          <p:cNvPr id="3" name="TextBox 2"/>
          <p:cNvSpPr txBox="1"/>
          <p:nvPr/>
        </p:nvSpPr>
        <p:spPr>
          <a:xfrm>
            <a:off x="5269691" y="2741406"/>
            <a:ext cx="1804320" cy="369332"/>
          </a:xfrm>
          <a:prstGeom prst="rect">
            <a:avLst/>
          </a:prstGeom>
          <a:noFill/>
        </p:spPr>
        <p:txBody>
          <a:bodyPr wrap="square" rtlCol="0">
            <a:spAutoFit/>
          </a:bodyPr>
          <a:lstStyle/>
          <a:p>
            <a:r>
              <a:rPr lang="en-US" dirty="0" smtClean="0"/>
              <a:t>ITIL, ISO 20000</a:t>
            </a:r>
            <a:endParaRPr lang="es-GT" dirty="0"/>
          </a:p>
        </p:txBody>
      </p:sp>
      <p:sp>
        <p:nvSpPr>
          <p:cNvPr id="18" name="TextBox 17"/>
          <p:cNvSpPr txBox="1"/>
          <p:nvPr/>
        </p:nvSpPr>
        <p:spPr>
          <a:xfrm>
            <a:off x="4227936" y="2525781"/>
            <a:ext cx="1804320" cy="369332"/>
          </a:xfrm>
          <a:prstGeom prst="rect">
            <a:avLst/>
          </a:prstGeom>
          <a:noFill/>
        </p:spPr>
        <p:txBody>
          <a:bodyPr wrap="square" rtlCol="0">
            <a:spAutoFit/>
          </a:bodyPr>
          <a:lstStyle/>
          <a:p>
            <a:r>
              <a:rPr lang="en-US" b="1" dirty="0" smtClean="0"/>
              <a:t>NAGIOS</a:t>
            </a:r>
            <a:endParaRPr lang="es-GT" b="1" dirty="0"/>
          </a:p>
        </p:txBody>
      </p:sp>
      <p:sp>
        <p:nvSpPr>
          <p:cNvPr id="19" name="TextBox 18"/>
          <p:cNvSpPr txBox="1"/>
          <p:nvPr/>
        </p:nvSpPr>
        <p:spPr>
          <a:xfrm>
            <a:off x="3492001" y="2924484"/>
            <a:ext cx="1991095" cy="646331"/>
          </a:xfrm>
          <a:prstGeom prst="rect">
            <a:avLst/>
          </a:prstGeom>
          <a:noFill/>
        </p:spPr>
        <p:txBody>
          <a:bodyPr wrap="square" rtlCol="0">
            <a:spAutoFit/>
          </a:bodyPr>
          <a:lstStyle/>
          <a:p>
            <a:r>
              <a:rPr lang="en-US" dirty="0" smtClean="0"/>
              <a:t>SERVICE CULTURE</a:t>
            </a:r>
          </a:p>
          <a:p>
            <a:r>
              <a:rPr lang="en-US" dirty="0" smtClean="0"/>
              <a:t>Disney standards</a:t>
            </a:r>
            <a:endParaRPr lang="es-GT" dirty="0"/>
          </a:p>
        </p:txBody>
      </p:sp>
      <p:sp>
        <p:nvSpPr>
          <p:cNvPr id="21" name="1 Título"/>
          <p:cNvSpPr txBox="1">
            <a:spLocks/>
          </p:cNvSpPr>
          <p:nvPr/>
        </p:nvSpPr>
        <p:spPr>
          <a:xfrm>
            <a:off x="457200" y="0"/>
            <a:ext cx="8229600" cy="106045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defRPr/>
            </a:pPr>
            <a:r>
              <a:rPr lang="en-US" dirty="0" smtClean="0"/>
              <a:t>STRATEGY THEME: PROJECTS TO ACHIEVE SERVICE EXCELLENCE OBJECTIVES </a:t>
            </a:r>
            <a:endParaRPr lang="es-GT" dirty="0"/>
          </a:p>
        </p:txBody>
      </p:sp>
    </p:spTree>
    <p:extLst>
      <p:ext uri="{BB962C8B-B14F-4D97-AF65-F5344CB8AC3E}">
        <p14:creationId xmlns:p14="http://schemas.microsoft.com/office/powerpoint/2010/main" val="1385673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t>
            </a:r>
            <a:r>
              <a:rPr lang="en-US" smtClean="0"/>
              <a:t>of Project  Investment </a:t>
            </a:r>
            <a:endParaRPr lang="es-GT" dirty="0"/>
          </a:p>
        </p:txBody>
      </p:sp>
      <p:graphicFrame>
        <p:nvGraphicFramePr>
          <p:cNvPr id="8" name="Table 7"/>
          <p:cNvGraphicFramePr>
            <a:graphicFrameLocks noGrp="1"/>
          </p:cNvGraphicFramePr>
          <p:nvPr>
            <p:extLst>
              <p:ext uri="{D42A27DB-BD31-4B8C-83A1-F6EECF244321}">
                <p14:modId xmlns:p14="http://schemas.microsoft.com/office/powerpoint/2010/main" val="1087085469"/>
              </p:ext>
            </p:extLst>
          </p:nvPr>
        </p:nvGraphicFramePr>
        <p:xfrm>
          <a:off x="577850" y="1769393"/>
          <a:ext cx="7988300" cy="4179887"/>
        </p:xfrm>
        <a:graphic>
          <a:graphicData uri="http://schemas.openxmlformats.org/drawingml/2006/table">
            <a:tbl>
              <a:tblPr/>
              <a:tblGrid>
                <a:gridCol w="139644"/>
                <a:gridCol w="3110264"/>
                <a:gridCol w="672833"/>
                <a:gridCol w="774392"/>
                <a:gridCol w="837867"/>
                <a:gridCol w="939427"/>
                <a:gridCol w="761697"/>
                <a:gridCol w="752176"/>
              </a:tblGrid>
              <a:tr h="190500">
                <a:tc>
                  <a:txBody>
                    <a:bodyPr/>
                    <a:lstStyle/>
                    <a:p>
                      <a:pPr algn="l" fontAlgn="b"/>
                      <a:endParaRPr lang="es-GT" sz="10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GT" sz="1100" b="1" i="0" u="none" strike="noStrike">
                          <a:solidFill>
                            <a:srgbClr val="FFFFFF"/>
                          </a:solidFill>
                          <a:effectLst/>
                          <a:latin typeface="Calibri" panose="020F0502020204030204" pitchFamily="34" charset="0"/>
                        </a:rPr>
                        <a:t>Detail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s-GT" sz="1100" b="1" i="0" u="none" strike="noStrike">
                          <a:solidFill>
                            <a:srgbClr val="FFFFFF"/>
                          </a:solidFill>
                          <a:effectLst/>
                          <a:latin typeface="Calibri" panose="020F0502020204030204" pitchFamily="34" charset="0"/>
                        </a:rPr>
                        <a:t>Year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s-GT" sz="1100" b="1" i="0" u="none" strike="noStrike">
                          <a:solidFill>
                            <a:srgbClr val="FFFFFF"/>
                          </a:solidFill>
                          <a:effectLst/>
                          <a:latin typeface="Calibri" panose="020F0502020204030204" pitchFamily="34" charset="0"/>
                        </a:rPr>
                        <a:t>Year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s-GT" sz="1100" b="1" i="0" u="none" strike="noStrike">
                          <a:solidFill>
                            <a:srgbClr val="FFFFFF"/>
                          </a:solidFill>
                          <a:effectLst/>
                          <a:latin typeface="Calibri" panose="020F0502020204030204" pitchFamily="34" charset="0"/>
                        </a:rPr>
                        <a:t>Year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s-GT" sz="1100" b="1" i="0" u="none" strike="noStrike">
                          <a:solidFill>
                            <a:srgbClr val="FFFFFF"/>
                          </a:solidFill>
                          <a:effectLst/>
                          <a:latin typeface="Calibri" panose="020F0502020204030204" pitchFamily="34" charset="0"/>
                        </a:rPr>
                        <a:t>Year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s-GT" sz="1100" b="1" i="0" u="none" strike="noStrike">
                          <a:solidFill>
                            <a:srgbClr val="FFFFFF"/>
                          </a:solidFill>
                          <a:effectLst/>
                          <a:latin typeface="Calibri" panose="020F0502020204030204" pitchFamily="34" charset="0"/>
                        </a:rPr>
                        <a:t>Year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s-GT" sz="1100" b="1" i="0" u="none" strike="noStrike">
                          <a:solidFill>
                            <a:srgbClr val="FFFFFF"/>
                          </a:solidFill>
                          <a:effectLst/>
                          <a:latin typeface="Calibri" panose="020F0502020204030204" pitchFamily="34" charset="0"/>
                        </a:rPr>
                        <a:t>Year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r>
              <a:tr h="161925">
                <a:tc gridSpan="2">
                  <a:txBody>
                    <a:bodyPr/>
                    <a:lstStyle/>
                    <a:p>
                      <a:pPr algn="l" fontAlgn="b"/>
                      <a:r>
                        <a:rPr lang="es-GT" sz="1000" b="1" i="0" u="none" strike="noStrike" dirty="0" err="1" smtClean="0">
                          <a:effectLst/>
                          <a:latin typeface="Arial" panose="020B0604020202020204" pitchFamily="34" charset="0"/>
                        </a:rPr>
                        <a:t>Income</a:t>
                      </a:r>
                      <a:endParaRPr lang="es-GT" sz="1000" b="1" i="0" u="none" strike="noStrike" dirty="0">
                        <a:effectLst/>
                        <a:latin typeface="Arial" panose="020B0604020202020204" pitchFamily="34" charset="0"/>
                      </a:endParaRPr>
                    </a:p>
                  </a:txBody>
                  <a:tcPr marL="9525" marR="9525" marT="9525" marB="0" anchor="b">
                    <a:lnL>
                      <a:noFill/>
                    </a:lnL>
                    <a:lnR>
                      <a:noFill/>
                    </a:lnR>
                    <a:lnT>
                      <a:noFill/>
                    </a:lnT>
                    <a:lnB>
                      <a:noFill/>
                    </a:lnB>
                  </a:tcPr>
                </a:tc>
                <a:tc hMerge="1">
                  <a:txBody>
                    <a:bodyPr/>
                    <a:lstStyle/>
                    <a:p>
                      <a:endParaRPr lang="es-GT"/>
                    </a:p>
                  </a:txBody>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61925">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Business revenue, </a:t>
                      </a:r>
                      <a:r>
                        <a:rPr lang="en-US" sz="1000" b="0" i="0" u="none" strike="noStrike" dirty="0" smtClean="0">
                          <a:effectLst/>
                          <a:latin typeface="Arial" panose="020B0604020202020204" pitchFamily="34" charset="0"/>
                        </a:rPr>
                        <a:t>(</a:t>
                      </a:r>
                      <a:r>
                        <a:rPr lang="en-US" sz="800" b="0" i="1" u="none" strike="noStrike" dirty="0" smtClean="0">
                          <a:effectLst/>
                          <a:latin typeface="Arial" panose="020B0604020202020204" pitchFamily="34" charset="0"/>
                        </a:rPr>
                        <a:t>previously </a:t>
                      </a:r>
                      <a:r>
                        <a:rPr lang="en-US" sz="800" b="0" i="1" u="none" strike="noStrike" dirty="0">
                          <a:effectLst/>
                          <a:latin typeface="Arial" panose="020B0604020202020204" pitchFamily="34" charset="0"/>
                        </a:rPr>
                        <a:t>lost by system </a:t>
                      </a:r>
                      <a:r>
                        <a:rPr lang="en-US" sz="800" b="0" i="1" u="none" strike="noStrike" dirty="0" smtClean="0">
                          <a:effectLst/>
                          <a:latin typeface="Arial" panose="020B0604020202020204" pitchFamily="34" charset="0"/>
                        </a:rPr>
                        <a:t>downtime</a:t>
                      </a:r>
                      <a:r>
                        <a:rPr lang="en-US" sz="1000" b="0" i="0" u="none" strike="noStrike" dirty="0" smtClean="0">
                          <a:effectLst/>
                          <a:latin typeface="Arial" panose="020B0604020202020204" pitchFamily="34" charset="0"/>
                        </a:rPr>
                        <a:t>)</a:t>
                      </a:r>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50,000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53,500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57,245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61,252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65,540 </a:t>
                      </a:r>
                    </a:p>
                  </a:txBody>
                  <a:tcPr marL="9525" marR="9525" marT="9525" marB="0" anchor="b">
                    <a:lnL>
                      <a:noFill/>
                    </a:lnL>
                    <a:lnR>
                      <a:noFill/>
                    </a:lnR>
                    <a:lnT>
                      <a:noFill/>
                    </a:lnT>
                    <a:lnB>
                      <a:noFill/>
                    </a:lnB>
                  </a:tcPr>
                </a:tc>
              </a:tr>
              <a:tr h="161925">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Revenue from new business, </a:t>
                      </a:r>
                      <a:r>
                        <a:rPr lang="en-US" sz="1000" b="0" i="0" u="none" strike="noStrike" dirty="0" smtClean="0">
                          <a:effectLst/>
                          <a:latin typeface="Arial" panose="020B0604020202020204" pitchFamily="34" charset="0"/>
                        </a:rPr>
                        <a:t>(</a:t>
                      </a:r>
                      <a:r>
                        <a:rPr lang="en-US" sz="800" b="0" i="1" u="none" strike="noStrike" dirty="0" smtClean="0">
                          <a:effectLst/>
                          <a:latin typeface="Arial" panose="020B0604020202020204" pitchFamily="34" charset="0"/>
                        </a:rPr>
                        <a:t>Trusting Systems and Strong IT </a:t>
                      </a:r>
                      <a:r>
                        <a:rPr lang="en-US" sz="800" b="0" i="1" u="none" strike="noStrike" dirty="0" err="1" smtClean="0">
                          <a:effectLst/>
                          <a:latin typeface="Arial" panose="020B0604020202020204" pitchFamily="34" charset="0"/>
                        </a:rPr>
                        <a:t>Arquitecture</a:t>
                      </a:r>
                      <a:r>
                        <a:rPr lang="en-US" sz="1000" b="0" i="0" u="none" strike="noStrike" dirty="0" smtClean="0">
                          <a:effectLst/>
                          <a:latin typeface="Arial" panose="020B0604020202020204" pitchFamily="34" charset="0"/>
                        </a:rPr>
                        <a:t>)</a:t>
                      </a:r>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104,400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111,708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119,528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127,894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136,847 </a:t>
                      </a:r>
                    </a:p>
                  </a:txBody>
                  <a:tcPr marL="9525" marR="9525" marT="9525" marB="0" anchor="b">
                    <a:lnL>
                      <a:noFill/>
                    </a:lnL>
                    <a:lnR>
                      <a:noFill/>
                    </a:lnR>
                    <a:lnT>
                      <a:noFill/>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Savings for </a:t>
                      </a:r>
                      <a:r>
                        <a:rPr lang="en-US" sz="1000" b="0" i="0" u="none" strike="noStrike" dirty="0" smtClean="0">
                          <a:effectLst/>
                          <a:latin typeface="Arial" panose="020B0604020202020204" pitchFamily="34" charset="0"/>
                        </a:rPr>
                        <a:t>Hardware Acquisition</a:t>
                      </a:r>
                      <a:endParaRPr lang="en-US"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45,000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48,150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51,521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55,127 </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58,986 </a:t>
                      </a:r>
                    </a:p>
                  </a:txBody>
                  <a:tcPr marL="9525" marR="9525" marT="9525" marB="0" anchor="b">
                    <a:lnL>
                      <a:noFill/>
                    </a:lnL>
                    <a:lnR>
                      <a:noFill/>
                    </a:lnR>
                    <a:lnT>
                      <a:noFill/>
                    </a:lnT>
                    <a:lnB>
                      <a:noFill/>
                    </a:lnB>
                  </a:tcPr>
                </a:tc>
              </a:tr>
              <a:tr h="171450">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dirty="0">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dirty="0">
                          <a:effectLst/>
                          <a:latin typeface="Arial" panose="020B0604020202020204" pitchFamily="34" charset="0"/>
                        </a:rPr>
                        <a:t>Total </a:t>
                      </a:r>
                      <a:r>
                        <a:rPr lang="es-GT" sz="1000" b="0" i="0" u="none" strike="noStrike" dirty="0" err="1" smtClean="0">
                          <a:effectLst/>
                          <a:latin typeface="Arial" panose="020B0604020202020204" pitchFamily="34" charset="0"/>
                        </a:rPr>
                        <a:t>Income</a:t>
                      </a:r>
                      <a:endParaRPr lang="es-GT" sz="1000" b="0" i="0" u="none" strike="noStrike" dirty="0">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GT" sz="1000" b="0" i="0" u="none" strike="noStrike">
                          <a:effectLst/>
                          <a:latin typeface="Arial" panose="020B0604020202020204" pitchFamily="34" charset="0"/>
                        </a:rPr>
                        <a:t>      199,400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GT" sz="1000" b="0" i="0" u="none" strike="noStrike">
                          <a:effectLst/>
                          <a:latin typeface="Arial" panose="020B0604020202020204" pitchFamily="34" charset="0"/>
                        </a:rPr>
                        <a:t>        213,358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GT" sz="1000" b="0" i="0" u="none" strike="noStrike">
                          <a:effectLst/>
                          <a:latin typeface="Arial" panose="020B0604020202020204" pitchFamily="34" charset="0"/>
                        </a:rPr>
                        <a:t>          228,293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GT" sz="1000" b="0" i="0" u="none" strike="noStrike">
                          <a:effectLst/>
                          <a:latin typeface="Arial" panose="020B0604020202020204" pitchFamily="34" charset="0"/>
                        </a:rPr>
                        <a:t>      244,274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GT" sz="1000" b="0" i="0" u="none" strike="noStrike">
                          <a:effectLst/>
                          <a:latin typeface="Arial" panose="020B0604020202020204" pitchFamily="34" charset="0"/>
                        </a:rPr>
                        <a:t>      261,373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gridSpan="2">
                  <a:txBody>
                    <a:bodyPr/>
                    <a:lstStyle/>
                    <a:p>
                      <a:pPr algn="l" fontAlgn="b"/>
                      <a:r>
                        <a:rPr lang="es-GT" sz="1000" b="1" i="0" u="none" strike="noStrike">
                          <a:effectLst/>
                          <a:latin typeface="Arial" panose="020B0604020202020204" pitchFamily="34" charset="0"/>
                        </a:rPr>
                        <a:t>Expenses</a:t>
                      </a:r>
                    </a:p>
                  </a:txBody>
                  <a:tcPr marL="9525" marR="9525" marT="9525" marB="0" anchor="b">
                    <a:lnL>
                      <a:noFill/>
                    </a:lnL>
                    <a:lnR>
                      <a:noFill/>
                    </a:lnR>
                    <a:lnT>
                      <a:noFill/>
                    </a:lnT>
                    <a:lnB>
                      <a:noFill/>
                    </a:lnB>
                  </a:tcPr>
                </a:tc>
                <a:tc hMerge="1">
                  <a:txBody>
                    <a:bodyPr/>
                    <a:lstStyle/>
                    <a:p>
                      <a:endParaRPr lang="es-GT"/>
                    </a:p>
                  </a:txBody>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Nagios XI Maintenance &amp; Support</a:t>
                      </a: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Nagios Network analyzer Maintenance &amp; Support</a:t>
                      </a: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(4,750)</a:t>
                      </a:r>
                    </a:p>
                  </a:txBody>
                  <a:tcPr marL="9525" marR="9525" marT="9525" marB="0" anchor="b">
                    <a:lnL>
                      <a:noFill/>
                    </a:lnL>
                    <a:lnR>
                      <a:noFill/>
                    </a:lnR>
                    <a:lnT>
                      <a:noFill/>
                    </a:lnT>
                    <a:lnB>
                      <a:noFill/>
                    </a:lnB>
                  </a:tcPr>
                </a:tc>
              </a:tr>
              <a:tr h="171450">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Services Support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dirty="0">
                          <a:effectLst/>
                          <a:latin typeface="Arial" panose="020B0604020202020204" pitchFamily="34" charset="0"/>
                        </a:rPr>
                        <a:t>         (5,000)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dirty="0">
                          <a:effectLst/>
                          <a:latin typeface="Arial" panose="020B0604020202020204" pitchFamily="34" charset="0"/>
                        </a:rPr>
                        <a:t>          (5,000)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dirty="0">
                          <a:effectLst/>
                          <a:latin typeface="Arial" panose="020B0604020202020204" pitchFamily="34" charset="0"/>
                        </a:rPr>
                        <a:t>             (5,000)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dirty="0">
                          <a:effectLst/>
                          <a:latin typeface="Arial" panose="020B0604020202020204" pitchFamily="34" charset="0"/>
                        </a:rPr>
                        <a:t>        (5,000)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000" b="0" i="0" u="none" strike="noStrike" dirty="0">
                          <a:effectLst/>
                          <a:latin typeface="Arial" panose="020B0604020202020204" pitchFamily="34" charset="0"/>
                        </a:rPr>
                        <a:t>        (5,000)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Total Expenses</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(14,500)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GT" sz="1000" b="0" i="0" u="none" strike="noStrike" dirty="0">
                          <a:effectLst/>
                          <a:latin typeface="Arial" panose="020B0604020202020204" pitchFamily="34" charset="0"/>
                        </a:rPr>
                        <a:t>         (14,500)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GT" sz="1000" b="0" i="0" u="none" strike="noStrike" dirty="0">
                          <a:effectLst/>
                          <a:latin typeface="Arial" panose="020B0604020202020204" pitchFamily="34" charset="0"/>
                        </a:rPr>
                        <a:t>           (14,500)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GT" sz="1000" b="0" i="0" u="none" strike="noStrike" dirty="0">
                          <a:effectLst/>
                          <a:latin typeface="Arial" panose="020B0604020202020204" pitchFamily="34" charset="0"/>
                        </a:rPr>
                        <a:t>       (14,500)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GT" sz="1000" b="0" i="0" u="none" strike="noStrike" dirty="0">
                          <a:effectLst/>
                          <a:latin typeface="Arial" panose="020B0604020202020204" pitchFamily="34" charset="0"/>
                        </a:rPr>
                        <a:t>      (14,500)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1" i="0" u="none" strike="noStrike">
                          <a:effectLst/>
                          <a:latin typeface="Arial" panose="020B0604020202020204" pitchFamily="34" charset="0"/>
                        </a:rPr>
                        <a:t>Net Profits(Incomes-Expenses)</a:t>
                      </a:r>
                    </a:p>
                  </a:txBody>
                  <a:tcPr marL="9525" marR="9525" marT="9525" marB="0" anchor="b">
                    <a:lnL>
                      <a:noFill/>
                    </a:lnL>
                    <a:lnR>
                      <a:noFill/>
                    </a:lnR>
                    <a:lnT>
                      <a:noFill/>
                    </a:lnT>
                    <a:lnB>
                      <a:noFill/>
                    </a:lnB>
                  </a:tcPr>
                </a:tc>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1" i="0" u="none" strike="noStrike">
                          <a:effectLst/>
                          <a:latin typeface="Arial" panose="020B0604020202020204" pitchFamily="34" charset="0"/>
                        </a:rPr>
                        <a:t>      184,900 </a:t>
                      </a:r>
                    </a:p>
                  </a:txBody>
                  <a:tcPr marL="9525" marR="9525" marT="9525" marB="0" anchor="b">
                    <a:lnL>
                      <a:noFill/>
                    </a:lnL>
                    <a:lnR>
                      <a:noFill/>
                    </a:lnR>
                    <a:lnT>
                      <a:noFill/>
                    </a:lnT>
                    <a:lnB>
                      <a:noFill/>
                    </a:lnB>
                  </a:tcPr>
                </a:tc>
                <a:tc>
                  <a:txBody>
                    <a:bodyPr/>
                    <a:lstStyle/>
                    <a:p>
                      <a:pPr algn="l" fontAlgn="b"/>
                      <a:r>
                        <a:rPr lang="es-GT" sz="1000" b="1" i="0" u="none" strike="noStrike">
                          <a:effectLst/>
                          <a:latin typeface="Arial" panose="020B0604020202020204" pitchFamily="34" charset="0"/>
                        </a:rPr>
                        <a:t>        198,858 </a:t>
                      </a:r>
                    </a:p>
                  </a:txBody>
                  <a:tcPr marL="9525" marR="9525" marT="9525" marB="0" anchor="b">
                    <a:lnL>
                      <a:noFill/>
                    </a:lnL>
                    <a:lnR>
                      <a:noFill/>
                    </a:lnR>
                    <a:lnT>
                      <a:noFill/>
                    </a:lnT>
                    <a:lnB>
                      <a:noFill/>
                    </a:lnB>
                  </a:tcPr>
                </a:tc>
                <a:tc>
                  <a:txBody>
                    <a:bodyPr/>
                    <a:lstStyle/>
                    <a:p>
                      <a:pPr algn="l" fontAlgn="b"/>
                      <a:r>
                        <a:rPr lang="es-GT" sz="1000" b="1" i="0" u="none" strike="noStrike">
                          <a:effectLst/>
                          <a:latin typeface="Arial" panose="020B0604020202020204" pitchFamily="34" charset="0"/>
                        </a:rPr>
                        <a:t>          213,793 </a:t>
                      </a:r>
                    </a:p>
                  </a:txBody>
                  <a:tcPr marL="9525" marR="9525" marT="9525" marB="0" anchor="b">
                    <a:lnL>
                      <a:noFill/>
                    </a:lnL>
                    <a:lnR>
                      <a:noFill/>
                    </a:lnR>
                    <a:lnT>
                      <a:noFill/>
                    </a:lnT>
                    <a:lnB>
                      <a:noFill/>
                    </a:lnB>
                  </a:tcPr>
                </a:tc>
                <a:tc>
                  <a:txBody>
                    <a:bodyPr/>
                    <a:lstStyle/>
                    <a:p>
                      <a:pPr algn="l" fontAlgn="b"/>
                      <a:r>
                        <a:rPr lang="es-GT" sz="1000" b="1" i="0" u="none" strike="noStrike">
                          <a:effectLst/>
                          <a:latin typeface="Arial" panose="020B0604020202020204" pitchFamily="34" charset="0"/>
                        </a:rPr>
                        <a:t>      229,774 </a:t>
                      </a:r>
                    </a:p>
                  </a:txBody>
                  <a:tcPr marL="9525" marR="9525" marT="9525" marB="0" anchor="b">
                    <a:lnL>
                      <a:noFill/>
                    </a:lnL>
                    <a:lnR>
                      <a:noFill/>
                    </a:lnR>
                    <a:lnT>
                      <a:noFill/>
                    </a:lnT>
                    <a:lnB>
                      <a:noFill/>
                    </a:lnB>
                  </a:tcPr>
                </a:tc>
                <a:tc>
                  <a:txBody>
                    <a:bodyPr/>
                    <a:lstStyle/>
                    <a:p>
                      <a:pPr algn="l" fontAlgn="b"/>
                      <a:r>
                        <a:rPr lang="es-GT" sz="1000" b="1" i="0" u="none" strike="noStrike">
                          <a:effectLst/>
                          <a:latin typeface="Arial" panose="020B0604020202020204" pitchFamily="34" charset="0"/>
                        </a:rPr>
                        <a:t>      246,873 </a:t>
                      </a:r>
                    </a:p>
                  </a:txBody>
                  <a:tcPr marL="9525" marR="9525" marT="9525" marB="0" anchor="b">
                    <a:lnL>
                      <a:noFill/>
                    </a:lnL>
                    <a:lnR>
                      <a:noFill/>
                    </a:lnR>
                    <a:lnT>
                      <a:noFill/>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1" i="0" u="none" strike="noStrike">
                          <a:effectLst/>
                          <a:latin typeface="Arial" panose="020B0604020202020204" pitchFamily="34" charset="0"/>
                        </a:rPr>
                        <a:t>Investments</a:t>
                      </a:r>
                    </a:p>
                  </a:txBody>
                  <a:tcPr marL="9525" marR="9525" marT="9525" marB="0" anchor="b">
                    <a:lnL>
                      <a:noFill/>
                    </a:lnL>
                    <a:lnR>
                      <a:noFill/>
                    </a:lnR>
                    <a:lnT>
                      <a:noFill/>
                    </a:lnT>
                    <a:lnB>
                      <a:noFill/>
                    </a:lnB>
                  </a:tcPr>
                </a:tc>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dirty="0" err="1">
                          <a:effectLst/>
                          <a:latin typeface="Arial" panose="020B0604020202020204" pitchFamily="34" charset="0"/>
                        </a:rPr>
                        <a:t>Nagios</a:t>
                      </a:r>
                      <a:r>
                        <a:rPr lang="es-GT" sz="1000" b="0" i="0" u="none" strike="noStrike" dirty="0">
                          <a:effectLst/>
                          <a:latin typeface="Arial" panose="020B0604020202020204" pitchFamily="34" charset="0"/>
                        </a:rPr>
                        <a:t> </a:t>
                      </a:r>
                      <a:r>
                        <a:rPr lang="es-GT" sz="1000" b="0" i="0" u="none" strike="noStrike" dirty="0" err="1">
                          <a:effectLst/>
                          <a:latin typeface="Arial" panose="020B0604020202020204" pitchFamily="34" charset="0"/>
                        </a:rPr>
                        <a:t>Products</a:t>
                      </a:r>
                      <a:endParaRPr lang="es-GT"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(10,000)</a:t>
                      </a: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dirty="0" err="1">
                          <a:effectLst/>
                          <a:latin typeface="Arial" panose="020B0604020202020204" pitchFamily="34" charset="0"/>
                        </a:rPr>
                        <a:t>Implementation</a:t>
                      </a:r>
                      <a:r>
                        <a:rPr lang="es-GT" sz="1000" b="0" i="0" u="none" strike="noStrike" dirty="0">
                          <a:effectLst/>
                          <a:latin typeface="Arial" panose="020B0604020202020204" pitchFamily="34" charset="0"/>
                        </a:rPr>
                        <a:t> </a:t>
                      </a:r>
                      <a:r>
                        <a:rPr lang="es-GT" sz="1000" b="0" i="0" u="none" strike="noStrike" dirty="0" err="1">
                          <a:effectLst/>
                          <a:latin typeface="Arial" panose="020B0604020202020204" pitchFamily="34" charset="0"/>
                        </a:rPr>
                        <a:t>services</a:t>
                      </a:r>
                      <a:endParaRPr lang="es-GT"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(10,000)</a:t>
                      </a: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dirty="0">
                          <a:effectLst/>
                          <a:latin typeface="Arial" panose="020B0604020202020204" pitchFamily="34" charset="0"/>
                        </a:rPr>
                        <a:t>Hardware</a:t>
                      </a:r>
                    </a:p>
                  </a:txBody>
                  <a:tcPr marL="9525" marR="9525" marT="9525" marB="0" anchor="b">
                    <a:lnL>
                      <a:noFill/>
                    </a:lnL>
                    <a:lnR>
                      <a:noFill/>
                    </a:lnR>
                    <a:lnT>
                      <a:noFill/>
                    </a:lnT>
                    <a:lnB>
                      <a:noFill/>
                    </a:lnB>
                  </a:tcPr>
                </a:tc>
                <a:tc>
                  <a:txBody>
                    <a:bodyPr/>
                    <a:lstStyle/>
                    <a:p>
                      <a:pPr marL="0" algn="l" defTabSz="914400" rtl="0" eaLnBrk="1" fontAlgn="b" latinLnBrk="0" hangingPunct="1"/>
                      <a:r>
                        <a:rPr lang="es-GT" sz="1000" b="0" i="0" u="none" strike="noStrike" kern="1200" dirty="0">
                          <a:solidFill>
                            <a:schemeClr val="tx1"/>
                          </a:solidFill>
                          <a:effectLst/>
                          <a:latin typeface="Arial" panose="020B0604020202020204" pitchFamily="34" charset="0"/>
                          <a:ea typeface="+mn-ea"/>
                          <a:cs typeface="+mn-cs"/>
                        </a:rPr>
                        <a:t>    (40,000)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es-GT" sz="1000" b="0" i="0" u="none" strike="noStrike" kern="1200" dirty="0">
                        <a:solidFill>
                          <a:schemeClr val="tx1"/>
                        </a:solidFill>
                        <a:effectLst/>
                        <a:latin typeface="Arial" panose="020B0604020202020204" pitchFamily="34" charset="0"/>
                        <a:ea typeface="+mn-ea"/>
                        <a:cs typeface="+mn-cs"/>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es-GT" sz="1000" b="0" i="0" u="none" strike="noStrike" kern="1200" dirty="0">
                        <a:solidFill>
                          <a:schemeClr val="tx1"/>
                        </a:solidFill>
                        <a:effectLst/>
                        <a:latin typeface="Arial" panose="020B0604020202020204" pitchFamily="34" charset="0"/>
                        <a:ea typeface="+mn-ea"/>
                        <a:cs typeface="+mn-cs"/>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es-GT" sz="1000" b="0" i="0" u="none" strike="noStrike" kern="1200" dirty="0">
                        <a:solidFill>
                          <a:schemeClr val="tx1"/>
                        </a:solidFill>
                        <a:effectLst/>
                        <a:latin typeface="Arial" panose="020B0604020202020204" pitchFamily="34" charset="0"/>
                        <a:ea typeface="+mn-ea"/>
                        <a:cs typeface="+mn-cs"/>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es-GT" sz="1000" b="0" i="0" u="none" strike="noStrike" kern="1200" dirty="0">
                        <a:solidFill>
                          <a:schemeClr val="tx1"/>
                        </a:solidFill>
                        <a:effectLst/>
                        <a:latin typeface="Arial" panose="020B0604020202020204" pitchFamily="34" charset="0"/>
                        <a:ea typeface="+mn-ea"/>
                        <a:cs typeface="+mn-cs"/>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endParaRPr lang="es-GT" sz="1000" b="0" i="0" u="none" strike="noStrike" kern="1200" dirty="0">
                        <a:solidFill>
                          <a:schemeClr val="tx1"/>
                        </a:solidFill>
                        <a:effectLst/>
                        <a:latin typeface="Arial" panose="020B0604020202020204" pitchFamily="34" charset="0"/>
                        <a:ea typeface="+mn-ea"/>
                        <a:cs typeface="+mn-cs"/>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161925">
                <a:tc>
                  <a:txBody>
                    <a:bodyPr/>
                    <a:lstStyle/>
                    <a:p>
                      <a:pPr algn="l" fontAlgn="b"/>
                      <a:endParaRPr lang="es-GT"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1" i="0" u="none" strike="noStrike" dirty="0" smtClean="0">
                          <a:effectLst/>
                          <a:latin typeface="Arial" panose="020B0604020202020204" pitchFamily="34" charset="0"/>
                        </a:rPr>
                        <a:t>Cash </a:t>
                      </a:r>
                      <a:r>
                        <a:rPr lang="es-GT" sz="1000" b="1" i="0" u="none" strike="noStrike" dirty="0" err="1" smtClean="0">
                          <a:effectLst/>
                          <a:latin typeface="Arial" panose="020B0604020202020204" pitchFamily="34" charset="0"/>
                        </a:rPr>
                        <a:t>Flow</a:t>
                      </a:r>
                      <a:endParaRPr lang="es-GT" sz="1000" b="1"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GT" sz="1000" b="0" i="0" u="none" strike="noStrike">
                          <a:effectLst/>
                          <a:latin typeface="Arial" panose="020B0604020202020204" pitchFamily="34" charset="0"/>
                        </a:rPr>
                        <a:t>    (60,000)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GT" sz="1000" b="0" i="0" u="none" strike="noStrike" dirty="0">
                          <a:effectLst/>
                          <a:latin typeface="Arial" panose="020B0604020202020204" pitchFamily="34" charset="0"/>
                        </a:rPr>
                        <a:t>      184,900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GT" sz="1000" b="0" i="0" u="none" strike="noStrike" dirty="0">
                          <a:effectLst/>
                          <a:latin typeface="Arial" panose="020B0604020202020204" pitchFamily="34" charset="0"/>
                        </a:rPr>
                        <a:t>        198,858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GT" sz="1000" b="0" i="0" u="none" strike="noStrike" dirty="0">
                          <a:effectLst/>
                          <a:latin typeface="Arial" panose="020B0604020202020204" pitchFamily="34" charset="0"/>
                        </a:rPr>
                        <a:t>          213,793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GT" sz="1000" b="0" i="0" u="none" strike="noStrike" dirty="0">
                          <a:effectLst/>
                          <a:latin typeface="Arial" panose="020B0604020202020204" pitchFamily="34" charset="0"/>
                        </a:rPr>
                        <a:t>      229,774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GT" sz="1000" b="0" i="0" u="none" strike="noStrike">
                          <a:effectLst/>
                          <a:latin typeface="Arial" panose="020B0604020202020204" pitchFamily="34" charset="0"/>
                        </a:rPr>
                        <a:t>      246,873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171450">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GT" sz="1000" b="1" i="0" u="none" strike="noStrike">
                          <a:effectLst/>
                          <a:latin typeface="Arial" panose="020B0604020202020204" pitchFamily="34" charset="0"/>
                        </a:rPr>
                        <a:t>NPV (Net Present Value)</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r" fontAlgn="b"/>
                      <a:r>
                        <a:rPr lang="es-GT" sz="1000" b="0" i="0" u="none" strike="noStrike">
                          <a:effectLst/>
                          <a:latin typeface="Arial" panose="020B0604020202020204" pitchFamily="34" charset="0"/>
                        </a:rPr>
                        <a:t>645,833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gridSpan="2">
                  <a:txBody>
                    <a:bodyPr/>
                    <a:lstStyle/>
                    <a:p>
                      <a:pPr algn="l" fontAlgn="b"/>
                      <a:r>
                        <a:rPr lang="es-GT" sz="1000" b="0" i="0" u="none" strike="noStrike" dirty="0">
                          <a:effectLst/>
                          <a:latin typeface="Arial" panose="020B0604020202020204" pitchFamily="34" charset="0"/>
                        </a:rPr>
                        <a:t> </a:t>
                      </a:r>
                      <a:r>
                        <a:rPr lang="es-GT" sz="1000" b="0" i="0" u="none" strike="noStrike" baseline="0" dirty="0" smtClean="0">
                          <a:effectLst/>
                          <a:latin typeface="Arial" panose="020B0604020202020204" pitchFamily="34" charset="0"/>
                        </a:rPr>
                        <a:t> </a:t>
                      </a:r>
                      <a:r>
                        <a:rPr lang="es-GT" sz="1000" b="0" i="0" u="none" strike="noStrike" baseline="0" dirty="0" err="1" smtClean="0">
                          <a:effectLst/>
                          <a:latin typeface="Arial" panose="020B0604020202020204" pitchFamily="34" charset="0"/>
                        </a:rPr>
                        <a:t>I</a:t>
                      </a:r>
                      <a:r>
                        <a:rPr lang="es-GT" sz="1000" b="0" i="0" u="none" strike="noStrike" dirty="0" err="1" smtClean="0">
                          <a:effectLst/>
                          <a:latin typeface="Arial" panose="020B0604020202020204" pitchFamily="34" charset="0"/>
                        </a:rPr>
                        <a:t>nvestment</a:t>
                      </a:r>
                      <a:r>
                        <a:rPr lang="es-GT" sz="1000" b="0" i="0" u="none" strike="noStrike" dirty="0" smtClean="0">
                          <a:effectLst/>
                          <a:latin typeface="Arial" panose="020B0604020202020204" pitchFamily="34" charset="0"/>
                        </a:rPr>
                        <a:t> </a:t>
                      </a:r>
                      <a:r>
                        <a:rPr lang="es-GT" sz="1000" b="0" i="0" u="none" strike="noStrike" dirty="0" err="1">
                          <a:effectLst/>
                          <a:latin typeface="Arial" panose="020B0604020202020204" pitchFamily="34" charset="0"/>
                        </a:rPr>
                        <a:t>R</a:t>
                      </a:r>
                      <a:r>
                        <a:rPr lang="es-GT" sz="1000" b="0" i="0" u="none" strike="noStrike" dirty="0" err="1" smtClean="0">
                          <a:effectLst/>
                          <a:latin typeface="Arial" panose="020B0604020202020204" pitchFamily="34" charset="0"/>
                        </a:rPr>
                        <a:t>ate</a:t>
                      </a:r>
                      <a:r>
                        <a:rPr lang="es-GT" sz="1000" b="0" i="0" u="none" strike="noStrike" dirty="0" smtClean="0">
                          <a:effectLst/>
                          <a:latin typeface="Arial" panose="020B0604020202020204" pitchFamily="34" charset="0"/>
                        </a:rPr>
                        <a:t> </a:t>
                      </a:r>
                      <a:r>
                        <a:rPr lang="es-GT" sz="1000" b="0" i="0" u="none" strike="noStrike" dirty="0">
                          <a:effectLst/>
                          <a:latin typeface="Arial" panose="020B0604020202020204" pitchFamily="34" charset="0"/>
                        </a:rPr>
                        <a:t>= </a:t>
                      </a:r>
                      <a:r>
                        <a:rPr lang="es-GT" sz="1000" b="0" i="0" u="none" strike="noStrike" dirty="0" smtClean="0">
                          <a:effectLst/>
                          <a:latin typeface="Arial" panose="020B0604020202020204" pitchFamily="34" charset="0"/>
                        </a:rPr>
                        <a:t>10% </a:t>
                      </a:r>
                      <a:endParaRPr lang="es-GT" sz="10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GT"/>
                    </a:p>
                  </a:txBody>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r>
              <a:tr h="236537">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GT" sz="1000" b="1" i="0" u="none" strike="noStrike">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a:noFill/>
                    </a:lnR>
                    <a:lnT>
                      <a:noFill/>
                    </a:lnT>
                    <a:lnB>
                      <a:noFill/>
                    </a:lnB>
                    <a:solidFill>
                      <a:srgbClr val="FFFF99"/>
                    </a:solidFill>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s-GT" sz="1000" b="0" i="0" u="none" strike="noStrike">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1" i="0" u="none" strike="noStrike">
                          <a:effectLst/>
                          <a:latin typeface="Arial" panose="020B0604020202020204" pitchFamily="34" charset="0"/>
                        </a:rPr>
                        <a:t>IRR (Internal Rate of Return)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r" fontAlgn="b"/>
                      <a:r>
                        <a:rPr lang="es-GT" sz="1000" b="0" i="0" u="none" strike="noStrike" dirty="0">
                          <a:effectLst/>
                          <a:latin typeface="Arial" panose="020B0604020202020204" pitchFamily="34" charset="0"/>
                        </a:rPr>
                        <a:t>315.3%</a:t>
                      </a:r>
                    </a:p>
                  </a:txBody>
                  <a:tcPr marL="9525" marR="9525" marT="9525" marB="0" anchor="b">
                    <a:lnL>
                      <a:noFill/>
                    </a:lnL>
                    <a:lnR>
                      <a:noFill/>
                    </a:lnR>
                    <a:lnT>
                      <a:noFill/>
                    </a:lnT>
                    <a:lnB>
                      <a:noFill/>
                    </a:lnB>
                    <a:solidFill>
                      <a:srgbClr val="FFFF99"/>
                    </a:solidFill>
                  </a:tcPr>
                </a:tc>
                <a:tc>
                  <a:txBody>
                    <a:bodyPr/>
                    <a:lstStyle/>
                    <a:p>
                      <a:pPr algn="l" fontAlgn="b"/>
                      <a:r>
                        <a:rPr lang="es-GT" sz="1000" b="0" i="0" u="none" strike="noStrike">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s-GT" sz="1000" b="0" i="0" u="none" strike="noStrike">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GT"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r>
              <a:tr h="171450">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GT" sz="1000" b="1" i="0" u="none" strike="noStrike" dirty="0" err="1">
                          <a:effectLst/>
                          <a:latin typeface="Arial" panose="020B0604020202020204" pitchFamily="34" charset="0"/>
                        </a:rPr>
                        <a:t>Recovery</a:t>
                      </a:r>
                      <a:r>
                        <a:rPr lang="es-GT" sz="1000" b="1" i="0" u="none" strike="noStrike" dirty="0">
                          <a:effectLst/>
                          <a:latin typeface="Arial" panose="020B0604020202020204" pitchFamily="34" charset="0"/>
                        </a:rPr>
                        <a:t> </a:t>
                      </a:r>
                      <a:r>
                        <a:rPr lang="es-GT" sz="1000" b="1" i="0" u="none" strike="noStrike" dirty="0" err="1">
                          <a:effectLst/>
                          <a:latin typeface="Arial" panose="020B0604020202020204" pitchFamily="34" charset="0"/>
                        </a:rPr>
                        <a:t>period</a:t>
                      </a:r>
                      <a:endParaRPr lang="es-GT" sz="1000" b="1"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s-GT" sz="1000" b="0" i="0" u="none" strike="noStrike" dirty="0">
                          <a:effectLst/>
                          <a:latin typeface="Arial" panose="020B0604020202020204" pitchFamily="34" charset="0"/>
                        </a:rPr>
                        <a:t>         </a:t>
                      </a:r>
                      <a:r>
                        <a:rPr lang="es-GT" sz="1000" b="0" i="0" u="none" strike="noStrike" dirty="0" smtClean="0">
                          <a:effectLst/>
                          <a:latin typeface="Arial" panose="020B0604020202020204" pitchFamily="34" charset="0"/>
                        </a:rPr>
                        <a:t>9 </a:t>
                      </a:r>
                      <a:endParaRPr lang="es-GT" sz="1000" b="0" i="0" u="none" strike="noStrike" dirty="0">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s-GT" sz="1000" b="0" i="0" u="none" strike="noStrike" dirty="0">
                          <a:effectLst/>
                          <a:latin typeface="Arial" panose="020B0604020202020204" pitchFamily="34" charset="0"/>
                        </a:rPr>
                        <a:t> </a:t>
                      </a:r>
                      <a:r>
                        <a:rPr lang="es-GT" sz="1000" b="0" i="0" u="none" strike="noStrike" smtClean="0">
                          <a:effectLst/>
                          <a:latin typeface="Arial" panose="020B0604020202020204" pitchFamily="34" charset="0"/>
                        </a:rPr>
                        <a:t>months </a:t>
                      </a:r>
                      <a:endParaRPr lang="es-GT" sz="1000" b="0" i="0" u="none" strike="noStrike" dirty="0">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s-GT" sz="1000" b="0" i="0" u="none" strike="noStrike">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GT"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GT" sz="1000" b="0" i="0" u="none" strike="noStrike" dirty="0">
                        <a:effectLst/>
                        <a:latin typeface="Arial" panose="020B060402020202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536909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yriad Pro Light" pitchFamily="34" charset="0"/>
              </a:rPr>
              <a:t>Nagios: Project approval process</a:t>
            </a:r>
            <a:endParaRPr lang="en-US" dirty="0">
              <a:latin typeface="Myriad Pro Light" pitchFamily="34" charset="0"/>
            </a:endParaRPr>
          </a:p>
        </p:txBody>
      </p:sp>
      <p:pic>
        <p:nvPicPr>
          <p:cNvPr id="4" name="Picture 2" descr="LinkedIn-LinkedIn Tips-LinkedIn Blog-Petra Fisher-Petra Fisher-Trainer-Trai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225143"/>
            <a:ext cx="1080120" cy="1080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9406147">
            <a:off x="1428299" y="3632948"/>
            <a:ext cx="1785950" cy="338554"/>
          </a:xfrm>
          <a:prstGeom prst="rect">
            <a:avLst/>
          </a:prstGeom>
          <a:noFill/>
        </p:spPr>
        <p:txBody>
          <a:bodyPr wrap="square" rtlCol="0">
            <a:spAutoFit/>
          </a:bodyPr>
          <a:lstStyle/>
          <a:p>
            <a:r>
              <a:rPr lang="en-US" sz="1600" dirty="0" smtClean="0"/>
              <a:t>Strategy focus</a:t>
            </a:r>
            <a:endParaRPr lang="en-US" sz="1600" dirty="0"/>
          </a:p>
        </p:txBody>
      </p:sp>
      <p:sp>
        <p:nvSpPr>
          <p:cNvPr id="5" name="Rectangle 4"/>
          <p:cNvSpPr/>
          <p:nvPr/>
        </p:nvSpPr>
        <p:spPr>
          <a:xfrm>
            <a:off x="1691680" y="2898351"/>
            <a:ext cx="5472608" cy="3542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cxnSp>
        <p:nvCxnSpPr>
          <p:cNvPr id="8" name="Straight Connector 7"/>
          <p:cNvCxnSpPr/>
          <p:nvPr/>
        </p:nvCxnSpPr>
        <p:spPr>
          <a:xfrm>
            <a:off x="2406116" y="2865524"/>
            <a:ext cx="0" cy="850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0212" y="2865205"/>
            <a:ext cx="0" cy="85067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9406147">
            <a:off x="2125218" y="3761257"/>
            <a:ext cx="1785950" cy="338554"/>
          </a:xfrm>
          <a:prstGeom prst="rect">
            <a:avLst/>
          </a:prstGeom>
          <a:noFill/>
        </p:spPr>
        <p:txBody>
          <a:bodyPr wrap="square" rtlCol="0">
            <a:spAutoFit/>
          </a:bodyPr>
          <a:lstStyle/>
          <a:p>
            <a:r>
              <a:rPr lang="en-US" sz="1600" dirty="0" smtClean="0"/>
              <a:t>Strategic objectives</a:t>
            </a:r>
            <a:endParaRPr lang="en-US" sz="1600" dirty="0"/>
          </a:p>
        </p:txBody>
      </p:sp>
      <p:cxnSp>
        <p:nvCxnSpPr>
          <p:cNvPr id="10" name="Straight Connector 9"/>
          <p:cNvCxnSpPr/>
          <p:nvPr/>
        </p:nvCxnSpPr>
        <p:spPr>
          <a:xfrm>
            <a:off x="4134308" y="2865205"/>
            <a:ext cx="0" cy="850675"/>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9406147">
            <a:off x="3068132" y="3762244"/>
            <a:ext cx="1785950" cy="338554"/>
          </a:xfrm>
          <a:prstGeom prst="rect">
            <a:avLst/>
          </a:prstGeom>
          <a:noFill/>
        </p:spPr>
        <p:txBody>
          <a:bodyPr wrap="square" rtlCol="0">
            <a:spAutoFit/>
          </a:bodyPr>
          <a:lstStyle/>
          <a:p>
            <a:r>
              <a:rPr lang="en-US" sz="1600" dirty="0" smtClean="0"/>
              <a:t>Projects Portfolio</a:t>
            </a:r>
            <a:endParaRPr lang="en-US" sz="1600" dirty="0"/>
          </a:p>
        </p:txBody>
      </p:sp>
      <p:cxnSp>
        <p:nvCxnSpPr>
          <p:cNvPr id="12" name="Straight Connector 11"/>
          <p:cNvCxnSpPr/>
          <p:nvPr/>
        </p:nvCxnSpPr>
        <p:spPr>
          <a:xfrm>
            <a:off x="5148064" y="2872736"/>
            <a:ext cx="0" cy="69413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9406147">
            <a:off x="3640690" y="3816327"/>
            <a:ext cx="1970836" cy="338554"/>
          </a:xfrm>
          <a:prstGeom prst="rect">
            <a:avLst/>
          </a:prstGeom>
          <a:noFill/>
        </p:spPr>
        <p:txBody>
          <a:bodyPr wrap="square" rtlCol="0">
            <a:spAutoFit/>
          </a:bodyPr>
          <a:lstStyle/>
          <a:p>
            <a:r>
              <a:rPr lang="en-US" sz="1600" dirty="0" smtClean="0"/>
              <a:t>Analysis Investment </a:t>
            </a:r>
            <a:endParaRPr lang="en-US" sz="1600" dirty="0"/>
          </a:p>
        </p:txBody>
      </p:sp>
      <p:cxnSp>
        <p:nvCxnSpPr>
          <p:cNvPr id="50" name="Straight Connector 49"/>
          <p:cNvCxnSpPr/>
          <p:nvPr/>
        </p:nvCxnSpPr>
        <p:spPr>
          <a:xfrm>
            <a:off x="5790492" y="2865205"/>
            <a:ext cx="0" cy="850675"/>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9406147">
            <a:off x="4603377" y="3704175"/>
            <a:ext cx="2222504" cy="338554"/>
          </a:xfrm>
          <a:prstGeom prst="rect">
            <a:avLst/>
          </a:prstGeom>
          <a:noFill/>
        </p:spPr>
        <p:txBody>
          <a:bodyPr wrap="square" rtlCol="0">
            <a:spAutoFit/>
          </a:bodyPr>
          <a:lstStyle/>
          <a:p>
            <a:r>
              <a:rPr lang="en-US" sz="1600" b="1" dirty="0" smtClean="0"/>
              <a:t>Project Implementation </a:t>
            </a:r>
            <a:endParaRPr lang="en-US" sz="1600" b="1" dirty="0"/>
          </a:p>
        </p:txBody>
      </p:sp>
    </p:spTree>
    <p:extLst>
      <p:ext uri="{BB962C8B-B14F-4D97-AF65-F5344CB8AC3E}">
        <p14:creationId xmlns:p14="http://schemas.microsoft.com/office/powerpoint/2010/main" val="1075075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SUCCESSFUL NAGIOS PROJECT IMPLEMENTATION</a:t>
            </a:r>
            <a:endParaRPr lang="en-US" dirty="0">
              <a:latin typeface="Myriad Pro Light" pitchFamily="34" charset="0"/>
            </a:endParaRPr>
          </a:p>
        </p:txBody>
      </p:sp>
      <p:sp>
        <p:nvSpPr>
          <p:cNvPr id="3" name="Content Placeholder 2"/>
          <p:cNvSpPr>
            <a:spLocks noGrp="1"/>
          </p:cNvSpPr>
          <p:nvPr>
            <p:ph idx="1"/>
          </p:nvPr>
        </p:nvSpPr>
        <p:spPr>
          <a:xfrm>
            <a:off x="142844" y="1297867"/>
            <a:ext cx="5800756" cy="4345712"/>
          </a:xfrm>
        </p:spPr>
        <p:txBody>
          <a:bodyPr>
            <a:normAutofit/>
          </a:bodyPr>
          <a:lstStyle/>
          <a:p>
            <a:pPr marL="457200" indent="-457200">
              <a:buFont typeface="Arial" panose="020B0604020202020204" pitchFamily="34" charset="0"/>
              <a:buChar char="•"/>
            </a:pPr>
            <a:r>
              <a:rPr lang="en-US" sz="2400" dirty="0" smtClean="0">
                <a:latin typeface="Myriad Pro Light" pitchFamily="34" charset="0"/>
              </a:rPr>
              <a:t>Have all needed resources  </a:t>
            </a:r>
          </a:p>
          <a:p>
            <a:pPr marL="457200" indent="-457200">
              <a:buFont typeface="Arial" panose="020B0604020202020204" pitchFamily="34" charset="0"/>
              <a:buChar char="•"/>
            </a:pPr>
            <a:r>
              <a:rPr lang="en-US" sz="2400" dirty="0" smtClean="0">
                <a:latin typeface="Myriad Pro Light" pitchFamily="34" charset="0"/>
              </a:rPr>
              <a:t>Staff Training</a:t>
            </a:r>
          </a:p>
          <a:p>
            <a:pPr marL="457200" indent="-457200">
              <a:buFont typeface="Arial" panose="020B0604020202020204" pitchFamily="34" charset="0"/>
              <a:buChar char="•"/>
            </a:pPr>
            <a:r>
              <a:rPr lang="en-US" sz="2400" dirty="0" smtClean="0">
                <a:latin typeface="Myriad Pro Light" pitchFamily="34" charset="0"/>
              </a:rPr>
              <a:t>Focus:  Services generating </a:t>
            </a:r>
            <a:r>
              <a:rPr lang="en-US" sz="2400" dirty="0">
                <a:latin typeface="Myriad Pro Light" pitchFamily="34" charset="0"/>
              </a:rPr>
              <a:t>80% of </a:t>
            </a:r>
            <a:r>
              <a:rPr lang="en-US" sz="2400" dirty="0" smtClean="0">
                <a:latin typeface="Myriad Pro Light" pitchFamily="34" charset="0"/>
              </a:rPr>
              <a:t>income (Pareto)</a:t>
            </a:r>
          </a:p>
          <a:p>
            <a:pPr marL="457200" indent="-457200">
              <a:buFont typeface="Arial" panose="020B0604020202020204" pitchFamily="34" charset="0"/>
              <a:buChar char="•"/>
            </a:pPr>
            <a:r>
              <a:rPr lang="en-US" sz="2400" dirty="0" smtClean="0">
                <a:latin typeface="Myriad Pro Light" pitchFamily="34" charset="0"/>
              </a:rPr>
              <a:t>Phase Down plan development </a:t>
            </a:r>
          </a:p>
          <a:p>
            <a:pPr marL="457200" indent="-457200">
              <a:buFont typeface="Arial" panose="020B0604020202020204" pitchFamily="34" charset="0"/>
              <a:buChar char="•"/>
            </a:pPr>
            <a:r>
              <a:rPr lang="en-US" sz="2400" dirty="0" smtClean="0">
                <a:latin typeface="Myriad Pro Light" pitchFamily="34" charset="0"/>
              </a:rPr>
              <a:t>Results delivery</a:t>
            </a:r>
          </a:p>
          <a:p>
            <a:pPr marL="457200" indent="-457200">
              <a:buFont typeface="Arial" panose="020B0604020202020204" pitchFamily="34" charset="0"/>
              <a:buChar char="•"/>
            </a:pPr>
            <a:r>
              <a:rPr lang="en-US" sz="2400" dirty="0" smtClean="0">
                <a:latin typeface="Myriad Pro Light" pitchFamily="34" charset="0"/>
              </a:rPr>
              <a:t>Policies &amp; Procedures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636912"/>
            <a:ext cx="2808312" cy="2808312"/>
          </a:xfrm>
          <a:prstGeom prst="rect">
            <a:avLst/>
          </a:prstGeom>
        </p:spPr>
      </p:pic>
    </p:spTree>
    <p:extLst>
      <p:ext uri="{BB962C8B-B14F-4D97-AF65-F5344CB8AC3E}">
        <p14:creationId xmlns:p14="http://schemas.microsoft.com/office/powerpoint/2010/main" val="272338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Nagios today </a:t>
            </a:r>
            <a:endParaRPr lang="es-GT" dirty="0"/>
          </a:p>
        </p:txBody>
      </p:sp>
      <p:sp>
        <p:nvSpPr>
          <p:cNvPr id="3" name="Text Placeholder 2"/>
          <p:cNvSpPr>
            <a:spLocks noGrp="1"/>
          </p:cNvSpPr>
          <p:nvPr>
            <p:ph type="body" idx="1"/>
          </p:nvPr>
        </p:nvSpPr>
        <p:spPr/>
        <p:txBody>
          <a:bodyPr/>
          <a:lstStyle/>
          <a:p>
            <a:r>
              <a:rPr lang="en-US" dirty="0" smtClean="0"/>
              <a:t>BUSINESS CASE</a:t>
            </a:r>
            <a:endParaRPr lang="es-GT" dirty="0"/>
          </a:p>
        </p:txBody>
      </p:sp>
      <p:pic>
        <p:nvPicPr>
          <p:cNvPr id="4" name="Picture 3"/>
          <p:cNvPicPr>
            <a:picLocks noChangeAspect="1"/>
          </p:cNvPicPr>
          <p:nvPr/>
        </p:nvPicPr>
        <p:blipFill>
          <a:blip r:embed="rId2"/>
          <a:stretch>
            <a:fillRect/>
          </a:stretch>
        </p:blipFill>
        <p:spPr>
          <a:xfrm>
            <a:off x="4608513" y="2763956"/>
            <a:ext cx="4019550" cy="3000375"/>
          </a:xfrm>
          <a:prstGeom prst="rect">
            <a:avLst/>
          </a:prstGeom>
        </p:spPr>
      </p:pic>
    </p:spTree>
    <p:extLst>
      <p:ext uri="{BB962C8B-B14F-4D97-AF65-F5344CB8AC3E}">
        <p14:creationId xmlns:p14="http://schemas.microsoft.com/office/powerpoint/2010/main" val="2735965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yriad Pro Light" pitchFamily="34" charset="0"/>
              </a:rPr>
              <a:t>NAGIOS TODAY</a:t>
            </a:r>
            <a:endParaRPr lang="en-US" dirty="0">
              <a:latin typeface="Myriad Pro Light" pitchFamily="34" charset="0"/>
            </a:endParaRPr>
          </a:p>
        </p:txBody>
      </p:sp>
      <p:sp>
        <p:nvSpPr>
          <p:cNvPr id="3" name="Content Placeholder 2"/>
          <p:cNvSpPr>
            <a:spLocks noGrp="1"/>
          </p:cNvSpPr>
          <p:nvPr>
            <p:ph idx="1"/>
          </p:nvPr>
        </p:nvSpPr>
        <p:spPr>
          <a:xfrm>
            <a:off x="254444" y="1297866"/>
            <a:ext cx="8205988" cy="4525963"/>
          </a:xfrm>
        </p:spPr>
        <p:txBody>
          <a:bodyPr>
            <a:normAutofit/>
          </a:bodyPr>
          <a:lstStyle/>
          <a:p>
            <a:pPr marL="457200" indent="-457200">
              <a:buFont typeface="Arial" panose="020B0604020202020204" pitchFamily="34" charset="0"/>
              <a:buChar char="•"/>
            </a:pPr>
            <a:r>
              <a:rPr lang="en-US" dirty="0" smtClean="0">
                <a:latin typeface="Myriad Pro Light" pitchFamily="34" charset="0"/>
              </a:rPr>
              <a:t>Monitoring</a:t>
            </a:r>
          </a:p>
          <a:p>
            <a:pPr marL="1200150" lvl="1" indent="-457200">
              <a:buFont typeface="Arial" panose="020B0604020202020204" pitchFamily="34" charset="0"/>
              <a:buChar char="•"/>
            </a:pPr>
            <a:r>
              <a:rPr lang="en-US" sz="3200" dirty="0" smtClean="0">
                <a:latin typeface="Myriad Pro Light" pitchFamily="34" charset="0"/>
              </a:rPr>
              <a:t>&gt; 1000  Host.</a:t>
            </a:r>
          </a:p>
          <a:p>
            <a:pPr marL="1200150" lvl="1" indent="-457200">
              <a:buFont typeface="Arial" panose="020B0604020202020204" pitchFamily="34" charset="0"/>
              <a:buChar char="•"/>
            </a:pPr>
            <a:r>
              <a:rPr lang="en-US" sz="3200" dirty="0" smtClean="0">
                <a:latin typeface="Myriad Pro Light" pitchFamily="34" charset="0"/>
              </a:rPr>
              <a:t>&gt; 3000 Services</a:t>
            </a:r>
          </a:p>
          <a:p>
            <a:pPr marL="457200" indent="-457200">
              <a:buFont typeface="Arial" panose="020B0604020202020204" pitchFamily="34" charset="0"/>
              <a:buChar char="•"/>
            </a:pPr>
            <a:r>
              <a:rPr lang="en-US" dirty="0" smtClean="0">
                <a:latin typeface="Myriad Pro Light" pitchFamily="34" charset="0"/>
              </a:rPr>
              <a:t>Created  more than 30 diagrams</a:t>
            </a:r>
          </a:p>
          <a:p>
            <a:endParaRPr lang="en-US" dirty="0" smtClean="0">
              <a:latin typeface="Myriad Pro Light" pitchFamily="34" charset="0"/>
            </a:endParaRPr>
          </a:p>
        </p:txBody>
      </p:sp>
    </p:spTree>
    <p:extLst>
      <p:ext uri="{BB962C8B-B14F-4D97-AF65-F5344CB8AC3E}">
        <p14:creationId xmlns:p14="http://schemas.microsoft.com/office/powerpoint/2010/main" val="188217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achievements with Nagios xi AND NETWORK ANALIZER</a:t>
            </a:r>
            <a:endParaRPr lang="es-GT" dirty="0"/>
          </a:p>
        </p:txBody>
      </p:sp>
      <p:sp>
        <p:nvSpPr>
          <p:cNvPr id="3" name="Text Placeholder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938053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0604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Myriad Pro Light" pitchFamily="34" charset="0"/>
              </a:rPr>
              <a:t>REAL TIME MONITORING</a:t>
            </a:r>
            <a:endParaRPr lang="en-US" dirty="0">
              <a:solidFill>
                <a:schemeClr val="bg1"/>
              </a:solidFill>
              <a:latin typeface="Myriad Pro Light" pitchFamily="34" charset="0"/>
            </a:endParaRPr>
          </a:p>
        </p:txBody>
      </p:sp>
      <p:pic>
        <p:nvPicPr>
          <p:cNvPr id="2" name="Picture 1"/>
          <p:cNvPicPr>
            <a:picLocks noChangeAspect="1"/>
          </p:cNvPicPr>
          <p:nvPr/>
        </p:nvPicPr>
        <p:blipFill>
          <a:blip r:embed="rId2"/>
          <a:stretch>
            <a:fillRect/>
          </a:stretch>
        </p:blipFill>
        <p:spPr>
          <a:xfrm>
            <a:off x="0" y="1700808"/>
            <a:ext cx="8967319" cy="38545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Introduction &amp; Agenda</a:t>
            </a:r>
            <a:endParaRPr lang="en-US" dirty="0">
              <a:latin typeface="Myriad Pro Light" pitchFamily="34" charset="0"/>
            </a:endParaRPr>
          </a:p>
        </p:txBody>
      </p:sp>
      <p:sp>
        <p:nvSpPr>
          <p:cNvPr id="3" name="Content Placehold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smtClean="0">
                <a:latin typeface="Myriad Pro Light" pitchFamily="34" charset="0"/>
              </a:rPr>
              <a:t>About The Bank</a:t>
            </a:r>
          </a:p>
          <a:p>
            <a:pPr marL="457200" indent="-457200">
              <a:buFont typeface="Arial" panose="020B0604020202020204" pitchFamily="34" charset="0"/>
              <a:buChar char="•"/>
            </a:pPr>
            <a:r>
              <a:rPr lang="en-US" dirty="0" smtClean="0">
                <a:latin typeface="Myriad Pro Light" pitchFamily="34" charset="0"/>
              </a:rPr>
              <a:t>Before Nagios</a:t>
            </a:r>
          </a:p>
          <a:p>
            <a:pPr marL="457200" indent="-457200">
              <a:buFont typeface="Arial" panose="020B0604020202020204" pitchFamily="34" charset="0"/>
              <a:buChar char="•"/>
            </a:pPr>
            <a:r>
              <a:rPr lang="en-US" dirty="0" smtClean="0">
                <a:latin typeface="Myriad Pro Light" pitchFamily="34" charset="0"/>
              </a:rPr>
              <a:t>Business case</a:t>
            </a:r>
          </a:p>
          <a:p>
            <a:pPr marL="457200" indent="-457200">
              <a:buFont typeface="Arial" panose="020B0604020202020204" pitchFamily="34" charset="0"/>
              <a:buChar char="•"/>
            </a:pPr>
            <a:r>
              <a:rPr lang="en-US" dirty="0" smtClean="0">
                <a:latin typeface="Myriad Pro Light" pitchFamily="34" charset="0"/>
              </a:rPr>
              <a:t>Nagios Implementation</a:t>
            </a:r>
          </a:p>
          <a:p>
            <a:pPr marL="457200" indent="-457200">
              <a:buFont typeface="Arial" panose="020B0604020202020204" pitchFamily="34" charset="0"/>
              <a:buChar char="•"/>
            </a:pPr>
            <a:r>
              <a:rPr lang="en-US" dirty="0" smtClean="0">
                <a:latin typeface="Myriad Pro Light" pitchFamily="34" charset="0"/>
              </a:rPr>
              <a:t>Revenue increase</a:t>
            </a:r>
          </a:p>
          <a:p>
            <a:pPr marL="457200" indent="-457200">
              <a:buFont typeface="Arial" panose="020B0604020202020204" pitchFamily="34" charset="0"/>
              <a:buChar char="•"/>
            </a:pPr>
            <a:r>
              <a:rPr lang="en-US" dirty="0" smtClean="0">
                <a:latin typeface="Myriad Pro Light" pitchFamily="34" charset="0"/>
              </a:rPr>
              <a:t>Nagios Today</a:t>
            </a:r>
          </a:p>
          <a:p>
            <a:pPr marL="457200" indent="-457200">
              <a:buFont typeface="Arial" panose="020B0604020202020204" pitchFamily="34" charset="0"/>
              <a:buChar char="•"/>
            </a:pPr>
            <a:r>
              <a:rPr lang="en-US" dirty="0" smtClean="0">
                <a:latin typeface="Myriad Pro Light" pitchFamily="34" charset="0"/>
              </a:rPr>
              <a:t>Nagios in the future																						</a:t>
            </a:r>
          </a:p>
        </p:txBody>
      </p:sp>
    </p:spTree>
    <p:extLst>
      <p:ext uri="{BB962C8B-B14F-4D97-AF65-F5344CB8AC3E}">
        <p14:creationId xmlns:p14="http://schemas.microsoft.com/office/powerpoint/2010/main" val="990348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0604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Myriad Pro Light" pitchFamily="34" charset="0"/>
              </a:rPr>
              <a:t>SERVICES TRACEABILITY</a:t>
            </a:r>
            <a:endParaRPr lang="en-US" dirty="0">
              <a:solidFill>
                <a:schemeClr val="bg1"/>
              </a:solidFill>
              <a:latin typeface="Myriad Pro Light" pitchFamily="34" charset="0"/>
            </a:endParaRPr>
          </a:p>
        </p:txBody>
      </p:sp>
      <p:pic>
        <p:nvPicPr>
          <p:cNvPr id="4" name="Picture 3"/>
          <p:cNvPicPr>
            <a:picLocks noChangeAspect="1"/>
          </p:cNvPicPr>
          <p:nvPr/>
        </p:nvPicPr>
        <p:blipFill>
          <a:blip r:embed="rId2"/>
          <a:stretch>
            <a:fillRect/>
          </a:stretch>
        </p:blipFill>
        <p:spPr>
          <a:xfrm>
            <a:off x="177495" y="1060450"/>
            <a:ext cx="8986597" cy="573612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0604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Myriad Pro Light" pitchFamily="34" charset="0"/>
              </a:rPr>
              <a:t>SERVICES ACCOUNTABILITY</a:t>
            </a:r>
            <a:endParaRPr lang="en-US" dirty="0">
              <a:solidFill>
                <a:schemeClr val="bg1"/>
              </a:solidFill>
              <a:latin typeface="Myriad Pro Light"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086353"/>
            <a:ext cx="6264696" cy="5192663"/>
          </a:xfrm>
          <a:prstGeom prst="rect">
            <a:avLst/>
          </a:prstGeom>
        </p:spPr>
      </p:pic>
    </p:spTree>
    <p:extLst>
      <p:ext uri="{BB962C8B-B14F-4D97-AF65-F5344CB8AC3E}">
        <p14:creationId xmlns:p14="http://schemas.microsoft.com/office/powerpoint/2010/main" val="3792285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0604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Myriad Pro Light" pitchFamily="34" charset="0"/>
              </a:rPr>
              <a:t>PREVENTIVE ACTIONS</a:t>
            </a:r>
            <a:endParaRPr lang="en-US" dirty="0">
              <a:solidFill>
                <a:schemeClr val="bg1"/>
              </a:solidFill>
              <a:latin typeface="Myriad Pro Light"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5182"/>
            <a:ext cx="9144000" cy="4407636"/>
          </a:xfrm>
          <a:prstGeom prst="rect">
            <a:avLst/>
          </a:prstGeom>
        </p:spPr>
      </p:pic>
    </p:spTree>
    <p:extLst>
      <p:ext uri="{BB962C8B-B14F-4D97-AF65-F5344CB8AC3E}">
        <p14:creationId xmlns:p14="http://schemas.microsoft.com/office/powerpoint/2010/main" val="1190635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060450"/>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Myriad Pro Light" pitchFamily="34" charset="0"/>
              </a:rPr>
              <a:t>SAME SERVICE ORIENTED </a:t>
            </a:r>
            <a:endParaRPr lang="en-US" dirty="0" smtClean="0">
              <a:solidFill>
                <a:schemeClr val="bg1"/>
              </a:solidFill>
              <a:latin typeface="Myriad Pro Light" pitchFamily="34" charset="0"/>
            </a:endParaRPr>
          </a:p>
          <a:p>
            <a:r>
              <a:rPr lang="en-US" dirty="0" smtClean="0">
                <a:solidFill>
                  <a:schemeClr val="bg1"/>
                </a:solidFill>
                <a:latin typeface="Myriad Pro Light" pitchFamily="34" charset="0"/>
              </a:rPr>
              <a:t>INTEGRATION OF DIFFERENT COMPONENTS, VARIOUS TECHNOLOGIES. </a:t>
            </a:r>
            <a:endParaRPr lang="en-US" dirty="0">
              <a:solidFill>
                <a:schemeClr val="bg1"/>
              </a:solidFill>
              <a:latin typeface="Myriad Pro Light"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96874"/>
            <a:ext cx="9144000" cy="4400676"/>
          </a:xfrm>
          <a:prstGeom prst="rect">
            <a:avLst/>
          </a:prstGeom>
        </p:spPr>
      </p:pic>
      <p:pic>
        <p:nvPicPr>
          <p:cNvPr id="1026" name="Picture 2" descr="http://www.dct-software.com/ora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293096"/>
            <a:ext cx="10857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ataprix.com/files/uploads/103image/logo_sql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90540"/>
            <a:ext cx="775238" cy="6371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unocero.com/wp-content/uploads/2012/08/mysql-hire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5548004"/>
            <a:ext cx="966064" cy="4990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pacity Management statistics from Hewlett-Packard Unix (HP-UX) system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7780" y="3447865"/>
            <a:ext cx="600001" cy="60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49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NAGIOS NETWORK ANALIZER</a:t>
            </a:r>
            <a:endParaRPr lang="es-GT" dirty="0"/>
          </a:p>
        </p:txBody>
      </p:sp>
      <p:sp>
        <p:nvSpPr>
          <p:cNvPr id="3" name="Content Placeholder 2"/>
          <p:cNvSpPr>
            <a:spLocks noGrp="1"/>
          </p:cNvSpPr>
          <p:nvPr>
            <p:ph idx="1"/>
          </p:nvPr>
        </p:nvSpPr>
        <p:spPr/>
        <p:txBody>
          <a:bodyPr/>
          <a:lstStyle/>
          <a:p>
            <a:endParaRPr lang="es-GT"/>
          </a:p>
        </p:txBody>
      </p:sp>
    </p:spTree>
    <p:extLst>
      <p:ext uri="{BB962C8B-B14F-4D97-AF65-F5344CB8AC3E}">
        <p14:creationId xmlns:p14="http://schemas.microsoft.com/office/powerpoint/2010/main" val="2763435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06045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Myriad Pro Light" pitchFamily="34" charset="0"/>
              </a:rPr>
              <a:t>CHECK, BANDWITH IN REAL TIME.</a:t>
            </a:r>
          </a:p>
          <a:p>
            <a:r>
              <a:rPr lang="en-US" dirty="0" smtClean="0">
                <a:solidFill>
                  <a:schemeClr val="bg1"/>
                </a:solidFill>
                <a:latin typeface="Myriad Pro Light" pitchFamily="34" charset="0"/>
              </a:rPr>
              <a:t>Network </a:t>
            </a:r>
            <a:r>
              <a:rPr lang="en-US" dirty="0" err="1" smtClean="0">
                <a:solidFill>
                  <a:schemeClr val="bg1"/>
                </a:solidFill>
                <a:latin typeface="Myriad Pro Light" pitchFamily="34" charset="0"/>
              </a:rPr>
              <a:t>Analizer</a:t>
            </a:r>
            <a:endParaRPr lang="en-US" dirty="0">
              <a:solidFill>
                <a:schemeClr val="bg1"/>
              </a:solidFill>
              <a:latin typeface="Myriad Pro Light"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60450"/>
            <a:ext cx="7290422" cy="5317248"/>
          </a:xfrm>
          <a:prstGeom prst="rect">
            <a:avLst/>
          </a:prstGeom>
        </p:spPr>
      </p:pic>
    </p:spTree>
    <p:extLst>
      <p:ext uri="{BB962C8B-B14F-4D97-AF65-F5344CB8AC3E}">
        <p14:creationId xmlns:p14="http://schemas.microsoft.com/office/powerpoint/2010/main" val="482446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06045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Myriad Pro Light" pitchFamily="34" charset="0"/>
              </a:rPr>
              <a:t>BANDWITH BY IP</a:t>
            </a:r>
          </a:p>
          <a:p>
            <a:r>
              <a:rPr lang="en-US" dirty="0" smtClean="0">
                <a:solidFill>
                  <a:schemeClr val="bg1"/>
                </a:solidFill>
                <a:latin typeface="Myriad Pro Light" pitchFamily="34" charset="0"/>
              </a:rPr>
              <a:t>Network </a:t>
            </a:r>
            <a:r>
              <a:rPr lang="en-US" dirty="0" err="1" smtClean="0">
                <a:solidFill>
                  <a:schemeClr val="bg1"/>
                </a:solidFill>
                <a:latin typeface="Myriad Pro Light" pitchFamily="34" charset="0"/>
              </a:rPr>
              <a:t>Analizer</a:t>
            </a:r>
            <a:endParaRPr lang="en-US" dirty="0">
              <a:solidFill>
                <a:schemeClr val="bg1"/>
              </a:solidFill>
              <a:latin typeface="Myriad Pro Light"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68760"/>
            <a:ext cx="6889340" cy="4945504"/>
          </a:xfrm>
          <a:prstGeom prst="rect">
            <a:avLst/>
          </a:prstGeom>
        </p:spPr>
      </p:pic>
    </p:spTree>
    <p:extLst>
      <p:ext uri="{BB962C8B-B14F-4D97-AF65-F5344CB8AC3E}">
        <p14:creationId xmlns:p14="http://schemas.microsoft.com/office/powerpoint/2010/main" val="1979644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ON NAGIOS</a:t>
            </a:r>
            <a:endParaRPr lang="es-GT" dirty="0"/>
          </a:p>
        </p:txBody>
      </p:sp>
      <p:sp>
        <p:nvSpPr>
          <p:cNvPr id="3" name="Text Placeholder 2"/>
          <p:cNvSpPr>
            <a:spLocks noGrp="1"/>
          </p:cNvSpPr>
          <p:nvPr>
            <p:ph type="body" idx="1"/>
          </p:nvPr>
        </p:nvSpPr>
        <p:spPr/>
        <p:txBody>
          <a:bodyPr/>
          <a:lstStyle/>
          <a:p>
            <a:r>
              <a:rPr lang="en-US" dirty="0" smtClean="0"/>
              <a:t>BUSINESS CASE</a:t>
            </a:r>
            <a:endParaRPr lang="es-GT" dirty="0"/>
          </a:p>
        </p:txBody>
      </p:sp>
      <p:sp>
        <p:nvSpPr>
          <p:cNvPr id="4" name="TextBox 3"/>
          <p:cNvSpPr txBox="1"/>
          <p:nvPr/>
        </p:nvSpPr>
        <p:spPr>
          <a:xfrm>
            <a:off x="5143504" y="3286124"/>
            <a:ext cx="3286148" cy="646331"/>
          </a:xfrm>
          <a:prstGeom prst="rect">
            <a:avLst/>
          </a:prstGeom>
          <a:noFill/>
        </p:spPr>
        <p:txBody>
          <a:bodyPr wrap="square" rtlCol="0">
            <a:spAutoFit/>
          </a:bodyPr>
          <a:lstStyle/>
          <a:p>
            <a:r>
              <a:rPr lang="en-US" dirty="0" smtClean="0"/>
              <a:t>It depends on the new trends, that I find during this conference.</a:t>
            </a:r>
            <a:endParaRPr lang="en-US" dirty="0"/>
          </a:p>
        </p:txBody>
      </p:sp>
    </p:spTree>
    <p:extLst>
      <p:ext uri="{BB962C8B-B14F-4D97-AF65-F5344CB8AC3E}">
        <p14:creationId xmlns:p14="http://schemas.microsoft.com/office/powerpoint/2010/main" val="2389546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 Visualize Nagios in the Future</a:t>
            </a:r>
            <a:endParaRPr lang="es-GT" dirty="0"/>
          </a:p>
        </p:txBody>
      </p:sp>
      <p:sp>
        <p:nvSpPr>
          <p:cNvPr id="3" name="Content Placeholder 2"/>
          <p:cNvSpPr>
            <a:spLocks noGrp="1"/>
          </p:cNvSpPr>
          <p:nvPr>
            <p:ph idx="1"/>
          </p:nvPr>
        </p:nvSpPr>
        <p:spPr>
          <a:xfrm>
            <a:off x="434240" y="3284984"/>
            <a:ext cx="3250704" cy="1252735"/>
          </a:xfrm>
        </p:spPr>
        <p:txBody>
          <a:bodyPr>
            <a:normAutofit/>
          </a:bodyPr>
          <a:lstStyle/>
          <a:p>
            <a:r>
              <a:rPr lang="en-US" dirty="0" smtClean="0"/>
              <a:t>Nagios Integrating ITIL platform</a:t>
            </a:r>
          </a:p>
          <a:p>
            <a:endParaRPr lang="en-US" dirty="0" smtClean="0"/>
          </a:p>
          <a:p>
            <a:endParaRPr lang="en-US" dirty="0" smtClean="0"/>
          </a:p>
        </p:txBody>
      </p:sp>
      <p:pic>
        <p:nvPicPr>
          <p:cNvPr id="1026" name="Picture 2" descr="http://www.milldesk.com/wp-content/uploads/2013/09/itil_v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227426"/>
            <a:ext cx="4987711" cy="498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846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4954" y="332656"/>
            <a:ext cx="8689046" cy="1368152"/>
          </a:xfrm>
        </p:spPr>
        <p:txBody>
          <a:bodyPr>
            <a:normAutofit fontScale="90000"/>
          </a:bodyPr>
          <a:lstStyle/>
          <a:p>
            <a:r>
              <a:rPr lang="es-GT" sz="2700" dirty="0" smtClean="0"/>
              <a:t>KPI’S </a:t>
            </a:r>
            <a:r>
              <a:rPr lang="es-GT" sz="2700" dirty="0" err="1" smtClean="0"/>
              <a:t>Delivery</a:t>
            </a:r>
            <a:r>
              <a:rPr lang="es-GT" sz="2700" dirty="0" smtClean="0"/>
              <a:t> Performance </a:t>
            </a:r>
            <a:br>
              <a:rPr lang="es-GT" sz="2700" dirty="0" smtClean="0"/>
            </a:br>
            <a:r>
              <a:rPr lang="es-GT" sz="2700" dirty="0" err="1" smtClean="0"/>
              <a:t>Communication</a:t>
            </a:r>
            <a:r>
              <a:rPr lang="es-GT" sz="2700" dirty="0" smtClean="0"/>
              <a:t>: </a:t>
            </a:r>
            <a:r>
              <a:rPr lang="en-US" sz="2700" dirty="0"/>
              <a:t>Periodic daily reports from the business</a:t>
            </a:r>
            <a:r>
              <a:rPr lang="en-US" sz="3600" dirty="0"/>
              <a:t/>
            </a:r>
            <a:br>
              <a:rPr lang="en-US" sz="3600" dirty="0"/>
            </a:br>
            <a:r>
              <a:rPr lang="es-GT" sz="3900" dirty="0" smtClean="0"/>
              <a:t> </a:t>
            </a:r>
            <a:r>
              <a:rPr lang="es-GT" dirty="0"/>
              <a:t/>
            </a:r>
            <a:br>
              <a:rPr lang="es-GT" dirty="0"/>
            </a:br>
            <a:endParaRPr lang="es-GT" dirty="0"/>
          </a:p>
        </p:txBody>
      </p:sp>
      <p:graphicFrame>
        <p:nvGraphicFramePr>
          <p:cNvPr id="8" name="7 Tabla"/>
          <p:cNvGraphicFramePr>
            <a:graphicFrameLocks noGrp="1"/>
          </p:cNvGraphicFramePr>
          <p:nvPr>
            <p:extLst>
              <p:ext uri="{D42A27DB-BD31-4B8C-83A1-F6EECF244321}">
                <p14:modId xmlns:p14="http://schemas.microsoft.com/office/powerpoint/2010/main" val="2784738749"/>
              </p:ext>
            </p:extLst>
          </p:nvPr>
        </p:nvGraphicFramePr>
        <p:xfrm>
          <a:off x="755576" y="1844824"/>
          <a:ext cx="7594732" cy="4110245"/>
        </p:xfrm>
        <a:graphic>
          <a:graphicData uri="http://schemas.openxmlformats.org/drawingml/2006/table">
            <a:tbl>
              <a:tblPr firstRow="1" bandRow="1">
                <a:tableStyleId>{3C2FFA5D-87B4-456A-9821-1D502468CF0F}</a:tableStyleId>
              </a:tblPr>
              <a:tblGrid>
                <a:gridCol w="2250839"/>
                <a:gridCol w="3029610"/>
                <a:gridCol w="2269833"/>
                <a:gridCol w="44450"/>
              </a:tblGrid>
              <a:tr h="207919">
                <a:tc>
                  <a:txBody>
                    <a:bodyPr/>
                    <a:lstStyle/>
                    <a:p>
                      <a:pPr algn="ctr" fontAlgn="b"/>
                      <a:r>
                        <a:rPr lang="es-GT" sz="1100" u="none" strike="noStrike" dirty="0">
                          <a:effectLst/>
                        </a:rPr>
                        <a:t>Goals</a:t>
                      </a:r>
                      <a:endParaRPr lang="es-GT" sz="1100" b="0" i="0" u="none" strike="noStrike" dirty="0">
                        <a:solidFill>
                          <a:srgbClr val="000000"/>
                        </a:solidFill>
                        <a:effectLst/>
                        <a:latin typeface="Calibri"/>
                      </a:endParaRPr>
                    </a:p>
                  </a:txBody>
                  <a:tcPr marL="9525" marR="9525" marT="9525" marB="0" anchor="b"/>
                </a:tc>
                <a:tc>
                  <a:txBody>
                    <a:bodyPr/>
                    <a:lstStyle/>
                    <a:p>
                      <a:pPr algn="ctr" fontAlgn="b"/>
                      <a:r>
                        <a:rPr lang="es-GT" sz="1100" u="none" strike="noStrike" dirty="0">
                          <a:effectLst/>
                        </a:rPr>
                        <a:t>Metrics</a:t>
                      </a:r>
                      <a:endParaRPr lang="es-GT" sz="1100" b="0" i="0" u="none" strike="noStrike" dirty="0">
                        <a:solidFill>
                          <a:srgbClr val="000000"/>
                        </a:solidFill>
                        <a:effectLst/>
                        <a:latin typeface="Calibri"/>
                      </a:endParaRPr>
                    </a:p>
                  </a:txBody>
                  <a:tcPr marL="9525" marR="9525" marT="9525" marB="0" anchor="b"/>
                </a:tc>
                <a:tc gridSpan="2">
                  <a:txBody>
                    <a:bodyPr/>
                    <a:lstStyle/>
                    <a:p>
                      <a:pPr algn="ctr" fontAlgn="b"/>
                      <a:r>
                        <a:rPr lang="es-GT" sz="1100" u="none" strike="noStrike" dirty="0" err="1">
                          <a:effectLst/>
                        </a:rPr>
                        <a:t>Dimensions</a:t>
                      </a:r>
                      <a:endParaRPr lang="es-GT" sz="1100" b="0" i="0" u="none" strike="noStrike" dirty="0">
                        <a:solidFill>
                          <a:srgbClr val="000000"/>
                        </a:solidFill>
                        <a:effectLst/>
                        <a:latin typeface="Calibri"/>
                      </a:endParaRPr>
                    </a:p>
                  </a:txBody>
                  <a:tcPr marL="9525" marR="9525" marT="9525" marB="0" anchor="b"/>
                </a:tc>
                <a:tc hMerge="1">
                  <a:txBody>
                    <a:bodyPr/>
                    <a:lstStyle/>
                    <a:p>
                      <a:endParaRPr lang="es-GT"/>
                    </a:p>
                  </a:txBody>
                  <a:tcPr/>
                </a:tc>
              </a:tr>
              <a:tr h="207919">
                <a:tc>
                  <a:txBody>
                    <a:bodyPr/>
                    <a:lstStyle/>
                    <a:p>
                      <a:pPr algn="l" fontAlgn="b"/>
                      <a:r>
                        <a:rPr lang="es-GT" sz="1400" u="none" strike="noStrike" dirty="0" err="1">
                          <a:effectLst/>
                        </a:rPr>
                        <a:t>Average</a:t>
                      </a:r>
                      <a:r>
                        <a:rPr lang="es-GT" sz="1400" u="none" strike="noStrike" dirty="0">
                          <a:effectLst/>
                        </a:rPr>
                        <a:t> </a:t>
                      </a:r>
                      <a:r>
                        <a:rPr lang="es-GT" sz="1400" u="none" strike="noStrike" dirty="0" err="1">
                          <a:effectLst/>
                        </a:rPr>
                        <a:t>Fulfillment</a:t>
                      </a:r>
                      <a:r>
                        <a:rPr lang="es-GT" sz="1400" u="none" strike="noStrike" dirty="0">
                          <a:effectLst/>
                        </a:rPr>
                        <a:t> Time (#)</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400" u="none" strike="noStrike" dirty="0">
                          <a:effectLst/>
                        </a:rPr>
                        <a:t>System Problems</a:t>
                      </a:r>
                      <a:endParaRPr lang="es-GT" sz="1400" b="0" i="0" u="none" strike="noStrike" dirty="0">
                        <a:solidFill>
                          <a:srgbClr val="000000"/>
                        </a:solidFill>
                        <a:effectLst/>
                        <a:latin typeface="Calibri"/>
                      </a:endParaRPr>
                    </a:p>
                  </a:txBody>
                  <a:tcPr marL="9525" marR="9525" marT="9525" marB="0" anchor="b"/>
                </a:tc>
                <a:tc gridSpan="2">
                  <a:txBody>
                    <a:bodyPr/>
                    <a:lstStyle/>
                    <a:p>
                      <a:pPr algn="l" fontAlgn="ctr"/>
                      <a:r>
                        <a:rPr lang="es-GT" sz="1400" u="none" strike="noStrike">
                          <a:effectLst/>
                        </a:rPr>
                        <a:t>Systems</a:t>
                      </a:r>
                      <a:endParaRPr lang="es-GT" sz="1400" b="0" i="0" u="none" strike="noStrike">
                        <a:solidFill>
                          <a:srgbClr val="000000"/>
                        </a:solidFill>
                        <a:effectLst/>
                        <a:latin typeface="Calibri"/>
                      </a:endParaRPr>
                    </a:p>
                  </a:txBody>
                  <a:tcPr marL="9525" marR="9525" marT="9525" marB="0" anchor="ctr"/>
                </a:tc>
                <a:tc hMerge="1">
                  <a:txBody>
                    <a:bodyPr/>
                    <a:lstStyle/>
                    <a:p>
                      <a:endParaRPr lang="es-GT"/>
                    </a:p>
                  </a:txBody>
                  <a:tcPr/>
                </a:tc>
              </a:tr>
              <a:tr h="207919">
                <a:tc>
                  <a:txBody>
                    <a:bodyPr/>
                    <a:lstStyle/>
                    <a:p>
                      <a:pPr algn="l" fontAlgn="b"/>
                      <a:r>
                        <a:rPr lang="es-GT" sz="1400" u="none" strike="noStrike" dirty="0" err="1">
                          <a:effectLst/>
                        </a:rPr>
                        <a:t>Fulfillment</a:t>
                      </a:r>
                      <a:r>
                        <a:rPr lang="es-GT" sz="1400" u="none" strike="noStrike" dirty="0">
                          <a:effectLst/>
                        </a:rPr>
                        <a:t> </a:t>
                      </a:r>
                      <a:r>
                        <a:rPr lang="es-GT" sz="1400" u="none" strike="noStrike" dirty="0" err="1">
                          <a:effectLst/>
                        </a:rPr>
                        <a:t>on</a:t>
                      </a:r>
                      <a:r>
                        <a:rPr lang="es-GT" sz="1400" u="none" strike="noStrike" dirty="0">
                          <a:effectLst/>
                        </a:rPr>
                        <a:t> Target (%)</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Avg. Time to Service Response</a:t>
                      </a:r>
                      <a:endParaRPr lang="en-US" sz="1400" b="0" i="0" u="none" strike="noStrike">
                        <a:solidFill>
                          <a:srgbClr val="000000"/>
                        </a:solidFill>
                        <a:effectLst/>
                        <a:latin typeface="Calibri"/>
                      </a:endParaRPr>
                    </a:p>
                  </a:txBody>
                  <a:tcPr marL="9525" marR="9525" marT="9525" marB="0" anchor="b"/>
                </a:tc>
                <a:tc gridSpan="2">
                  <a:txBody>
                    <a:bodyPr/>
                    <a:lstStyle/>
                    <a:p>
                      <a:pPr algn="l" fontAlgn="b"/>
                      <a:r>
                        <a:rPr lang="es-GT" sz="1400" u="none" strike="noStrike">
                          <a:effectLst/>
                        </a:rPr>
                        <a:t>               Aplication</a:t>
                      </a:r>
                      <a:endParaRPr lang="es-GT" sz="1400" b="0" i="0" u="none" strike="noStrike">
                        <a:solidFill>
                          <a:srgbClr val="000000"/>
                        </a:solidFill>
                        <a:effectLst/>
                        <a:latin typeface="Calibri"/>
                      </a:endParaRPr>
                    </a:p>
                  </a:txBody>
                  <a:tcPr marL="9525" marR="9525" marT="9525" marB="0" anchor="b"/>
                </a:tc>
                <a:tc hMerge="1">
                  <a:txBody>
                    <a:bodyPr/>
                    <a:lstStyle/>
                    <a:p>
                      <a:endParaRPr lang="es-GT"/>
                    </a:p>
                  </a:txBody>
                  <a:tcPr/>
                </a:tc>
              </a:tr>
              <a:tr h="207919">
                <a:tc>
                  <a:txBody>
                    <a:bodyPr/>
                    <a:lstStyle/>
                    <a:p>
                      <a:pPr algn="l" fontAlgn="b"/>
                      <a:r>
                        <a:rPr lang="es-GT" sz="1400" u="none" strike="noStrike" dirty="0" err="1">
                          <a:effectLst/>
                        </a:rPr>
                        <a:t>System</a:t>
                      </a:r>
                      <a:r>
                        <a:rPr lang="es-GT" sz="1400" u="none" strike="noStrike" dirty="0">
                          <a:effectLst/>
                        </a:rPr>
                        <a:t> </a:t>
                      </a:r>
                      <a:r>
                        <a:rPr lang="es-GT" sz="1400" u="none" strike="noStrike" dirty="0" err="1">
                          <a:effectLst/>
                        </a:rPr>
                        <a:t>Downtime</a:t>
                      </a:r>
                      <a:r>
                        <a:rPr lang="es-GT" sz="1400" u="none" strike="noStrike" dirty="0">
                          <a:effectLst/>
                        </a:rPr>
                        <a:t> (#)</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400" u="none" strike="noStrike" dirty="0" err="1">
                          <a:effectLst/>
                        </a:rPr>
                        <a:t>System</a:t>
                      </a:r>
                      <a:r>
                        <a:rPr lang="es-GT" sz="1400" u="none" strike="noStrike" dirty="0">
                          <a:effectLst/>
                        </a:rPr>
                        <a:t> </a:t>
                      </a:r>
                      <a:r>
                        <a:rPr lang="es-GT" sz="1400" u="none" strike="noStrike" dirty="0" err="1">
                          <a:effectLst/>
                        </a:rPr>
                        <a:t>Dowtime</a:t>
                      </a:r>
                      <a:r>
                        <a:rPr lang="es-GT" sz="1400" u="none" strike="noStrike" dirty="0">
                          <a:effectLst/>
                        </a:rPr>
                        <a:t> </a:t>
                      </a:r>
                      <a:r>
                        <a:rPr lang="es-GT" sz="1400" u="none" strike="noStrike" dirty="0" err="1">
                          <a:effectLst/>
                        </a:rPr>
                        <a:t>Events</a:t>
                      </a:r>
                      <a:r>
                        <a:rPr lang="es-GT" sz="1400" u="none" strike="noStrike" dirty="0">
                          <a:effectLst/>
                        </a:rPr>
                        <a:t> (#)</a:t>
                      </a:r>
                      <a:endParaRPr lang="es-GT" sz="1400" b="0" i="0" u="none" strike="noStrike" dirty="0">
                        <a:solidFill>
                          <a:srgbClr val="000000"/>
                        </a:solidFill>
                        <a:effectLst/>
                        <a:latin typeface="Calibri"/>
                      </a:endParaRPr>
                    </a:p>
                  </a:txBody>
                  <a:tcPr marL="9525" marR="9525" marT="9525" marB="0" anchor="b"/>
                </a:tc>
                <a:tc gridSpan="2">
                  <a:txBody>
                    <a:bodyPr/>
                    <a:lstStyle/>
                    <a:p>
                      <a:pPr algn="l" fontAlgn="b"/>
                      <a:r>
                        <a:rPr lang="es-GT" sz="1400" u="none" strike="noStrike" dirty="0">
                          <a:effectLst/>
                        </a:rPr>
                        <a:t>               </a:t>
                      </a:r>
                      <a:r>
                        <a:rPr lang="es-GT" sz="1400" u="none" strike="noStrike" dirty="0" err="1">
                          <a:effectLst/>
                        </a:rPr>
                        <a:t>System</a:t>
                      </a:r>
                      <a:endParaRPr lang="es-GT" sz="1400" b="0" i="0" u="none" strike="noStrike" dirty="0">
                        <a:solidFill>
                          <a:srgbClr val="000000"/>
                        </a:solidFill>
                        <a:effectLst/>
                        <a:latin typeface="Calibri"/>
                      </a:endParaRPr>
                    </a:p>
                  </a:txBody>
                  <a:tcPr marL="9525" marR="9525" marT="9525" marB="0" anchor="b"/>
                </a:tc>
                <a:tc hMerge="1">
                  <a:txBody>
                    <a:bodyPr/>
                    <a:lstStyle/>
                    <a:p>
                      <a:endParaRPr lang="es-GT"/>
                    </a:p>
                  </a:txBody>
                  <a:tcPr/>
                </a:tc>
              </a:tr>
              <a:tr h="207919">
                <a:tc rowSpan="13">
                  <a:txBody>
                    <a:bodyPr/>
                    <a:lstStyle/>
                    <a:p>
                      <a:pPr algn="ctr" fontAlgn="b"/>
                      <a:r>
                        <a:rPr lang="es-GT" sz="1400" u="none" strike="noStrike" dirty="0">
                          <a:effectLst/>
                        </a:rPr>
                        <a:t> </a:t>
                      </a:r>
                      <a:endParaRPr lang="es-GT" sz="1400" b="0" i="0" u="none" strike="noStrike" dirty="0">
                        <a:solidFill>
                          <a:srgbClr val="000000"/>
                        </a:solidFill>
                        <a:effectLst/>
                        <a:latin typeface="Calibri"/>
                      </a:endParaRPr>
                    </a:p>
                  </a:txBody>
                  <a:tcPr marL="9525" marR="9525" marT="9525" marB="0" anchor="b"/>
                </a:tc>
                <a:tc rowSpan="13">
                  <a:txBody>
                    <a:bodyPr/>
                    <a:lstStyle/>
                    <a:p>
                      <a:pPr algn="ctr" fontAlgn="b"/>
                      <a:r>
                        <a:rPr lang="es-GT" sz="1400" u="none" strike="noStrike" dirty="0">
                          <a:effectLst/>
                        </a:rPr>
                        <a:t> </a:t>
                      </a:r>
                      <a:endParaRPr lang="es-GT" sz="1400" b="0" i="0" u="none" strike="noStrike" dirty="0">
                        <a:solidFill>
                          <a:srgbClr val="000000"/>
                        </a:solidFill>
                        <a:effectLst/>
                        <a:latin typeface="Calibri"/>
                      </a:endParaRPr>
                    </a:p>
                  </a:txBody>
                  <a:tcPr marL="9525" marR="9525" marT="9525" marB="0" anchor="b"/>
                </a:tc>
                <a:tc gridSpan="2">
                  <a:txBody>
                    <a:bodyPr/>
                    <a:lstStyle/>
                    <a:p>
                      <a:pPr algn="l" fontAlgn="b"/>
                      <a:r>
                        <a:rPr lang="es-GT" sz="1400" u="none" strike="noStrike" dirty="0">
                          <a:effectLst/>
                        </a:rPr>
                        <a:t>System Problems</a:t>
                      </a:r>
                      <a:endParaRPr lang="es-GT" sz="1400" b="0" i="0" u="none" strike="noStrike" dirty="0">
                        <a:solidFill>
                          <a:srgbClr val="000000"/>
                        </a:solidFill>
                        <a:effectLst/>
                        <a:latin typeface="Calibri"/>
                      </a:endParaRPr>
                    </a:p>
                  </a:txBody>
                  <a:tcPr marL="9525" marR="9525" marT="9525" marB="0" anchor="b"/>
                </a:tc>
                <a:tc hMerge="1">
                  <a:txBody>
                    <a:bodyPr/>
                    <a:lstStyle/>
                    <a:p>
                      <a:endParaRPr lang="es-GT"/>
                    </a:p>
                  </a:txBody>
                  <a:tcPr/>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a:effectLst/>
                        </a:rPr>
                        <a:t>               </a:t>
                      </a:r>
                      <a:r>
                        <a:rPr lang="es-GT" sz="1400" u="none" strike="noStrike" dirty="0" err="1">
                          <a:effectLst/>
                        </a:rPr>
                        <a:t>Problem</a:t>
                      </a:r>
                      <a:r>
                        <a:rPr lang="es-GT" sz="1400" u="none" strike="noStrike" dirty="0">
                          <a:effectLst/>
                        </a:rPr>
                        <a:t> </a:t>
                      </a:r>
                      <a:r>
                        <a:rPr lang="es-GT" sz="1400" u="none" strike="noStrike" dirty="0" err="1">
                          <a:effectLst/>
                        </a:rPr>
                        <a:t>Severity</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a:effectLst/>
                        </a:rPr>
                        <a:t>               </a:t>
                      </a:r>
                      <a:r>
                        <a:rPr lang="es-GT" sz="1400" u="none" strike="noStrike" dirty="0" err="1">
                          <a:effectLst/>
                        </a:rPr>
                        <a:t>System</a:t>
                      </a:r>
                      <a:r>
                        <a:rPr lang="es-GT" sz="1400" u="none" strike="noStrike" dirty="0">
                          <a:effectLst/>
                        </a:rPr>
                        <a:t> </a:t>
                      </a:r>
                      <a:r>
                        <a:rPr lang="es-GT" sz="1400" u="none" strike="noStrike" dirty="0" err="1">
                          <a:effectLst/>
                        </a:rPr>
                        <a:t>Problem</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err="1">
                          <a:effectLst/>
                        </a:rPr>
                        <a:t>System</a:t>
                      </a:r>
                      <a:r>
                        <a:rPr lang="es-GT" sz="1400" u="none" strike="noStrike" dirty="0">
                          <a:effectLst/>
                        </a:rPr>
                        <a:t> </a:t>
                      </a:r>
                      <a:r>
                        <a:rPr lang="es-GT" sz="1400" u="none" strike="noStrike" dirty="0" err="1">
                          <a:effectLst/>
                        </a:rPr>
                        <a:t>Downtime</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a:effectLst/>
                        </a:rPr>
                        <a:t>               </a:t>
                      </a:r>
                      <a:r>
                        <a:rPr lang="es-GT" sz="1400" u="none" strike="noStrike" dirty="0" err="1">
                          <a:effectLst/>
                        </a:rPr>
                        <a:t>Downtime</a:t>
                      </a:r>
                      <a:r>
                        <a:rPr lang="es-GT" sz="1400" u="none" strike="noStrike" dirty="0">
                          <a:effectLst/>
                        </a:rPr>
                        <a:t> Time of Day</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err="1">
                          <a:effectLst/>
                        </a:rPr>
                        <a:t>Custumer</a:t>
                      </a:r>
                      <a:r>
                        <a:rPr lang="es-GT" sz="1400" u="none" strike="noStrike" dirty="0">
                          <a:effectLst/>
                        </a:rPr>
                        <a:t> </a:t>
                      </a:r>
                      <a:r>
                        <a:rPr lang="es-GT" sz="1400" u="none" strike="noStrike" dirty="0" err="1">
                          <a:effectLst/>
                        </a:rPr>
                        <a:t>Transaction</a:t>
                      </a:r>
                      <a:r>
                        <a:rPr lang="es-GT" sz="1400" u="none" strike="noStrike" dirty="0">
                          <a:effectLst/>
                        </a:rPr>
                        <a:t> </a:t>
                      </a:r>
                      <a:r>
                        <a:rPr lang="es-GT" sz="1400" u="none" strike="noStrike" dirty="0" err="1">
                          <a:effectLst/>
                        </a:rPr>
                        <a:t>Acounts</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a:effectLst/>
                        </a:rPr>
                        <a:t>               </a:t>
                      </a:r>
                      <a:r>
                        <a:rPr lang="es-GT" sz="1400" u="none" strike="noStrike" dirty="0" err="1">
                          <a:effectLst/>
                        </a:rPr>
                        <a:t>Customer</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a:effectLst/>
                        </a:rPr>
                        <a:t>               </a:t>
                      </a:r>
                      <a:r>
                        <a:rPr lang="es-GT" sz="1400" u="none" strike="noStrike" dirty="0" err="1">
                          <a:effectLst/>
                        </a:rPr>
                        <a:t>System</a:t>
                      </a:r>
                      <a:r>
                        <a:rPr lang="es-GT" sz="1400" u="none" strike="noStrike" dirty="0">
                          <a:effectLst/>
                        </a:rPr>
                        <a:t> </a:t>
                      </a:r>
                      <a:r>
                        <a:rPr lang="es-GT" sz="1400" u="none" strike="noStrike" dirty="0" err="1">
                          <a:effectLst/>
                        </a:rPr>
                        <a:t>Transaction</a:t>
                      </a:r>
                      <a:r>
                        <a:rPr lang="es-GT" sz="1400" u="none" strike="noStrike" dirty="0">
                          <a:effectLst/>
                        </a:rPr>
                        <a:t> </a:t>
                      </a:r>
                      <a:r>
                        <a:rPr lang="es-GT" sz="1400" u="none" strike="noStrike" dirty="0" err="1">
                          <a:effectLst/>
                        </a:rPr>
                        <a:t>Account</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a:effectLst/>
                        </a:rPr>
                        <a:t>Day</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a:effectLst/>
                        </a:rPr>
                        <a:t>                </a:t>
                      </a:r>
                      <a:r>
                        <a:rPr lang="es-GT" sz="1400" u="none" strike="noStrike" dirty="0" err="1">
                          <a:effectLst/>
                        </a:rPr>
                        <a:t>Year</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a:effectLst/>
                        </a:rPr>
                        <a:t>               </a:t>
                      </a:r>
                      <a:r>
                        <a:rPr lang="es-GT" sz="1400" u="none" strike="noStrike" dirty="0" err="1">
                          <a:effectLst/>
                        </a:rPr>
                        <a:t>Quarter</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207919">
                <a:tc vMerge="1">
                  <a:txBody>
                    <a:bodyPr/>
                    <a:lstStyle/>
                    <a:p>
                      <a:endParaRPr lang="es-GT"/>
                    </a:p>
                  </a:txBody>
                  <a:tcPr/>
                </a:tc>
                <a:tc vMerge="1">
                  <a:txBody>
                    <a:bodyPr/>
                    <a:lstStyle/>
                    <a:p>
                      <a:endParaRPr lang="es-GT"/>
                    </a:p>
                  </a:txBody>
                  <a:tcPr/>
                </a:tc>
                <a:tc>
                  <a:txBody>
                    <a:bodyPr/>
                    <a:lstStyle/>
                    <a:p>
                      <a:pPr algn="l" fontAlgn="b"/>
                      <a:r>
                        <a:rPr lang="es-GT" sz="1400" u="none" strike="noStrike" dirty="0">
                          <a:effectLst/>
                        </a:rPr>
                        <a:t>               </a:t>
                      </a:r>
                      <a:r>
                        <a:rPr lang="es-GT" sz="1400" u="none" strike="noStrike" dirty="0" err="1">
                          <a:effectLst/>
                        </a:rPr>
                        <a:t>Month</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a:effectLst/>
                        </a:rPr>
                        <a:t> </a:t>
                      </a:r>
                      <a:endParaRPr lang="es-GT" sz="1100" b="0" i="0" u="none" strike="noStrike">
                        <a:solidFill>
                          <a:srgbClr val="000000"/>
                        </a:solidFill>
                        <a:effectLst/>
                        <a:latin typeface="Calibri"/>
                      </a:endParaRPr>
                    </a:p>
                  </a:txBody>
                  <a:tcPr marL="9525" marR="9525" marT="9525" marB="0" anchor="b"/>
                </a:tc>
              </a:tr>
              <a:tr h="345691">
                <a:tc vMerge="1">
                  <a:txBody>
                    <a:bodyPr/>
                    <a:lstStyle/>
                    <a:p>
                      <a:endParaRPr lang="es-GT"/>
                    </a:p>
                  </a:txBody>
                  <a:tcPr/>
                </a:tc>
                <a:tc vMerge="1">
                  <a:txBody>
                    <a:bodyPr/>
                    <a:lstStyle/>
                    <a:p>
                      <a:endParaRPr lang="es-GT"/>
                    </a:p>
                  </a:txBody>
                  <a:tcPr/>
                </a:tc>
                <a:tc>
                  <a:txBody>
                    <a:bodyPr/>
                    <a:lstStyle/>
                    <a:p>
                      <a:pPr algn="l" fontAlgn="b"/>
                      <a:r>
                        <a:rPr lang="es-GT" sz="1400" u="none" strike="noStrike" dirty="0" smtClean="0">
                          <a:effectLst/>
                        </a:rPr>
                        <a:t>                Day</a:t>
                      </a:r>
                      <a:endParaRPr lang="es-GT" sz="1400" b="0" i="0" u="none" strike="noStrike" dirty="0">
                        <a:solidFill>
                          <a:srgbClr val="000000"/>
                        </a:solidFill>
                        <a:effectLst/>
                        <a:latin typeface="Calibri"/>
                      </a:endParaRPr>
                    </a:p>
                  </a:txBody>
                  <a:tcPr marL="9525" marR="9525" marT="9525" marB="0" anchor="b"/>
                </a:tc>
                <a:tc>
                  <a:txBody>
                    <a:bodyPr/>
                    <a:lstStyle/>
                    <a:p>
                      <a:pPr algn="l" fontAlgn="b"/>
                      <a:r>
                        <a:rPr lang="es-GT" sz="1100" u="none" strike="noStrike" dirty="0">
                          <a:effectLst/>
                        </a:rPr>
                        <a:t> </a:t>
                      </a:r>
                      <a:endParaRPr lang="es-GT" sz="1100" b="0"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683568" y="1340768"/>
            <a:ext cx="3816424" cy="369332"/>
          </a:xfrm>
          <a:prstGeom prst="rect">
            <a:avLst/>
          </a:prstGeom>
          <a:noFill/>
        </p:spPr>
        <p:txBody>
          <a:bodyPr wrap="square" rtlCol="0">
            <a:spAutoFit/>
          </a:bodyPr>
          <a:lstStyle/>
          <a:p>
            <a:r>
              <a:rPr lang="en-US" dirty="0" smtClean="0"/>
              <a:t>Business Service: Internet Banking</a:t>
            </a:r>
            <a:endParaRPr lang="es-GT" dirty="0"/>
          </a:p>
        </p:txBody>
      </p:sp>
    </p:spTree>
    <p:extLst>
      <p:ext uri="{BB962C8B-B14F-4D97-AF65-F5344CB8AC3E}">
        <p14:creationId xmlns:p14="http://schemas.microsoft.com/office/powerpoint/2010/main" val="2446908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yriad Pro Light" pitchFamily="34" charset="0"/>
              </a:rPr>
              <a:t>About The Bank</a:t>
            </a:r>
            <a:endParaRPr lang="en-US" dirty="0">
              <a:latin typeface="Myriad Pro Light" pitchFamily="34" charset="0"/>
            </a:endParaRPr>
          </a:p>
        </p:txBody>
      </p:sp>
      <p:sp>
        <p:nvSpPr>
          <p:cNvPr id="3" name="Content Placeholder 2"/>
          <p:cNvSpPr>
            <a:spLocks noGrp="1"/>
          </p:cNvSpPr>
          <p:nvPr>
            <p:ph idx="1"/>
          </p:nvPr>
        </p:nvSpPr>
        <p:spPr>
          <a:xfrm>
            <a:off x="254444" y="1297866"/>
            <a:ext cx="8229600" cy="4525963"/>
          </a:xfrm>
        </p:spPr>
        <p:txBody>
          <a:bodyPr/>
          <a:lstStyle/>
          <a:p>
            <a:pPr marL="457200" indent="-457200">
              <a:buFont typeface="Arial" panose="020B0604020202020204" pitchFamily="34" charset="0"/>
              <a:buChar char="•"/>
            </a:pPr>
            <a:r>
              <a:rPr lang="en-US" sz="2400" dirty="0" smtClean="0">
                <a:latin typeface="Myriad Pro Light" pitchFamily="34" charset="0"/>
              </a:rPr>
              <a:t>Located in Guatemala, Central America</a:t>
            </a:r>
          </a:p>
          <a:p>
            <a:pPr marL="457200" indent="-457200">
              <a:buFont typeface="Arial" panose="020B0604020202020204" pitchFamily="34" charset="0"/>
              <a:buChar char="•"/>
            </a:pPr>
            <a:r>
              <a:rPr lang="en-US" sz="2400" dirty="0" smtClean="0">
                <a:latin typeface="Myriad Pro Light" pitchFamily="34" charset="0"/>
              </a:rPr>
              <a:t>3,500 employees </a:t>
            </a:r>
          </a:p>
          <a:p>
            <a:pPr marL="457200" indent="-457200">
              <a:buFont typeface="Arial" panose="020B0604020202020204" pitchFamily="34" charset="0"/>
              <a:buChar char="•"/>
            </a:pPr>
            <a:r>
              <a:rPr lang="en-US" sz="2400" dirty="0" smtClean="0">
                <a:latin typeface="Myriad Pro Light" pitchFamily="34" charset="0"/>
              </a:rPr>
              <a:t>140 Branches</a:t>
            </a:r>
          </a:p>
          <a:p>
            <a:pPr marL="457200" indent="-457200">
              <a:buFont typeface="Arial" panose="020B0604020202020204" pitchFamily="34" charset="0"/>
              <a:buChar char="•"/>
            </a:pPr>
            <a:r>
              <a:rPr lang="en-US" sz="2400" dirty="0" smtClean="0">
                <a:latin typeface="Myriad Pro Light" pitchFamily="34" charset="0"/>
              </a:rPr>
              <a:t>Risk Qualification “A”  By Fitch Ratings</a:t>
            </a:r>
            <a:endParaRPr lang="en-US" sz="2000" dirty="0">
              <a:latin typeface="Myriad Pro Light"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959" y="3560848"/>
            <a:ext cx="380999" cy="380999"/>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343400"/>
            <a:ext cx="380999" cy="380999"/>
          </a:xfrm>
          <a:prstGeom prst="rect">
            <a:avLst/>
          </a:prstGeom>
        </p:spPr>
      </p:pic>
      <p:pic>
        <p:nvPicPr>
          <p:cNvPr id="1026" name="Picture 2" descr="http://img217.imageshack.us/img217/6097/bancodelostrabajadore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286" y="1108489"/>
            <a:ext cx="3044825" cy="407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00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648" y="1361974"/>
            <a:ext cx="6620441" cy="4670733"/>
          </a:xfrm>
          <a:prstGeom prst="rect">
            <a:avLst/>
          </a:prstGeom>
        </p:spPr>
      </p:pic>
      <p:sp>
        <p:nvSpPr>
          <p:cNvPr id="4" name="Title 1"/>
          <p:cNvSpPr txBox="1">
            <a:spLocks/>
          </p:cNvSpPr>
          <p:nvPr/>
        </p:nvSpPr>
        <p:spPr>
          <a:xfrm>
            <a:off x="0" y="0"/>
            <a:ext cx="8686800" cy="10604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Service Operation: Function service </a:t>
            </a:r>
            <a:r>
              <a:rPr lang="en-US" sz="3600" dirty="0" smtClean="0">
                <a:solidFill>
                  <a:schemeClr val="bg1"/>
                </a:solidFill>
              </a:rPr>
              <a:t>Desk Integrated By Nagios</a:t>
            </a:r>
            <a:endParaRPr lang="es-GT" sz="3600" dirty="0">
              <a:solidFill>
                <a:schemeClr val="bg1"/>
              </a:solidFill>
            </a:endParaRPr>
          </a:p>
        </p:txBody>
      </p:sp>
    </p:spTree>
    <p:extLst>
      <p:ext uri="{BB962C8B-B14F-4D97-AF65-F5344CB8AC3E}">
        <p14:creationId xmlns:p14="http://schemas.microsoft.com/office/powerpoint/2010/main" val="3527987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Incident management </a:t>
            </a:r>
            <a:r>
              <a:rPr lang="en-US" dirty="0" err="1" smtClean="0"/>
              <a:t>kpi</a:t>
            </a:r>
            <a:endParaRPr lang="es-GT" dirty="0"/>
          </a:p>
        </p:txBody>
      </p:sp>
      <p:graphicFrame>
        <p:nvGraphicFramePr>
          <p:cNvPr id="9" name="8 Tabla"/>
          <p:cNvGraphicFramePr>
            <a:graphicFrameLocks noGrp="1"/>
          </p:cNvGraphicFramePr>
          <p:nvPr>
            <p:extLst>
              <p:ext uri="{D42A27DB-BD31-4B8C-83A1-F6EECF244321}">
                <p14:modId xmlns:p14="http://schemas.microsoft.com/office/powerpoint/2010/main" val="3574129455"/>
              </p:ext>
            </p:extLst>
          </p:nvPr>
        </p:nvGraphicFramePr>
        <p:xfrm>
          <a:off x="539552" y="1618981"/>
          <a:ext cx="4915435" cy="1653650"/>
        </p:xfrm>
        <a:graphic>
          <a:graphicData uri="http://schemas.openxmlformats.org/drawingml/2006/table">
            <a:tbl>
              <a:tblPr firstRow="1" bandRow="1">
                <a:tableStyleId>{3C2FFA5D-87B4-456A-9821-1D502468CF0F}</a:tableStyleId>
              </a:tblPr>
              <a:tblGrid>
                <a:gridCol w="1302102"/>
                <a:gridCol w="553393"/>
                <a:gridCol w="651051"/>
                <a:gridCol w="651051"/>
                <a:gridCol w="455736"/>
                <a:gridCol w="651051"/>
                <a:gridCol w="651051"/>
              </a:tblGrid>
              <a:tr h="216447">
                <a:tc>
                  <a:txBody>
                    <a:bodyPr/>
                    <a:lstStyle/>
                    <a:p>
                      <a:pPr algn="l" fontAlgn="b"/>
                      <a:endParaRPr lang="es-GT" sz="1000" b="0" i="0" u="none" strike="noStrike" dirty="0">
                        <a:solidFill>
                          <a:srgbClr val="000000"/>
                        </a:solidFill>
                        <a:effectLst/>
                        <a:latin typeface="Calibri"/>
                      </a:endParaRPr>
                    </a:p>
                  </a:txBody>
                  <a:tcPr marL="7592" marR="7592" marT="7592" marB="0" anchor="b"/>
                </a:tc>
                <a:tc>
                  <a:txBody>
                    <a:bodyPr/>
                    <a:lstStyle/>
                    <a:p>
                      <a:pPr algn="l" fontAlgn="b"/>
                      <a:endParaRPr lang="es-GT" sz="900" b="0" i="0" u="none" strike="noStrike">
                        <a:solidFill>
                          <a:srgbClr val="000000"/>
                        </a:solidFill>
                        <a:effectLst/>
                        <a:latin typeface="Calibri"/>
                      </a:endParaRPr>
                    </a:p>
                  </a:txBody>
                  <a:tcPr marL="7592" marR="7592" marT="7592" marB="0" anchor="b"/>
                </a:tc>
                <a:tc gridSpan="2">
                  <a:txBody>
                    <a:bodyPr/>
                    <a:lstStyle/>
                    <a:p>
                      <a:pPr algn="ctr" fontAlgn="b"/>
                      <a:r>
                        <a:rPr lang="en-US" sz="800" b="1" i="0" u="none" strike="noStrike" dirty="0" smtClean="0">
                          <a:solidFill>
                            <a:schemeClr val="lt1"/>
                          </a:solidFill>
                          <a:effectLst/>
                          <a:latin typeface="+mn-lt"/>
                        </a:rPr>
                        <a:t>Quantity</a:t>
                      </a:r>
                      <a:endParaRPr lang="es-GT" sz="800" b="0" i="0" u="none" strike="noStrike" dirty="0">
                        <a:solidFill>
                          <a:srgbClr val="000000"/>
                        </a:solidFill>
                        <a:effectLst/>
                        <a:latin typeface="Calibri"/>
                      </a:endParaRPr>
                    </a:p>
                  </a:txBody>
                  <a:tcPr marL="7592" marR="7592" marT="7592" marB="0" anchor="b"/>
                </a:tc>
                <a:tc hMerge="1">
                  <a:txBody>
                    <a:bodyPr/>
                    <a:lstStyle/>
                    <a:p>
                      <a:endParaRPr lang="es-GT"/>
                    </a:p>
                  </a:txBody>
                  <a:tcPr/>
                </a:tc>
                <a:tc>
                  <a:txBody>
                    <a:bodyPr/>
                    <a:lstStyle/>
                    <a:p>
                      <a:pPr algn="l" fontAlgn="b"/>
                      <a:r>
                        <a:rPr lang="es-GT" sz="800" u="none" strike="noStrike">
                          <a:effectLst/>
                        </a:rPr>
                        <a:t> </a:t>
                      </a:r>
                      <a:endParaRPr lang="es-GT" sz="800" b="0" i="0" u="none" strike="noStrike">
                        <a:solidFill>
                          <a:srgbClr val="000000"/>
                        </a:solidFill>
                        <a:effectLst/>
                        <a:latin typeface="Calibri"/>
                      </a:endParaRPr>
                    </a:p>
                  </a:txBody>
                  <a:tcPr marL="7592" marR="7592" marT="7592" marB="0" anchor="b"/>
                </a:tc>
                <a:tc gridSpan="2">
                  <a:txBody>
                    <a:bodyPr/>
                    <a:lstStyle/>
                    <a:p>
                      <a:pPr algn="ctr" fontAlgn="b"/>
                      <a:r>
                        <a:rPr lang="es-GT" sz="800" u="none" strike="noStrike" dirty="0" smtClean="0">
                          <a:effectLst/>
                        </a:rPr>
                        <a:t> </a:t>
                      </a:r>
                      <a:r>
                        <a:rPr lang="es-GT" sz="800" u="none" strike="noStrike" dirty="0" err="1" smtClean="0">
                          <a:effectLst/>
                        </a:rPr>
                        <a:t>Percentage</a:t>
                      </a:r>
                      <a:endParaRPr lang="es-GT" sz="800" b="0" i="0" u="none" strike="noStrike" dirty="0">
                        <a:solidFill>
                          <a:srgbClr val="000000"/>
                        </a:solidFill>
                        <a:effectLst/>
                        <a:latin typeface="Calibri"/>
                      </a:endParaRPr>
                    </a:p>
                  </a:txBody>
                  <a:tcPr marL="7592" marR="7592" marT="7592" marB="0" anchor="b"/>
                </a:tc>
                <a:tc hMerge="1">
                  <a:txBody>
                    <a:bodyPr/>
                    <a:lstStyle/>
                    <a:p>
                      <a:endParaRPr lang="es-GT"/>
                    </a:p>
                  </a:txBody>
                  <a:tcPr/>
                </a:tc>
              </a:tr>
              <a:tr h="173157">
                <a:tc gridSpan="2">
                  <a:txBody>
                    <a:bodyPr/>
                    <a:lstStyle/>
                    <a:p>
                      <a:pPr algn="ctr" fontAlgn="b"/>
                      <a:r>
                        <a:rPr lang="es-GT" sz="800" u="none" strike="noStrike" dirty="0" err="1" smtClean="0">
                          <a:effectLst/>
                        </a:rPr>
                        <a:t>Kpi</a:t>
                      </a:r>
                      <a:endParaRPr lang="es-GT" sz="800" b="0" i="0" u="none" strike="noStrike" dirty="0">
                        <a:solidFill>
                          <a:srgbClr val="000000"/>
                        </a:solidFill>
                        <a:effectLst/>
                        <a:latin typeface="Calibri"/>
                      </a:endParaRPr>
                    </a:p>
                  </a:txBody>
                  <a:tcPr marL="7592" marR="7592" marT="7592" marB="0" anchor="b">
                    <a:lnR w="9525" cap="flat" cmpd="sng" algn="ctr">
                      <a:noFill/>
                      <a:prstDash val="solid"/>
                    </a:lnR>
                  </a:tcPr>
                </a:tc>
                <a:tc hMerge="1">
                  <a:txBody>
                    <a:bodyPr/>
                    <a:lstStyle/>
                    <a:p>
                      <a:endParaRPr lang="es-GT"/>
                    </a:p>
                  </a:txBody>
                  <a:tcPr/>
                </a:tc>
                <a:tc>
                  <a:txBody>
                    <a:bodyPr/>
                    <a:lstStyle/>
                    <a:p>
                      <a:pPr algn="ctr" fontAlgn="b"/>
                      <a:r>
                        <a:rPr lang="es-GT" sz="800" u="none" strike="noStrike" dirty="0" err="1" smtClean="0">
                          <a:effectLst/>
                        </a:rPr>
                        <a:t>Acceptable</a:t>
                      </a:r>
                      <a:endParaRPr lang="es-GT" sz="800" b="0" i="0" u="none" strike="noStrike" dirty="0">
                        <a:solidFill>
                          <a:srgbClr val="000000"/>
                        </a:solidFill>
                        <a:effectLst/>
                        <a:latin typeface="Calibri"/>
                      </a:endParaRPr>
                    </a:p>
                  </a:txBody>
                  <a:tcPr marL="7592" marR="7592" marT="7592" marB="0" anchor="b">
                    <a:lnL w="9525" cap="flat" cmpd="sng" algn="ctr">
                      <a:noFill/>
                      <a:prstDash val="solid"/>
                    </a:lnL>
                  </a:tcPr>
                </a:tc>
                <a:tc>
                  <a:txBody>
                    <a:bodyPr/>
                    <a:lstStyle/>
                    <a:p>
                      <a:pPr algn="ctr" fontAlgn="b"/>
                      <a:r>
                        <a:rPr lang="es-GT" sz="800" u="none" strike="noStrike">
                          <a:effectLst/>
                        </a:rPr>
                        <a:t>Inaceptable</a:t>
                      </a:r>
                      <a:endParaRPr lang="es-GT" sz="800" b="0" i="0" u="none" strike="noStrike">
                        <a:solidFill>
                          <a:srgbClr val="000000"/>
                        </a:solidFill>
                        <a:effectLst/>
                        <a:latin typeface="Calibri"/>
                      </a:endParaRPr>
                    </a:p>
                  </a:txBody>
                  <a:tcPr marL="7592" marR="7592" marT="7592" marB="0" anchor="b"/>
                </a:tc>
                <a:tc>
                  <a:txBody>
                    <a:bodyPr/>
                    <a:lstStyle/>
                    <a:p>
                      <a:pPr algn="ctr" fontAlgn="b"/>
                      <a:r>
                        <a:rPr lang="es-GT" sz="800" u="none" strike="noStrike">
                          <a:effectLst/>
                        </a:rPr>
                        <a:t> </a:t>
                      </a:r>
                      <a:endParaRPr lang="es-GT" sz="800" b="0" i="0" u="none" strike="noStrike">
                        <a:solidFill>
                          <a:srgbClr val="000000"/>
                        </a:solidFill>
                        <a:effectLst/>
                        <a:latin typeface="Calibri"/>
                      </a:endParaRPr>
                    </a:p>
                  </a:txBody>
                  <a:tcPr marL="7592" marR="7592" marT="7592" marB="0" anchor="b"/>
                </a:tc>
                <a:tc>
                  <a:txBody>
                    <a:bodyPr/>
                    <a:lstStyle/>
                    <a:p>
                      <a:pPr algn="ctr" fontAlgn="b"/>
                      <a:r>
                        <a:rPr lang="es-GT" sz="800" u="none" strike="noStrike" dirty="0" err="1" smtClean="0">
                          <a:effectLst/>
                        </a:rPr>
                        <a:t>Acceptable</a:t>
                      </a:r>
                      <a:endParaRPr lang="es-GT" sz="800" b="0" i="0" u="none" strike="noStrike" dirty="0">
                        <a:solidFill>
                          <a:srgbClr val="000000"/>
                        </a:solidFill>
                        <a:effectLst/>
                        <a:latin typeface="Calibri"/>
                      </a:endParaRPr>
                    </a:p>
                  </a:txBody>
                  <a:tcPr marL="7592" marR="7592" marT="7592" marB="0" anchor="b"/>
                </a:tc>
                <a:tc>
                  <a:txBody>
                    <a:bodyPr/>
                    <a:lstStyle/>
                    <a:p>
                      <a:pPr algn="ctr" fontAlgn="b"/>
                      <a:r>
                        <a:rPr lang="es-GT" sz="800" u="none" strike="noStrike">
                          <a:effectLst/>
                        </a:rPr>
                        <a:t>Inaceptable</a:t>
                      </a:r>
                      <a:endParaRPr lang="es-GT" sz="800" b="0" i="0" u="none" strike="noStrike">
                        <a:solidFill>
                          <a:srgbClr val="000000"/>
                        </a:solidFill>
                        <a:effectLst/>
                        <a:latin typeface="Calibri"/>
                      </a:endParaRPr>
                    </a:p>
                  </a:txBody>
                  <a:tcPr marL="7592" marR="7592" marT="7592" marB="0" anchor="b"/>
                </a:tc>
              </a:tr>
              <a:tr h="337656">
                <a:tc gridSpan="2">
                  <a:txBody>
                    <a:bodyPr/>
                    <a:lstStyle/>
                    <a:p>
                      <a:pPr algn="l" fontAlgn="ctr"/>
                      <a:r>
                        <a:rPr lang="es-GT" sz="800" b="0" i="0" u="none" strike="noStrike" dirty="0" err="1" smtClean="0">
                          <a:solidFill>
                            <a:srgbClr val="000000"/>
                          </a:solidFill>
                          <a:effectLst/>
                          <a:latin typeface="+mn-lt"/>
                        </a:rPr>
                        <a:t>amount</a:t>
                      </a:r>
                      <a:r>
                        <a:rPr lang="es-GT" sz="800" b="0" i="0" u="none" strike="noStrike" dirty="0" smtClean="0">
                          <a:solidFill>
                            <a:srgbClr val="000000"/>
                          </a:solidFill>
                          <a:effectLst/>
                          <a:latin typeface="+mn-lt"/>
                        </a:rPr>
                        <a:t> of </a:t>
                      </a:r>
                      <a:r>
                        <a:rPr lang="es-GT" sz="800" b="0" i="0" u="none" strike="noStrike" dirty="0" err="1" smtClean="0">
                          <a:solidFill>
                            <a:srgbClr val="000000"/>
                          </a:solidFill>
                          <a:effectLst/>
                          <a:latin typeface="+mn-lt"/>
                        </a:rPr>
                        <a:t>repeated</a:t>
                      </a:r>
                      <a:r>
                        <a:rPr lang="es-GT" sz="800" b="0" i="0" u="none" strike="noStrike" dirty="0" smtClean="0">
                          <a:solidFill>
                            <a:srgbClr val="000000"/>
                          </a:solidFill>
                          <a:effectLst/>
                          <a:latin typeface="+mn-lt"/>
                        </a:rPr>
                        <a:t> </a:t>
                      </a:r>
                      <a:r>
                        <a:rPr lang="es-GT" sz="800" b="0" i="0" u="none" strike="noStrike" dirty="0" err="1" smtClean="0">
                          <a:solidFill>
                            <a:srgbClr val="000000"/>
                          </a:solidFill>
                          <a:effectLst/>
                          <a:latin typeface="+mn-lt"/>
                        </a:rPr>
                        <a:t>incidents</a:t>
                      </a:r>
                      <a:endParaRPr lang="es-GT" sz="800" b="0" i="0" u="none" strike="noStrike" dirty="0">
                        <a:solidFill>
                          <a:srgbClr val="000000"/>
                        </a:solidFill>
                        <a:effectLst/>
                        <a:latin typeface="Calibri"/>
                      </a:endParaRPr>
                    </a:p>
                  </a:txBody>
                  <a:tcPr marL="7592" marR="7592" marT="7592" marB="0" anchor="ctr"/>
                </a:tc>
                <a:tc hMerge="1">
                  <a:txBody>
                    <a:bodyPr/>
                    <a:lstStyle/>
                    <a:p>
                      <a:endParaRPr lang="es-GT"/>
                    </a:p>
                  </a:txBody>
                  <a:tcPr/>
                </a:tc>
                <a:tc>
                  <a:txBody>
                    <a:bodyPr/>
                    <a:lstStyle/>
                    <a:p>
                      <a:pPr algn="ctr" fontAlgn="ctr"/>
                      <a:r>
                        <a:rPr lang="es-GT" sz="900" u="none" strike="noStrike">
                          <a:effectLst/>
                        </a:rPr>
                        <a:t>0-20</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&gt;20</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r>
              <a:tr h="216447">
                <a:tc gridSpan="2">
                  <a:txBody>
                    <a:bodyPr/>
                    <a:lstStyle/>
                    <a:p>
                      <a:pPr algn="l" fontAlgn="ctr"/>
                      <a:r>
                        <a:rPr lang="en-US" sz="800" b="0" i="0" u="none" strike="noStrike" dirty="0" smtClean="0">
                          <a:solidFill>
                            <a:schemeClr val="dk1"/>
                          </a:solidFill>
                          <a:effectLst/>
                          <a:latin typeface="+mn-lt"/>
                        </a:rPr>
                        <a:t>Incident</a:t>
                      </a:r>
                      <a:r>
                        <a:rPr lang="en-US" sz="800" b="0" i="0" u="none" strike="noStrike" baseline="0" dirty="0" smtClean="0">
                          <a:solidFill>
                            <a:schemeClr val="dk1"/>
                          </a:solidFill>
                          <a:effectLst/>
                          <a:latin typeface="+mn-lt"/>
                        </a:rPr>
                        <a:t> Resolution Time</a:t>
                      </a:r>
                      <a:endParaRPr lang="es-GT" sz="800" b="0" i="0" u="none" strike="noStrike" dirty="0">
                        <a:solidFill>
                          <a:srgbClr val="000000"/>
                        </a:solidFill>
                        <a:effectLst/>
                        <a:latin typeface="Calibri"/>
                      </a:endParaRPr>
                    </a:p>
                  </a:txBody>
                  <a:tcPr marL="7592" marR="7592" marT="7592" marB="0" anchor="ctr"/>
                </a:tc>
                <a:tc hMerge="1">
                  <a:txBody>
                    <a:bodyPr/>
                    <a:lstStyle/>
                    <a:p>
                      <a:endParaRPr lang="es-GT"/>
                    </a:p>
                  </a:txBody>
                  <a:tcPr/>
                </a:tc>
                <a:tc>
                  <a:txBody>
                    <a:bodyPr/>
                    <a:lstStyle/>
                    <a:p>
                      <a:pPr algn="ctr" fontAlgn="ctr"/>
                      <a:r>
                        <a:rPr lang="es-GT" sz="900" u="none" strike="noStrike" dirty="0">
                          <a:effectLst/>
                        </a:rPr>
                        <a:t>&lt;2</a:t>
                      </a:r>
                      <a:endParaRPr lang="es-GT" sz="900" b="0" i="0" u="none" strike="noStrike" dirty="0">
                        <a:solidFill>
                          <a:srgbClr val="000000"/>
                        </a:solidFill>
                        <a:effectLst/>
                        <a:latin typeface="Calibri"/>
                      </a:endParaRPr>
                    </a:p>
                  </a:txBody>
                  <a:tcPr marL="7592" marR="7592" marT="7592" marB="0" anchor="ctr"/>
                </a:tc>
                <a:tc>
                  <a:txBody>
                    <a:bodyPr/>
                    <a:lstStyle/>
                    <a:p>
                      <a:pPr algn="ctr" fontAlgn="ctr"/>
                      <a:r>
                        <a:rPr lang="es-GT" sz="900" u="none" strike="noStrike">
                          <a:effectLst/>
                        </a:rPr>
                        <a:t>&gt;2</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hrs</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r>
              <a:tr h="346313">
                <a:tc gridSpan="2">
                  <a:txBody>
                    <a:bodyPr/>
                    <a:lstStyle/>
                    <a:p>
                      <a:pPr algn="l" fontAlgn="ctr"/>
                      <a:r>
                        <a:rPr lang="en-US" sz="800" b="0" i="0" u="none" strike="noStrike" dirty="0" smtClean="0">
                          <a:solidFill>
                            <a:schemeClr val="dk1"/>
                          </a:solidFill>
                          <a:effectLst/>
                          <a:latin typeface="+mn-lt"/>
                        </a:rPr>
                        <a:t>First</a:t>
                      </a:r>
                      <a:r>
                        <a:rPr lang="en-US" sz="800" b="0" i="0" u="none" strike="noStrike" baseline="0" dirty="0" smtClean="0">
                          <a:solidFill>
                            <a:schemeClr val="dk1"/>
                          </a:solidFill>
                          <a:effectLst/>
                          <a:latin typeface="+mn-lt"/>
                        </a:rPr>
                        <a:t> call resolution rate</a:t>
                      </a:r>
                      <a:endParaRPr lang="es-GT" sz="800" b="0" i="0" u="none" strike="noStrike" dirty="0">
                        <a:solidFill>
                          <a:srgbClr val="000000"/>
                        </a:solidFill>
                        <a:effectLst/>
                        <a:latin typeface="Calibri"/>
                      </a:endParaRPr>
                    </a:p>
                  </a:txBody>
                  <a:tcPr marL="7592" marR="7592" marT="7592" marB="0" anchor="ctr"/>
                </a:tc>
                <a:tc hMerge="1">
                  <a:txBody>
                    <a:bodyPr/>
                    <a:lstStyle/>
                    <a:p>
                      <a:endParaRPr lang="es-GT"/>
                    </a:p>
                  </a:txBody>
                  <a:tcP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&gt;80</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&lt;80</a:t>
                      </a:r>
                      <a:endParaRPr lang="es-GT" sz="900" b="0" i="0" u="none" strike="noStrike">
                        <a:solidFill>
                          <a:srgbClr val="000000"/>
                        </a:solidFill>
                        <a:effectLst/>
                        <a:latin typeface="Calibri"/>
                      </a:endParaRPr>
                    </a:p>
                  </a:txBody>
                  <a:tcPr marL="7592" marR="7592" marT="7592" marB="0" anchor="ctr"/>
                </a:tc>
              </a:tr>
              <a:tr h="363630">
                <a:tc gridSpan="2">
                  <a:txBody>
                    <a:bodyPr/>
                    <a:lstStyle/>
                    <a:p>
                      <a:pPr algn="l" fontAlgn="ctr"/>
                      <a:r>
                        <a:rPr lang="es-GT" sz="800" u="none" strike="noStrike" dirty="0" err="1" smtClean="0">
                          <a:effectLst/>
                        </a:rPr>
                        <a:t>Resolution</a:t>
                      </a:r>
                      <a:r>
                        <a:rPr lang="es-GT" sz="800" u="none" strike="noStrike" baseline="0" dirty="0" smtClean="0">
                          <a:effectLst/>
                        </a:rPr>
                        <a:t> </a:t>
                      </a:r>
                      <a:r>
                        <a:rPr lang="es-GT" sz="800" u="none" strike="noStrike" baseline="0" dirty="0" err="1" smtClean="0">
                          <a:effectLst/>
                        </a:rPr>
                        <a:t>within</a:t>
                      </a:r>
                      <a:r>
                        <a:rPr lang="es-GT" sz="800" u="none" strike="noStrike" baseline="0" dirty="0" smtClean="0">
                          <a:effectLst/>
                        </a:rPr>
                        <a:t> SLA</a:t>
                      </a:r>
                      <a:endParaRPr lang="es-GT" sz="800" b="0" i="0" u="none" strike="noStrike" dirty="0">
                        <a:solidFill>
                          <a:srgbClr val="000000"/>
                        </a:solidFill>
                        <a:effectLst/>
                        <a:latin typeface="Calibri"/>
                      </a:endParaRPr>
                    </a:p>
                  </a:txBody>
                  <a:tcPr marL="7592" marR="7592" marT="7592" marB="0" anchor="ctr"/>
                </a:tc>
                <a:tc hMerge="1">
                  <a:txBody>
                    <a:bodyPr/>
                    <a:lstStyle/>
                    <a:p>
                      <a:endParaRPr lang="es-GT"/>
                    </a:p>
                  </a:txBody>
                  <a:tcP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 </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a:effectLst/>
                        </a:rPr>
                        <a:t>&gt;95</a:t>
                      </a:r>
                      <a:endParaRPr lang="es-GT" sz="900" b="0" i="0" u="none" strike="noStrike">
                        <a:solidFill>
                          <a:srgbClr val="000000"/>
                        </a:solidFill>
                        <a:effectLst/>
                        <a:latin typeface="Calibri"/>
                      </a:endParaRPr>
                    </a:p>
                  </a:txBody>
                  <a:tcPr marL="7592" marR="7592" marT="7592" marB="0" anchor="ctr"/>
                </a:tc>
                <a:tc>
                  <a:txBody>
                    <a:bodyPr/>
                    <a:lstStyle/>
                    <a:p>
                      <a:pPr algn="ctr" fontAlgn="ctr"/>
                      <a:r>
                        <a:rPr lang="es-GT" sz="900" u="none" strike="noStrike" dirty="0">
                          <a:effectLst/>
                        </a:rPr>
                        <a:t>&lt;5</a:t>
                      </a:r>
                      <a:endParaRPr lang="es-GT" sz="900" b="0" i="0" u="none" strike="noStrike" dirty="0">
                        <a:solidFill>
                          <a:srgbClr val="000000"/>
                        </a:solidFill>
                        <a:effectLst/>
                        <a:latin typeface="Calibri"/>
                      </a:endParaRPr>
                    </a:p>
                  </a:txBody>
                  <a:tcPr marL="7592" marR="7592" marT="7592" marB="0" anchor="ctr"/>
                </a:tc>
              </a:tr>
            </a:tbl>
          </a:graphicData>
        </a:graphic>
      </p:graphicFrame>
    </p:spTree>
    <p:extLst>
      <p:ext uri="{BB962C8B-B14F-4D97-AF65-F5344CB8AC3E}">
        <p14:creationId xmlns:p14="http://schemas.microsoft.com/office/powerpoint/2010/main" val="803824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Conclusion</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fontScale="85000" lnSpcReduction="20000"/>
          </a:bodyPr>
          <a:lstStyle/>
          <a:p>
            <a:r>
              <a:rPr lang="en-US" b="1" dirty="0" smtClean="0"/>
              <a:t>How </a:t>
            </a:r>
            <a:r>
              <a:rPr lang="en-US" b="1" dirty="0"/>
              <a:t>Revenue Increased After Implementing Nagios XI and Nagios Network </a:t>
            </a:r>
            <a:r>
              <a:rPr lang="en-US" b="1" dirty="0" smtClean="0"/>
              <a:t>Analyzer</a:t>
            </a:r>
            <a:endParaRPr lang="en-US" dirty="0" smtClean="0">
              <a:latin typeface="Myriad Pro Light" pitchFamily="34" charset="0"/>
            </a:endParaRPr>
          </a:p>
          <a:p>
            <a:r>
              <a:rPr lang="en-US" sz="2400" dirty="0" smtClean="0">
                <a:latin typeface="Myriad Pro Light" pitchFamily="34" charset="0"/>
              </a:rPr>
              <a:t> </a:t>
            </a:r>
            <a:endParaRPr lang="en-US" sz="2400" dirty="0">
              <a:latin typeface="Myriad Pro Light" pitchFamily="34" charset="0"/>
            </a:endParaRPr>
          </a:p>
          <a:p>
            <a:pPr marL="457200" indent="-457200">
              <a:buFont typeface="Arial" panose="020B0604020202020204" pitchFamily="34" charset="0"/>
              <a:buChar char="•"/>
            </a:pPr>
            <a:endParaRPr lang="en-US" sz="2400"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hlinkClick r:id="rId2" action="ppaction://hlinksldjump"/>
              </a:rPr>
              <a:t>Includes Nagios in your Strategic Project Portfolio.</a:t>
            </a:r>
            <a:endParaRPr lang="en-US" sz="2400" dirty="0" smtClean="0">
              <a:latin typeface="Myriad Pro Light" pitchFamily="34" charset="0"/>
            </a:endParaRPr>
          </a:p>
          <a:p>
            <a:pPr marL="457200" indent="-457200">
              <a:buFont typeface="Arial" panose="020B0604020202020204" pitchFamily="34" charset="0"/>
              <a:buChar char="•"/>
            </a:pPr>
            <a:r>
              <a:rPr lang="en-US" sz="2400" dirty="0">
                <a:latin typeface="Myriad Pro Light" pitchFamily="34" charset="0"/>
              </a:rPr>
              <a:t>Focus on services that will generate 80% of your income (Pareto</a:t>
            </a:r>
            <a:r>
              <a:rPr lang="en-US" sz="2400" dirty="0" smtClean="0">
                <a:latin typeface="Myriad Pro Light" pitchFamily="34" charset="0"/>
              </a:rPr>
              <a:t>)</a:t>
            </a:r>
          </a:p>
          <a:p>
            <a:pPr marL="457200" indent="-457200">
              <a:buFont typeface="Arial" panose="020B0604020202020204" pitchFamily="34" charset="0"/>
              <a:buChar char="•"/>
            </a:pPr>
            <a:r>
              <a:rPr lang="en-US" sz="2400" dirty="0" smtClean="0">
                <a:latin typeface="Myriad Pro Light" pitchFamily="34" charset="0"/>
              </a:rPr>
              <a:t>Service quality versus service costs</a:t>
            </a:r>
          </a:p>
          <a:p>
            <a:pPr marL="457200" indent="-457200">
              <a:buFont typeface="Arial" panose="020B0604020202020204" pitchFamily="34" charset="0"/>
              <a:buChar char="•"/>
            </a:pPr>
            <a:r>
              <a:rPr lang="en-US" sz="2400" dirty="0" smtClean="0">
                <a:latin typeface="Myriad Pro Light" pitchFamily="34" charset="0"/>
              </a:rPr>
              <a:t>Some Incomes </a:t>
            </a:r>
            <a:endParaRPr lang="en-US" sz="2400" dirty="0">
              <a:latin typeface="Myriad Pro Light" pitchFamily="34" charset="0"/>
            </a:endParaRPr>
          </a:p>
          <a:p>
            <a:pPr marL="1200150" lvl="1" indent="-457200">
              <a:buFont typeface="Arial" panose="020B0604020202020204" pitchFamily="34" charset="0"/>
              <a:buChar char="•"/>
            </a:pPr>
            <a:r>
              <a:rPr lang="en-US" sz="2000" dirty="0">
                <a:latin typeface="Myriad Pro Light" pitchFamily="34" charset="0"/>
              </a:rPr>
              <a:t>Savings for Hardware Acquisition</a:t>
            </a:r>
          </a:p>
          <a:p>
            <a:pPr marL="1200150" lvl="1" indent="-457200">
              <a:buFont typeface="Arial" panose="020B0604020202020204" pitchFamily="34" charset="0"/>
              <a:buChar char="•"/>
            </a:pPr>
            <a:r>
              <a:rPr lang="en-US" sz="2000" dirty="0" smtClean="0">
                <a:latin typeface="Myriad Pro Light" pitchFamily="34" charset="0"/>
              </a:rPr>
              <a:t>99.9 % UP Time Services: Customer Satisfaction.</a:t>
            </a:r>
            <a:endParaRPr lang="en-US" sz="2000" dirty="0">
              <a:latin typeface="Myriad Pro Light" pitchFamily="34" charset="0"/>
            </a:endParaRPr>
          </a:p>
          <a:p>
            <a:pPr marL="1200150" lvl="1" indent="-457200">
              <a:buFont typeface="Arial" panose="020B0604020202020204" pitchFamily="34" charset="0"/>
              <a:buChar char="•"/>
            </a:pPr>
            <a:r>
              <a:rPr lang="en-US" sz="2000" dirty="0" smtClean="0">
                <a:latin typeface="Myriad Pro Light" pitchFamily="34" charset="0"/>
              </a:rPr>
              <a:t>Business Areas believes in IT Department and Create more products and services.</a:t>
            </a:r>
          </a:p>
          <a:p>
            <a:pPr marL="457200" indent="-457200">
              <a:buFont typeface="Arial" panose="020B0604020202020204" pitchFamily="34" charset="0"/>
              <a:buChar char="•"/>
            </a:pPr>
            <a:endParaRPr lang="en-US" sz="2400" dirty="0">
              <a:latin typeface="Myriad Pro Light" pitchFamily="34" charset="0"/>
            </a:endParaRPr>
          </a:p>
          <a:p>
            <a:pPr lvl="1" indent="0">
              <a:buNone/>
            </a:pPr>
            <a:r>
              <a:rPr lang="en-US" sz="2000" dirty="0" smtClean="0">
                <a:latin typeface="Myriad Pro Light" pitchFamily="34" charset="0"/>
              </a:rPr>
              <a:t>thanks</a:t>
            </a:r>
            <a:endParaRPr lang="en-US" sz="2000" dirty="0">
              <a:latin typeface="Myriad Pro Light" pitchFamily="34" charset="0"/>
            </a:endParaRPr>
          </a:p>
        </p:txBody>
      </p:sp>
      <p:pic>
        <p:nvPicPr>
          <p:cNvPr id="5122" name="Picture 2" descr="http://i.telegraph.co.uk/multimedia/archive/01608/SUGGEST_NOT_USING__160811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869160"/>
            <a:ext cx="2664296" cy="166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22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a:bodyPr>
          <a:lstStyle/>
          <a:p>
            <a:endParaRPr lang="en-US" dirty="0" smtClean="0">
              <a:latin typeface="Footlight MT Light" pitchFamily="18" charset="0"/>
            </a:endParaRPr>
          </a:p>
          <a:p>
            <a:endParaRPr lang="en-US" dirty="0" smtClean="0">
              <a:latin typeface="Footlight MT Light" pitchFamily="18" charset="0"/>
            </a:endParaRPr>
          </a:p>
          <a:p>
            <a:r>
              <a:rPr lang="en-US" dirty="0" smtClean="0">
                <a:latin typeface="Footlight MT Light" pitchFamily="18" charset="0"/>
              </a:rPr>
              <a:t>“Whatever you do, do it well. Do it so well that when people see you do it they will want to come back and see you do it again and they will want to bring others to show them how well you do what you do.”</a:t>
            </a:r>
            <a:endParaRPr lang="en-US" dirty="0">
              <a:latin typeface="Footlight MT Light" pitchFamily="18" charset="0"/>
            </a:endParaRPr>
          </a:p>
          <a:p>
            <a:pPr algn="r"/>
            <a:r>
              <a:rPr lang="en-US" sz="2800" dirty="0" smtClean="0">
                <a:latin typeface="MV Boli" pitchFamily="2" charset="0"/>
                <a:cs typeface="MV Boli" pitchFamily="2" charset="0"/>
              </a:rPr>
              <a:t>Walt Disney</a:t>
            </a:r>
          </a:p>
          <a:p>
            <a:endParaRPr lang="en-US" dirty="0" smtClean="0">
              <a:latin typeface="Myriad Pro Light" pitchFamily="34" charset="0"/>
            </a:endParaRPr>
          </a:p>
        </p:txBody>
      </p:sp>
    </p:spTree>
    <p:extLst>
      <p:ext uri="{BB962C8B-B14F-4D97-AF65-F5344CB8AC3E}">
        <p14:creationId xmlns:p14="http://schemas.microsoft.com/office/powerpoint/2010/main" val="3040376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Questions?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Any questions?</a:t>
            </a:r>
          </a:p>
          <a:p>
            <a:endParaRPr lang="en-US" sz="2000" dirty="0">
              <a:latin typeface="Myriad Pro Light" pitchFamily="34" charset="0"/>
            </a:endParaRPr>
          </a:p>
          <a:p>
            <a:r>
              <a:rPr lang="en-US" sz="2400" dirty="0" smtClean="0">
                <a:latin typeface="Myriad Pro Light" pitchFamily="34" charset="0"/>
              </a:rPr>
              <a:t>Thanks!</a:t>
            </a:r>
            <a:endParaRPr lang="en-US" sz="2400" dirty="0">
              <a:latin typeface="Myriad Pro Light" pitchFamily="34" charset="0"/>
            </a:endParaRPr>
          </a:p>
        </p:txBody>
      </p:sp>
      <p:pic>
        <p:nvPicPr>
          <p:cNvPr id="6146" name="Picture 2" descr="C:\Users\zbordeau\AppData\Local\Microsoft\Windows\Temporary Internet Files\Content.IE5\AV93OOZ6\MP9003155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4405357" cy="314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6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a:bodyPr>
          <a:lstStyle/>
          <a:p>
            <a:r>
              <a:rPr lang="en-US" dirty="0" smtClean="0">
                <a:latin typeface="Myriad Pro Light" pitchFamily="34" charset="0"/>
              </a:rPr>
              <a:t>Thanks!</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Jose Marroquin</a:t>
            </a:r>
            <a:endParaRPr lang="en-US" dirty="0">
              <a:latin typeface="Myriad Pro Light" pitchFamily="34" charset="0"/>
            </a:endParaRPr>
          </a:p>
        </p:txBody>
      </p:sp>
      <p:sp>
        <p:nvSpPr>
          <p:cNvPr id="4" name="Text Placeholder 3"/>
          <p:cNvSpPr>
            <a:spLocks noGrp="1"/>
          </p:cNvSpPr>
          <p:nvPr>
            <p:ph type="body" sz="quarter" idx="13"/>
          </p:nvPr>
        </p:nvSpPr>
        <p:spPr/>
        <p:txBody>
          <a:bodyPr>
            <a:normAutofit fontScale="77500" lnSpcReduction="20000"/>
          </a:bodyPr>
          <a:lstStyle/>
          <a:p>
            <a:r>
              <a:rPr lang="en-US" dirty="0" smtClean="0">
                <a:latin typeface="Myriad Pro Light" pitchFamily="34" charset="0"/>
                <a:hlinkClick r:id="rId2"/>
              </a:rPr>
              <a:t>Josem.Marroquin@outlook.com</a:t>
            </a:r>
            <a:endParaRPr lang="en-US" dirty="0" smtClean="0">
              <a:latin typeface="Myriad Pro Light" pitchFamily="34" charset="0"/>
            </a:endParaRPr>
          </a:p>
          <a:p>
            <a:r>
              <a:rPr lang="en-US" dirty="0" smtClean="0">
                <a:latin typeface="Myriad Pro Light" pitchFamily="34" charset="0"/>
              </a:rPr>
              <a:t>Josem_Marroquin@bantrab.net.gt</a:t>
            </a:r>
          </a:p>
        </p:txBody>
      </p:sp>
    </p:spTree>
    <p:extLst>
      <p:ext uri="{BB962C8B-B14F-4D97-AF65-F5344CB8AC3E}">
        <p14:creationId xmlns:p14="http://schemas.microsoft.com/office/powerpoint/2010/main" val="241088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yriad Pro Light" pitchFamily="34" charset="0"/>
              </a:rPr>
              <a:t>BEFORE NAGIOS</a:t>
            </a:r>
            <a:endParaRPr lang="en-US" dirty="0">
              <a:latin typeface="Myriad Pro Light" pitchFamily="34" charset="0"/>
            </a:endParaRPr>
          </a:p>
        </p:txBody>
      </p:sp>
      <p:sp>
        <p:nvSpPr>
          <p:cNvPr id="3" name="Content Placeholder 2"/>
          <p:cNvSpPr>
            <a:spLocks noGrp="1"/>
          </p:cNvSpPr>
          <p:nvPr>
            <p:ph idx="1"/>
          </p:nvPr>
        </p:nvSpPr>
        <p:spPr>
          <a:xfrm>
            <a:off x="254444" y="1297866"/>
            <a:ext cx="5689156" cy="4525963"/>
          </a:xfrm>
        </p:spPr>
        <p:txBody>
          <a:bodyPr/>
          <a:lstStyle/>
          <a:p>
            <a:pPr marL="457200" indent="-457200">
              <a:buFont typeface="Arial" panose="020B0604020202020204" pitchFamily="34" charset="0"/>
              <a:buChar char="•"/>
            </a:pPr>
            <a:r>
              <a:rPr lang="en-US" sz="2400" dirty="0" smtClean="0">
                <a:latin typeface="Myriad Pro Light" pitchFamily="34" charset="0"/>
              </a:rPr>
              <a:t>Lost</a:t>
            </a:r>
          </a:p>
          <a:p>
            <a:pPr marL="457200" indent="-457200">
              <a:buFont typeface="Arial" panose="020B0604020202020204" pitchFamily="34" charset="0"/>
              <a:buChar char="•"/>
            </a:pPr>
            <a:r>
              <a:rPr lang="en-US" sz="2400" dirty="0" smtClean="0">
                <a:latin typeface="Myriad Pro Light" pitchFamily="34" charset="0"/>
              </a:rPr>
              <a:t>Unquantifiable losses </a:t>
            </a:r>
          </a:p>
          <a:p>
            <a:pPr marL="457200" indent="-457200">
              <a:buFont typeface="Arial" panose="020B0604020202020204" pitchFamily="34" charset="0"/>
              <a:buChar char="•"/>
            </a:pPr>
            <a:r>
              <a:rPr lang="en-US" sz="2400" dirty="0" smtClean="0">
                <a:latin typeface="Myriad Pro Light" pitchFamily="34" charset="0"/>
              </a:rPr>
              <a:t>Architectural purchase decisions.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959" y="3560848"/>
            <a:ext cx="380999" cy="380999"/>
          </a:xfrm>
          <a:prstGeom prst="rect">
            <a:avLst/>
          </a:prstGeom>
        </p:spPr>
      </p:pic>
      <p:pic>
        <p:nvPicPr>
          <p:cNvPr id="2050" name="Picture 2" descr="http://www.carlosalbertopaz.com/blog/wp-content/uploads/2010/05/20061017130806-perd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304" y="2073708"/>
            <a:ext cx="3124200" cy="206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1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a:t>approval </a:t>
            </a:r>
            <a:r>
              <a:rPr lang="en-US" dirty="0" smtClean="0"/>
              <a:t>process </a:t>
            </a:r>
            <a:endParaRPr lang="es-GT" dirty="0"/>
          </a:p>
        </p:txBody>
      </p:sp>
      <p:sp>
        <p:nvSpPr>
          <p:cNvPr id="3" name="Text Placeholder 2"/>
          <p:cNvSpPr>
            <a:spLocks noGrp="1"/>
          </p:cNvSpPr>
          <p:nvPr>
            <p:ph type="body" idx="1"/>
          </p:nvPr>
        </p:nvSpPr>
        <p:spPr/>
        <p:txBody>
          <a:bodyPr/>
          <a:lstStyle/>
          <a:p>
            <a:r>
              <a:rPr lang="en-US" dirty="0" smtClean="0"/>
              <a:t>BUSINESS CASE</a:t>
            </a:r>
            <a:endParaRPr lang="es-GT" dirty="0"/>
          </a:p>
        </p:txBody>
      </p:sp>
    </p:spTree>
    <p:extLst>
      <p:ext uri="{BB962C8B-B14F-4D97-AF65-F5344CB8AC3E}">
        <p14:creationId xmlns:p14="http://schemas.microsoft.com/office/powerpoint/2010/main" val="1086008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251520" y="51920"/>
            <a:ext cx="8496944" cy="856800"/>
          </a:xfrm>
        </p:spPr>
        <p:txBody>
          <a:bodyPr>
            <a:noAutofit/>
          </a:bodyPr>
          <a:lstStyle/>
          <a:p>
            <a:r>
              <a:rPr lang="es-GT" altLang="es-GT" sz="3200" dirty="0" err="1" smtClean="0"/>
              <a:t>Diamond</a:t>
            </a:r>
            <a:r>
              <a:rPr lang="es-GT" altLang="es-GT" sz="3200" dirty="0" smtClean="0"/>
              <a:t> </a:t>
            </a:r>
            <a:r>
              <a:rPr lang="es-GT" altLang="es-GT" sz="3200" dirty="0" err="1" smtClean="0"/>
              <a:t>Organizational</a:t>
            </a:r>
            <a:r>
              <a:rPr lang="es-GT" altLang="es-GT" sz="3200" dirty="0" smtClean="0"/>
              <a:t> </a:t>
            </a:r>
            <a:r>
              <a:rPr lang="es-GT" altLang="es-GT" sz="3200" dirty="0" err="1" smtClean="0"/>
              <a:t>Excellence</a:t>
            </a:r>
            <a:endParaRPr lang="es-GT" altLang="es-GT" sz="3200" dirty="0" smtClean="0"/>
          </a:p>
        </p:txBody>
      </p:sp>
      <p:pic>
        <p:nvPicPr>
          <p:cNvPr id="19459"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241" y="2948113"/>
            <a:ext cx="632160" cy="8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6" descr="http://inmamusic.files.wordpress.com/2010/12/orquesta.gif?w=5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050" y="3051066"/>
            <a:ext cx="1061280" cy="56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http://2.bp.blogspot.com/-WiaK7LH1al8/TsHRK_TPAuI/AAAAAAAAEnA/GnbIA1BiVUA/s1600/cultura-organizacio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7603" y="4981252"/>
            <a:ext cx="1566720" cy="97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http://t1.gstatic.com/images?q=tbn:ANd9GcR0us5xjitgV2FTa-746aW2VjD7WwUcSeK1uQ_-wRuy_9Ehqwo_IjVzhgw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109" y="3928490"/>
            <a:ext cx="1464292" cy="146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14 Conector recto de flecha"/>
          <p:cNvCxnSpPr>
            <a:stCxn id="1026" idx="2"/>
          </p:cNvCxnSpPr>
          <p:nvPr/>
        </p:nvCxnSpPr>
        <p:spPr>
          <a:xfrm>
            <a:off x="4617899" y="2201041"/>
            <a:ext cx="0" cy="65030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19469" name="Picture 12" descr="http://4.bp.blogspot.com/_UVI5t7-bkhI/TGP6dUxBoHI/AAAAAAAAAQw/dGQgMSfWEpU/s400/agilidad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3656" y="2983993"/>
            <a:ext cx="1105920" cy="88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CuadroTexto"/>
          <p:cNvSpPr txBox="1"/>
          <p:nvPr/>
        </p:nvSpPr>
        <p:spPr>
          <a:xfrm>
            <a:off x="3965607" y="3899249"/>
            <a:ext cx="1836000" cy="246221"/>
          </a:xfrm>
          <a:prstGeom prst="rect">
            <a:avLst/>
          </a:prstGeom>
          <a:noFill/>
        </p:spPr>
        <p:txBody>
          <a:bodyPr>
            <a:spAutoFit/>
          </a:bodyPr>
          <a:lstStyle/>
          <a:p>
            <a:pPr>
              <a:defRPr/>
            </a:pPr>
            <a:r>
              <a:rPr lang="es-GT" sz="1000" b="1" dirty="0">
                <a:solidFill>
                  <a:schemeClr val="tx2">
                    <a:lumMod val="75000"/>
                  </a:schemeClr>
                </a:solidFill>
              </a:rPr>
              <a:t>5. </a:t>
            </a:r>
            <a:r>
              <a:rPr lang="es-GT" sz="1000" b="1" dirty="0" err="1" smtClean="0">
                <a:solidFill>
                  <a:schemeClr val="tx2">
                    <a:lumMod val="75000"/>
                  </a:schemeClr>
                </a:solidFill>
              </a:rPr>
              <a:t>Organizational</a:t>
            </a:r>
            <a:r>
              <a:rPr lang="es-GT" sz="1000" b="1" dirty="0" smtClean="0">
                <a:solidFill>
                  <a:schemeClr val="tx2">
                    <a:lumMod val="75000"/>
                  </a:schemeClr>
                </a:solidFill>
              </a:rPr>
              <a:t> </a:t>
            </a:r>
            <a:r>
              <a:rPr lang="es-GT" sz="1000" b="1" dirty="0" err="1" smtClean="0">
                <a:solidFill>
                  <a:schemeClr val="tx2">
                    <a:lumMod val="75000"/>
                  </a:schemeClr>
                </a:solidFill>
              </a:rPr>
              <a:t>Agility</a:t>
            </a:r>
            <a:endParaRPr lang="es-GT" sz="1000" b="1" dirty="0">
              <a:solidFill>
                <a:schemeClr val="tx2">
                  <a:lumMod val="75000"/>
                </a:schemeClr>
              </a:solidFill>
            </a:endParaRPr>
          </a:p>
        </p:txBody>
      </p:sp>
      <p:sp>
        <p:nvSpPr>
          <p:cNvPr id="27" name="26 CuadroTexto"/>
          <p:cNvSpPr txBox="1"/>
          <p:nvPr/>
        </p:nvSpPr>
        <p:spPr>
          <a:xfrm>
            <a:off x="3921582" y="6240408"/>
            <a:ext cx="1836000" cy="246221"/>
          </a:xfrm>
          <a:prstGeom prst="rect">
            <a:avLst/>
          </a:prstGeom>
          <a:noFill/>
        </p:spPr>
        <p:txBody>
          <a:bodyPr>
            <a:spAutoFit/>
          </a:bodyPr>
          <a:lstStyle/>
          <a:p>
            <a:pPr>
              <a:defRPr/>
            </a:pPr>
            <a:r>
              <a:rPr lang="es-GT" sz="1000" b="1" dirty="0">
                <a:solidFill>
                  <a:schemeClr val="tx2">
                    <a:lumMod val="75000"/>
                  </a:schemeClr>
                </a:solidFill>
              </a:rPr>
              <a:t>4. </a:t>
            </a:r>
            <a:r>
              <a:rPr lang="es-GT" sz="1000" b="1" dirty="0" err="1" smtClean="0">
                <a:solidFill>
                  <a:schemeClr val="tx2">
                    <a:lumMod val="75000"/>
                  </a:schemeClr>
                </a:solidFill>
              </a:rPr>
              <a:t>Execution</a:t>
            </a:r>
            <a:r>
              <a:rPr lang="es-GT" sz="1000" b="1" dirty="0" smtClean="0">
                <a:solidFill>
                  <a:schemeClr val="tx2">
                    <a:lumMod val="75000"/>
                  </a:schemeClr>
                </a:solidFill>
              </a:rPr>
              <a:t> </a:t>
            </a:r>
            <a:r>
              <a:rPr lang="es-GT" sz="1000" b="1" dirty="0" err="1" smtClean="0">
                <a:solidFill>
                  <a:schemeClr val="tx2">
                    <a:lumMod val="75000"/>
                  </a:schemeClr>
                </a:solidFill>
              </a:rPr>
              <a:t>Culture</a:t>
            </a:r>
            <a:endParaRPr lang="es-GT" sz="1000" b="1" dirty="0">
              <a:solidFill>
                <a:schemeClr val="tx2">
                  <a:lumMod val="75000"/>
                </a:schemeClr>
              </a:solidFill>
            </a:endParaRPr>
          </a:p>
        </p:txBody>
      </p:sp>
      <p:sp>
        <p:nvSpPr>
          <p:cNvPr id="28" name="27 CuadroTexto"/>
          <p:cNvSpPr txBox="1"/>
          <p:nvPr/>
        </p:nvSpPr>
        <p:spPr>
          <a:xfrm>
            <a:off x="3419872" y="1057663"/>
            <a:ext cx="2337710" cy="246221"/>
          </a:xfrm>
          <a:prstGeom prst="rect">
            <a:avLst/>
          </a:prstGeom>
          <a:noFill/>
        </p:spPr>
        <p:txBody>
          <a:bodyPr wrap="square">
            <a:spAutoFit/>
          </a:bodyPr>
          <a:lstStyle/>
          <a:p>
            <a:pPr>
              <a:defRPr/>
            </a:pPr>
            <a:r>
              <a:rPr lang="es-GT" sz="1000" b="1" dirty="0">
                <a:solidFill>
                  <a:schemeClr val="tx2">
                    <a:lumMod val="75000"/>
                  </a:schemeClr>
                </a:solidFill>
              </a:rPr>
              <a:t>2.  </a:t>
            </a:r>
            <a:r>
              <a:rPr lang="es-GT" sz="1000" b="1" dirty="0" err="1" smtClean="0">
                <a:solidFill>
                  <a:schemeClr val="tx2">
                    <a:lumMod val="75000"/>
                  </a:schemeClr>
                </a:solidFill>
              </a:rPr>
              <a:t>Tree</a:t>
            </a:r>
            <a:r>
              <a:rPr lang="es-GT" sz="1000" b="1" dirty="0" smtClean="0">
                <a:solidFill>
                  <a:schemeClr val="tx2">
                    <a:lumMod val="75000"/>
                  </a:schemeClr>
                </a:solidFill>
              </a:rPr>
              <a:t> Ms - </a:t>
            </a:r>
            <a:r>
              <a:rPr lang="es-GT" sz="1000" b="1" dirty="0" err="1" smtClean="0">
                <a:solidFill>
                  <a:schemeClr val="tx2">
                    <a:lumMod val="75000"/>
                  </a:schemeClr>
                </a:solidFill>
              </a:rPr>
              <a:t>Measures</a:t>
            </a:r>
            <a:r>
              <a:rPr lang="es-GT" sz="1000" b="1" dirty="0" smtClean="0">
                <a:solidFill>
                  <a:schemeClr val="tx2">
                    <a:lumMod val="75000"/>
                  </a:schemeClr>
                </a:solidFill>
              </a:rPr>
              <a:t>, </a:t>
            </a:r>
            <a:r>
              <a:rPr lang="es-GT" sz="1000" b="1" dirty="0" err="1" smtClean="0">
                <a:solidFill>
                  <a:schemeClr val="tx2">
                    <a:lumMod val="75000"/>
                  </a:schemeClr>
                </a:solidFill>
              </a:rPr>
              <a:t>Goals</a:t>
            </a:r>
            <a:r>
              <a:rPr lang="es-GT" sz="1000" b="1" dirty="0" smtClean="0">
                <a:solidFill>
                  <a:schemeClr val="tx2">
                    <a:lumMod val="75000"/>
                  </a:schemeClr>
                </a:solidFill>
              </a:rPr>
              <a:t>, </a:t>
            </a:r>
            <a:r>
              <a:rPr lang="es-GT" sz="1000" b="1" dirty="0" err="1" smtClean="0">
                <a:solidFill>
                  <a:schemeClr val="tx2">
                    <a:lumMod val="75000"/>
                  </a:schemeClr>
                </a:solidFill>
              </a:rPr>
              <a:t>Means</a:t>
            </a:r>
            <a:endParaRPr lang="es-GT" sz="1000" b="1" dirty="0">
              <a:solidFill>
                <a:schemeClr val="tx2">
                  <a:lumMod val="75000"/>
                </a:schemeClr>
              </a:solidFill>
            </a:endParaRPr>
          </a:p>
        </p:txBody>
      </p:sp>
      <p:sp>
        <p:nvSpPr>
          <p:cNvPr id="29" name="28 CuadroTexto"/>
          <p:cNvSpPr txBox="1"/>
          <p:nvPr/>
        </p:nvSpPr>
        <p:spPr>
          <a:xfrm>
            <a:off x="251520" y="5540370"/>
            <a:ext cx="2167148" cy="246221"/>
          </a:xfrm>
          <a:prstGeom prst="rect">
            <a:avLst/>
          </a:prstGeom>
          <a:noFill/>
        </p:spPr>
        <p:txBody>
          <a:bodyPr wrap="square">
            <a:spAutoFit/>
          </a:bodyPr>
          <a:lstStyle/>
          <a:p>
            <a:pPr>
              <a:defRPr/>
            </a:pPr>
            <a:r>
              <a:rPr lang="es-GT" sz="1000" b="1" dirty="0">
                <a:solidFill>
                  <a:schemeClr val="tx2">
                    <a:lumMod val="75000"/>
                  </a:schemeClr>
                </a:solidFill>
              </a:rPr>
              <a:t>6. </a:t>
            </a:r>
            <a:r>
              <a:rPr lang="es-GT" sz="1000" b="1" dirty="0" err="1" smtClean="0">
                <a:solidFill>
                  <a:schemeClr val="tx2">
                    <a:lumMod val="75000"/>
                  </a:schemeClr>
                </a:solidFill>
              </a:rPr>
              <a:t>Improvement</a:t>
            </a:r>
            <a:r>
              <a:rPr lang="es-GT" sz="1000" b="1" dirty="0" smtClean="0">
                <a:solidFill>
                  <a:schemeClr val="tx2">
                    <a:lumMod val="75000"/>
                  </a:schemeClr>
                </a:solidFill>
              </a:rPr>
              <a:t>,  </a:t>
            </a:r>
            <a:r>
              <a:rPr lang="es-GT" sz="1000" b="1" dirty="0" err="1" smtClean="0">
                <a:solidFill>
                  <a:schemeClr val="tx2">
                    <a:lumMod val="75000"/>
                  </a:schemeClr>
                </a:solidFill>
              </a:rPr>
              <a:t>Enhancement</a:t>
            </a:r>
            <a:endParaRPr lang="es-GT" sz="1000" b="1" dirty="0">
              <a:solidFill>
                <a:schemeClr val="tx2">
                  <a:lumMod val="75000"/>
                </a:schemeClr>
              </a:solidFill>
            </a:endParaRPr>
          </a:p>
        </p:txBody>
      </p:sp>
      <p:sp>
        <p:nvSpPr>
          <p:cNvPr id="30" name="29 CuadroTexto"/>
          <p:cNvSpPr txBox="1"/>
          <p:nvPr/>
        </p:nvSpPr>
        <p:spPr>
          <a:xfrm>
            <a:off x="7215206" y="3295596"/>
            <a:ext cx="1836000" cy="246221"/>
          </a:xfrm>
          <a:prstGeom prst="rect">
            <a:avLst/>
          </a:prstGeom>
          <a:noFill/>
        </p:spPr>
        <p:txBody>
          <a:bodyPr>
            <a:spAutoFit/>
          </a:bodyPr>
          <a:lstStyle/>
          <a:p>
            <a:pPr>
              <a:defRPr/>
            </a:pPr>
            <a:r>
              <a:rPr lang="es-GT" sz="1000" b="1" dirty="0">
                <a:solidFill>
                  <a:schemeClr val="tx2">
                    <a:lumMod val="75000"/>
                  </a:schemeClr>
                </a:solidFill>
              </a:rPr>
              <a:t>3. </a:t>
            </a:r>
            <a:r>
              <a:rPr lang="es-GT" sz="1000" b="1" dirty="0" err="1" smtClean="0">
                <a:solidFill>
                  <a:schemeClr val="tx2">
                    <a:lumMod val="75000"/>
                  </a:schemeClr>
                </a:solidFill>
              </a:rPr>
              <a:t>Strategic</a:t>
            </a:r>
            <a:r>
              <a:rPr lang="es-GT" sz="1000" b="1" dirty="0" smtClean="0">
                <a:solidFill>
                  <a:schemeClr val="tx2">
                    <a:lumMod val="75000"/>
                  </a:schemeClr>
                </a:solidFill>
              </a:rPr>
              <a:t> </a:t>
            </a:r>
            <a:r>
              <a:rPr lang="es-GT" sz="1000" b="1" dirty="0" err="1" smtClean="0">
                <a:solidFill>
                  <a:schemeClr val="tx2">
                    <a:lumMod val="75000"/>
                  </a:schemeClr>
                </a:solidFill>
              </a:rPr>
              <a:t>Alignment</a:t>
            </a:r>
            <a:endParaRPr lang="es-GT" sz="1000" b="1" dirty="0">
              <a:solidFill>
                <a:schemeClr val="tx2">
                  <a:lumMod val="75000"/>
                </a:schemeClr>
              </a:solidFill>
            </a:endParaRPr>
          </a:p>
        </p:txBody>
      </p:sp>
      <p:sp>
        <p:nvSpPr>
          <p:cNvPr id="31" name="30 CuadroTexto"/>
          <p:cNvSpPr txBox="1"/>
          <p:nvPr/>
        </p:nvSpPr>
        <p:spPr>
          <a:xfrm>
            <a:off x="647811" y="3295597"/>
            <a:ext cx="1836000" cy="246221"/>
          </a:xfrm>
          <a:prstGeom prst="rect">
            <a:avLst/>
          </a:prstGeom>
          <a:noFill/>
        </p:spPr>
        <p:txBody>
          <a:bodyPr>
            <a:spAutoFit/>
          </a:bodyPr>
          <a:lstStyle/>
          <a:p>
            <a:pPr>
              <a:defRPr/>
            </a:pPr>
            <a:r>
              <a:rPr lang="es-GT" sz="1000" b="1" dirty="0">
                <a:solidFill>
                  <a:schemeClr val="tx2">
                    <a:lumMod val="75000"/>
                  </a:schemeClr>
                </a:solidFill>
              </a:rPr>
              <a:t>1. </a:t>
            </a:r>
            <a:r>
              <a:rPr lang="es-GT" sz="1000" b="1" dirty="0" err="1" smtClean="0">
                <a:solidFill>
                  <a:schemeClr val="tx2">
                    <a:lumMod val="75000"/>
                  </a:schemeClr>
                </a:solidFill>
              </a:rPr>
              <a:t>Strategy</a:t>
            </a:r>
            <a:r>
              <a:rPr lang="es-GT" sz="1000" b="1" dirty="0" smtClean="0">
                <a:solidFill>
                  <a:schemeClr val="tx2">
                    <a:lumMod val="75000"/>
                  </a:schemeClr>
                </a:solidFill>
              </a:rPr>
              <a:t> </a:t>
            </a:r>
            <a:r>
              <a:rPr lang="es-GT" sz="1000" b="1" dirty="0" err="1" smtClean="0">
                <a:solidFill>
                  <a:schemeClr val="tx2">
                    <a:lumMod val="75000"/>
                  </a:schemeClr>
                </a:solidFill>
              </a:rPr>
              <a:t>Focus</a:t>
            </a:r>
            <a:endParaRPr lang="es-GT" sz="1000" b="1" dirty="0">
              <a:solidFill>
                <a:schemeClr val="tx2">
                  <a:lumMod val="75000"/>
                </a:schemeClr>
              </a:solidFill>
            </a:endParaRPr>
          </a:p>
        </p:txBody>
      </p:sp>
      <p:pic>
        <p:nvPicPr>
          <p:cNvPr id="1026" name="Picture 2" descr="http://corporativolink.com/imagenes_blog/6.jp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7122" y="1443515"/>
            <a:ext cx="1081554" cy="757526"/>
          </a:xfrm>
          <a:prstGeom prst="rect">
            <a:avLst/>
          </a:prstGeom>
          <a:noFill/>
          <a:extLst>
            <a:ext uri="{909E8E84-426E-40DD-AFC4-6F175D3DCCD1}">
              <a14:hiddenFill xmlns:a14="http://schemas.microsoft.com/office/drawing/2010/main">
                <a:solidFill>
                  <a:srgbClr val="FFFFFF"/>
                </a:solidFill>
              </a14:hiddenFill>
            </a:ext>
          </a:extLst>
        </p:spPr>
      </p:pic>
      <p:sp>
        <p:nvSpPr>
          <p:cNvPr id="25" name="Right Arrow 24">
            <a:hlinkClick r:id="rId10" action="ppaction://hlinksldjump"/>
          </p:cNvPr>
          <p:cNvSpPr/>
          <p:nvPr/>
        </p:nvSpPr>
        <p:spPr>
          <a:xfrm>
            <a:off x="6929454" y="5214950"/>
            <a:ext cx="28575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4866" y="1395504"/>
            <a:ext cx="1762125" cy="1685925"/>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0245" y="1369098"/>
            <a:ext cx="1762125" cy="1685925"/>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25558" y="3801192"/>
            <a:ext cx="1885950" cy="2209800"/>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9457" y="4063129"/>
            <a:ext cx="1762125" cy="1685925"/>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63533" y="4052032"/>
            <a:ext cx="962025" cy="1095375"/>
          </a:xfrm>
          <a:prstGeom prst="rect">
            <a:avLst/>
          </a:prstGeom>
        </p:spPr>
      </p:pic>
    </p:spTree>
    <p:extLst>
      <p:ext uri="{BB962C8B-B14F-4D97-AF65-F5344CB8AC3E}">
        <p14:creationId xmlns:p14="http://schemas.microsoft.com/office/powerpoint/2010/main" val="39091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4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4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4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27" grpId="0"/>
      <p:bldP spid="28" grpId="0"/>
      <p:bldP spid="29" grpId="0"/>
      <p:bldP spid="30" grpId="0"/>
      <p:bldP spid="31"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Why Service Excellence is part of our strategy?</a:t>
            </a:r>
            <a:endParaRPr lang="en-US" dirty="0">
              <a:latin typeface="Myriad Pro Light" pitchFamily="34" charset="0"/>
            </a:endParaRPr>
          </a:p>
        </p:txBody>
      </p:sp>
      <p:sp>
        <p:nvSpPr>
          <p:cNvPr id="3" name="Content Placeholder 2"/>
          <p:cNvSpPr>
            <a:spLocks noGrp="1"/>
          </p:cNvSpPr>
          <p:nvPr>
            <p:ph idx="1"/>
          </p:nvPr>
        </p:nvSpPr>
        <p:spPr>
          <a:xfrm>
            <a:off x="457200" y="1265237"/>
            <a:ext cx="4495800" cy="4525963"/>
          </a:xfrm>
        </p:spPr>
        <p:txBody>
          <a:bodyPr>
            <a:normAutofit/>
          </a:bodyPr>
          <a:lstStyle/>
          <a:p>
            <a:pPr algn="just"/>
            <a:r>
              <a:rPr lang="en-US" dirty="0" smtClean="0">
                <a:latin typeface="Myriad Pro Light" pitchFamily="34" charset="0"/>
              </a:rPr>
              <a:t>“There is only one boss,  </a:t>
            </a:r>
            <a:r>
              <a:rPr lang="en-US" dirty="0">
                <a:latin typeface="Myriad Pro Light" pitchFamily="34" charset="0"/>
              </a:rPr>
              <a:t>t</a:t>
            </a:r>
            <a:r>
              <a:rPr lang="en-US" dirty="0" smtClean="0">
                <a:latin typeface="Myriad Pro Light" pitchFamily="34" charset="0"/>
              </a:rPr>
              <a:t>he customer, and he can fire everybody in the company from the chairman down, simply by spending his money somewhere else.”</a:t>
            </a:r>
          </a:p>
          <a:p>
            <a:endParaRPr lang="en-US" dirty="0" smtClean="0">
              <a:latin typeface="Myriad Pro Light" pitchFamily="34" charset="0"/>
            </a:endParaRPr>
          </a:p>
          <a:p>
            <a:pPr algn="r"/>
            <a:r>
              <a:rPr lang="en-US" sz="1600" i="1" dirty="0" smtClean="0">
                <a:latin typeface="Myriad Pro Light" pitchFamily="34" charset="0"/>
              </a:rPr>
              <a:t>Sam Walton</a:t>
            </a:r>
          </a:p>
        </p:txBody>
      </p:sp>
      <p:pic>
        <p:nvPicPr>
          <p:cNvPr id="5" name="Picture 4">
            <a:hlinkClick r:id="rId2" action="ppaction://hlinksldjump"/>
          </p:cNvPr>
          <p:cNvPicPr>
            <a:picLocks noChangeAspect="1"/>
          </p:cNvPicPr>
          <p:nvPr/>
        </p:nvPicPr>
        <p:blipFill>
          <a:blip r:embed="rId3"/>
          <a:stretch>
            <a:fillRect/>
          </a:stretch>
        </p:blipFill>
        <p:spPr>
          <a:xfrm>
            <a:off x="5076056" y="2475705"/>
            <a:ext cx="3829050" cy="2105025"/>
          </a:xfrm>
          <a:prstGeom prst="rect">
            <a:avLst/>
          </a:prstGeom>
        </p:spPr>
      </p:pic>
    </p:spTree>
    <p:extLst>
      <p:ext uri="{BB962C8B-B14F-4D97-AF65-F5344CB8AC3E}">
        <p14:creationId xmlns:p14="http://schemas.microsoft.com/office/powerpoint/2010/main" val="2463287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285909152"/>
              </p:ext>
            </p:extLst>
          </p:nvPr>
        </p:nvGraphicFramePr>
        <p:xfrm>
          <a:off x="1217945" y="817600"/>
          <a:ext cx="7317431" cy="559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691800" y="5658121"/>
            <a:ext cx="2994750" cy="196208"/>
          </a:xfrm>
          <a:prstGeom prst="rect">
            <a:avLst/>
          </a:prstGeom>
          <a:noFill/>
        </p:spPr>
        <p:txBody>
          <a:bodyPr wrap="square">
            <a:spAutoFit/>
          </a:bodyPr>
          <a:lstStyle/>
          <a:p>
            <a:pPr>
              <a:defRPr/>
            </a:pPr>
            <a:r>
              <a:rPr lang="en-US" sz="675" dirty="0"/>
              <a:t>Aligning the direction to the  operationalization and execution</a:t>
            </a:r>
            <a:endParaRPr lang="es-GT" sz="675" dirty="0"/>
          </a:p>
        </p:txBody>
      </p:sp>
      <p:grpSp>
        <p:nvGrpSpPr>
          <p:cNvPr id="3" name="Grupo 2"/>
          <p:cNvGrpSpPr/>
          <p:nvPr/>
        </p:nvGrpSpPr>
        <p:grpSpPr>
          <a:xfrm>
            <a:off x="6590520" y="3794041"/>
            <a:ext cx="932041" cy="1090800"/>
            <a:chOff x="8787360" y="3915721"/>
            <a:chExt cx="1242721" cy="1454400"/>
          </a:xfrm>
        </p:grpSpPr>
        <p:cxnSp>
          <p:nvCxnSpPr>
            <p:cNvPr id="9" name="8 Conector recto"/>
            <p:cNvCxnSpPr/>
            <p:nvPr/>
          </p:nvCxnSpPr>
          <p:spPr>
            <a:xfrm>
              <a:off x="8787360" y="3915721"/>
              <a:ext cx="432000" cy="216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9219361" y="4128841"/>
              <a:ext cx="810720" cy="12412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12 Conector recto"/>
          <p:cNvCxnSpPr/>
          <p:nvPr/>
        </p:nvCxnSpPr>
        <p:spPr>
          <a:xfrm>
            <a:off x="7002001" y="4806001"/>
            <a:ext cx="0" cy="284040"/>
          </a:xfrm>
          <a:prstGeom prst="line">
            <a:avLst/>
          </a:prstGeom>
        </p:spPr>
        <p:style>
          <a:lnRef idx="1">
            <a:schemeClr val="accent1"/>
          </a:lnRef>
          <a:fillRef idx="0">
            <a:schemeClr val="accent1"/>
          </a:fillRef>
          <a:effectRef idx="0">
            <a:schemeClr val="accent1"/>
          </a:effectRef>
          <a:fontRef idx="minor">
            <a:schemeClr val="tx1"/>
          </a:fontRef>
        </p:style>
      </p:cxnSp>
      <p:sp>
        <p:nvSpPr>
          <p:cNvPr id="22535" name="13 CuadroTexto"/>
          <p:cNvSpPr txBox="1">
            <a:spLocks noChangeArrowheads="1"/>
          </p:cNvSpPr>
          <p:nvPr/>
        </p:nvSpPr>
        <p:spPr bwMode="auto">
          <a:xfrm>
            <a:off x="7109660" y="3953881"/>
            <a:ext cx="1458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GT" altLang="es-GT" b="1" dirty="0" err="1">
                <a:solidFill>
                  <a:schemeClr val="bg1">
                    <a:lumMod val="50000"/>
                  </a:schemeClr>
                </a:solidFill>
              </a:rPr>
              <a:t>Execution</a:t>
            </a:r>
            <a:endParaRPr lang="es-GT" altLang="es-GT" b="1" dirty="0">
              <a:solidFill>
                <a:schemeClr val="bg1">
                  <a:lumMod val="50000"/>
                </a:schemeClr>
              </a:solidFill>
            </a:endParaRPr>
          </a:p>
        </p:txBody>
      </p:sp>
      <p:sp>
        <p:nvSpPr>
          <p:cNvPr id="22536" name="14 CuadroTexto"/>
          <p:cNvSpPr txBox="1">
            <a:spLocks noChangeArrowheads="1"/>
          </p:cNvSpPr>
          <p:nvPr/>
        </p:nvSpPr>
        <p:spPr bwMode="auto">
          <a:xfrm>
            <a:off x="3195002" y="1890001"/>
            <a:ext cx="184731"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GT" altLang="es-GT" sz="1225"/>
          </a:p>
        </p:txBody>
      </p:sp>
      <p:grpSp>
        <p:nvGrpSpPr>
          <p:cNvPr id="2" name="Grupo 1"/>
          <p:cNvGrpSpPr/>
          <p:nvPr/>
        </p:nvGrpSpPr>
        <p:grpSpPr>
          <a:xfrm>
            <a:off x="2751901" y="1796402"/>
            <a:ext cx="882660" cy="1552610"/>
            <a:chOff x="3669201" y="1252202"/>
            <a:chExt cx="1176880" cy="2070147"/>
          </a:xfrm>
        </p:grpSpPr>
        <p:cxnSp>
          <p:nvCxnSpPr>
            <p:cNvPr id="19" name="18 Conector recto"/>
            <p:cNvCxnSpPr/>
            <p:nvPr/>
          </p:nvCxnSpPr>
          <p:spPr>
            <a:xfrm flipH="1">
              <a:off x="3673921" y="1252202"/>
              <a:ext cx="1172160" cy="172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3669201" y="2998349"/>
              <a:ext cx="69120" cy="3240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2540" name="21 CuadroTexto"/>
          <p:cNvSpPr txBox="1">
            <a:spLocks noChangeArrowheads="1"/>
          </p:cNvSpPr>
          <p:nvPr/>
        </p:nvSpPr>
        <p:spPr bwMode="auto">
          <a:xfrm>
            <a:off x="1371600" y="1890001"/>
            <a:ext cx="22748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GT" altLang="es-GT" b="1" dirty="0" err="1">
                <a:solidFill>
                  <a:schemeClr val="bg1">
                    <a:lumMod val="50000"/>
                  </a:schemeClr>
                </a:solidFill>
              </a:rPr>
              <a:t>Direction</a:t>
            </a:r>
            <a:r>
              <a:rPr lang="es-GT" altLang="es-GT" b="1" dirty="0">
                <a:solidFill>
                  <a:schemeClr val="bg1">
                    <a:lumMod val="50000"/>
                  </a:schemeClr>
                </a:solidFill>
              </a:rPr>
              <a:t> and </a:t>
            </a:r>
            <a:r>
              <a:rPr lang="es-GT" altLang="es-GT" b="1" dirty="0" err="1">
                <a:solidFill>
                  <a:schemeClr val="bg1">
                    <a:lumMod val="50000"/>
                  </a:schemeClr>
                </a:solidFill>
              </a:rPr>
              <a:t>operationalization</a:t>
            </a:r>
            <a:endParaRPr lang="es-GT" altLang="es-GT" b="1" dirty="0">
              <a:solidFill>
                <a:schemeClr val="bg1">
                  <a:lumMod val="50000"/>
                </a:schemeClr>
              </a:solidFill>
            </a:endParaRPr>
          </a:p>
        </p:txBody>
      </p:sp>
      <p:sp>
        <p:nvSpPr>
          <p:cNvPr id="25" name="24 Flecha arriba y abajo"/>
          <p:cNvSpPr/>
          <p:nvPr/>
        </p:nvSpPr>
        <p:spPr>
          <a:xfrm>
            <a:off x="5788279" y="3713041"/>
            <a:ext cx="162000" cy="3240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GT" sz="1225"/>
          </a:p>
        </p:txBody>
      </p:sp>
      <p:cxnSp>
        <p:nvCxnSpPr>
          <p:cNvPr id="5" name="Conector recto 4"/>
          <p:cNvCxnSpPr/>
          <p:nvPr/>
        </p:nvCxnSpPr>
        <p:spPr>
          <a:xfrm>
            <a:off x="3634561" y="1796402"/>
            <a:ext cx="32992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95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979713" y="1762357"/>
            <a:ext cx="1187209" cy="62349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750" b="1" dirty="0">
                <a:solidFill>
                  <a:schemeClr val="bg1"/>
                </a:solidFill>
              </a:rPr>
              <a:t>(</a:t>
            </a:r>
            <a:r>
              <a:rPr lang="en-US" sz="750" b="1" dirty="0">
                <a:solidFill>
                  <a:schemeClr val="bg1"/>
                </a:solidFill>
              </a:rPr>
              <a:t>Growing up in the local market with current products</a:t>
            </a:r>
            <a:endParaRPr lang="es-GT" sz="750" b="1" dirty="0">
              <a:solidFill>
                <a:schemeClr val="bg1"/>
              </a:solidFill>
            </a:endParaRPr>
          </a:p>
        </p:txBody>
      </p:sp>
      <p:sp>
        <p:nvSpPr>
          <p:cNvPr id="6" name="5 Elipse"/>
          <p:cNvSpPr/>
          <p:nvPr/>
        </p:nvSpPr>
        <p:spPr>
          <a:xfrm>
            <a:off x="2069642" y="2503110"/>
            <a:ext cx="1145292" cy="60572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900" b="1" dirty="0" err="1">
                <a:solidFill>
                  <a:schemeClr val="bg1"/>
                </a:solidFill>
              </a:rPr>
              <a:t>Growing</a:t>
            </a:r>
            <a:r>
              <a:rPr lang="es-GT" sz="900" b="1" dirty="0">
                <a:solidFill>
                  <a:schemeClr val="bg1"/>
                </a:solidFill>
              </a:rPr>
              <a:t> </a:t>
            </a:r>
            <a:r>
              <a:rPr lang="es-GT" sz="900" b="1" dirty="0" err="1">
                <a:solidFill>
                  <a:schemeClr val="bg1"/>
                </a:solidFill>
              </a:rPr>
              <a:t>market</a:t>
            </a:r>
            <a:endParaRPr lang="es-GT" sz="900" b="1" dirty="0">
              <a:solidFill>
                <a:schemeClr val="bg1"/>
              </a:solidFill>
            </a:endParaRPr>
          </a:p>
        </p:txBody>
      </p:sp>
      <p:sp>
        <p:nvSpPr>
          <p:cNvPr id="9" name="8 Elipse"/>
          <p:cNvSpPr/>
          <p:nvPr/>
        </p:nvSpPr>
        <p:spPr>
          <a:xfrm>
            <a:off x="5188565" y="1944898"/>
            <a:ext cx="1203051" cy="73948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1050" b="1" dirty="0" err="1">
                <a:solidFill>
                  <a:schemeClr val="bg1"/>
                </a:solidFill>
              </a:rPr>
              <a:t>Increase</a:t>
            </a:r>
            <a:r>
              <a:rPr lang="es-GT" sz="1050" b="1" dirty="0">
                <a:solidFill>
                  <a:schemeClr val="bg1"/>
                </a:solidFill>
              </a:rPr>
              <a:t> </a:t>
            </a:r>
            <a:r>
              <a:rPr lang="es-GT" sz="1050" b="1" dirty="0" err="1">
                <a:solidFill>
                  <a:schemeClr val="bg1"/>
                </a:solidFill>
              </a:rPr>
              <a:t>profitability</a:t>
            </a:r>
            <a:endParaRPr lang="es-GT" sz="1050" b="1" dirty="0">
              <a:solidFill>
                <a:schemeClr val="bg1"/>
              </a:solidFill>
            </a:endParaRPr>
          </a:p>
        </p:txBody>
      </p:sp>
      <p:sp>
        <p:nvSpPr>
          <p:cNvPr id="11" name="10 Elipse"/>
          <p:cNvSpPr/>
          <p:nvPr/>
        </p:nvSpPr>
        <p:spPr>
          <a:xfrm>
            <a:off x="3173818" y="3289972"/>
            <a:ext cx="1134122" cy="63915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chemeClr val="bg1"/>
                </a:solidFill>
              </a:rPr>
              <a:t>Customer satisfaction</a:t>
            </a:r>
            <a:endParaRPr lang="es-GT" sz="750" b="1" dirty="0">
              <a:solidFill>
                <a:schemeClr val="bg1"/>
              </a:solidFill>
            </a:endParaRPr>
          </a:p>
        </p:txBody>
      </p:sp>
      <p:sp>
        <p:nvSpPr>
          <p:cNvPr id="14" name="13 Elipse"/>
          <p:cNvSpPr/>
          <p:nvPr/>
        </p:nvSpPr>
        <p:spPr>
          <a:xfrm>
            <a:off x="3195000" y="5177213"/>
            <a:ext cx="1112939" cy="56868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900" b="1" dirty="0" err="1">
                <a:solidFill>
                  <a:schemeClr val="bg1"/>
                </a:solidFill>
              </a:rPr>
              <a:t>Improve</a:t>
            </a:r>
            <a:r>
              <a:rPr lang="es-GT" sz="900" b="1" dirty="0">
                <a:solidFill>
                  <a:schemeClr val="bg1"/>
                </a:solidFill>
              </a:rPr>
              <a:t> staff </a:t>
            </a:r>
            <a:r>
              <a:rPr lang="es-GT" sz="900" b="1" dirty="0" err="1">
                <a:solidFill>
                  <a:schemeClr val="bg1"/>
                </a:solidFill>
              </a:rPr>
              <a:t>productivity</a:t>
            </a:r>
            <a:endParaRPr lang="es-GT" sz="900" b="1" dirty="0">
              <a:solidFill>
                <a:schemeClr val="bg1"/>
              </a:solidFill>
            </a:endParaRPr>
          </a:p>
        </p:txBody>
      </p:sp>
      <p:sp>
        <p:nvSpPr>
          <p:cNvPr id="16" name="15 Elipse"/>
          <p:cNvSpPr/>
          <p:nvPr/>
        </p:nvSpPr>
        <p:spPr>
          <a:xfrm>
            <a:off x="3166921" y="4216259"/>
            <a:ext cx="1051685" cy="64780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900" b="1" dirty="0">
                <a:solidFill>
                  <a:schemeClr val="bg1"/>
                </a:solidFill>
              </a:rPr>
              <a:t> </a:t>
            </a:r>
            <a:r>
              <a:rPr lang="es-GT" sz="800" b="1" dirty="0" err="1">
                <a:solidFill>
                  <a:schemeClr val="bg1"/>
                </a:solidFill>
              </a:rPr>
              <a:t>Enhacement</a:t>
            </a:r>
            <a:r>
              <a:rPr lang="es-GT" sz="800" b="1" dirty="0">
                <a:solidFill>
                  <a:schemeClr val="bg1"/>
                </a:solidFill>
              </a:rPr>
              <a:t> of </a:t>
            </a:r>
            <a:r>
              <a:rPr lang="es-GT" sz="800" b="1" dirty="0" err="1">
                <a:solidFill>
                  <a:schemeClr val="bg1"/>
                </a:solidFill>
              </a:rPr>
              <a:t>all</a:t>
            </a:r>
            <a:r>
              <a:rPr lang="es-GT" sz="800" b="1" dirty="0">
                <a:solidFill>
                  <a:schemeClr val="bg1"/>
                </a:solidFill>
              </a:rPr>
              <a:t> </a:t>
            </a:r>
            <a:r>
              <a:rPr lang="es-GT" sz="800" b="1" dirty="0" err="1">
                <a:solidFill>
                  <a:schemeClr val="bg1"/>
                </a:solidFill>
              </a:rPr>
              <a:t>services</a:t>
            </a:r>
            <a:r>
              <a:rPr lang="es-GT" sz="800" b="1" dirty="0">
                <a:solidFill>
                  <a:schemeClr val="bg1"/>
                </a:solidFill>
              </a:rPr>
              <a:t> </a:t>
            </a:r>
          </a:p>
        </p:txBody>
      </p:sp>
      <p:sp>
        <p:nvSpPr>
          <p:cNvPr id="17" name="16 Elipse"/>
          <p:cNvSpPr/>
          <p:nvPr/>
        </p:nvSpPr>
        <p:spPr>
          <a:xfrm>
            <a:off x="1763689" y="3651457"/>
            <a:ext cx="1121503" cy="69564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900" b="1" dirty="0" err="1">
                <a:solidFill>
                  <a:schemeClr val="bg1"/>
                </a:solidFill>
              </a:rPr>
              <a:t>Increase</a:t>
            </a:r>
            <a:r>
              <a:rPr lang="es-GT" sz="900" b="1" dirty="0">
                <a:solidFill>
                  <a:schemeClr val="bg1"/>
                </a:solidFill>
              </a:rPr>
              <a:t> </a:t>
            </a:r>
            <a:r>
              <a:rPr lang="es-GT" sz="900" b="1" dirty="0" err="1">
                <a:solidFill>
                  <a:schemeClr val="bg1"/>
                </a:solidFill>
              </a:rPr>
              <a:t>productivity</a:t>
            </a:r>
            <a:endParaRPr lang="es-GT" sz="900" b="1" dirty="0">
              <a:solidFill>
                <a:schemeClr val="bg1"/>
              </a:solidFill>
            </a:endParaRPr>
          </a:p>
        </p:txBody>
      </p:sp>
      <p:sp>
        <p:nvSpPr>
          <p:cNvPr id="21" name="20 Elipse"/>
          <p:cNvSpPr/>
          <p:nvPr/>
        </p:nvSpPr>
        <p:spPr>
          <a:xfrm>
            <a:off x="1763688" y="4833157"/>
            <a:ext cx="1028019" cy="62605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GT" sz="1050" b="1" dirty="0" err="1">
                <a:solidFill>
                  <a:schemeClr val="bg1"/>
                </a:solidFill>
              </a:rPr>
              <a:t>Increase</a:t>
            </a:r>
            <a:r>
              <a:rPr lang="es-GT" sz="1050" b="1" dirty="0">
                <a:solidFill>
                  <a:schemeClr val="bg1"/>
                </a:solidFill>
              </a:rPr>
              <a:t>  </a:t>
            </a:r>
            <a:r>
              <a:rPr lang="es-GT" sz="1050" b="1" dirty="0" err="1">
                <a:solidFill>
                  <a:schemeClr val="bg1"/>
                </a:solidFill>
              </a:rPr>
              <a:t>staff</a:t>
            </a:r>
            <a:r>
              <a:rPr lang="es-GT" sz="1050" b="1" dirty="0">
                <a:solidFill>
                  <a:schemeClr val="bg1"/>
                </a:solidFill>
              </a:rPr>
              <a:t> </a:t>
            </a:r>
            <a:r>
              <a:rPr lang="es-GT" sz="1050" b="1" dirty="0" err="1">
                <a:solidFill>
                  <a:schemeClr val="bg1"/>
                </a:solidFill>
              </a:rPr>
              <a:t>trainning</a:t>
            </a:r>
            <a:endParaRPr lang="es-GT" sz="1050" b="1" dirty="0">
              <a:solidFill>
                <a:schemeClr val="bg1"/>
              </a:solidFill>
            </a:endParaRPr>
          </a:p>
        </p:txBody>
      </p:sp>
      <p:sp>
        <p:nvSpPr>
          <p:cNvPr id="24" name="23 CuadroTexto"/>
          <p:cNvSpPr txBox="1"/>
          <p:nvPr/>
        </p:nvSpPr>
        <p:spPr>
          <a:xfrm>
            <a:off x="3940965" y="1691641"/>
            <a:ext cx="2630515" cy="213585"/>
          </a:xfrm>
          <a:prstGeom prst="rect">
            <a:avLst/>
          </a:prstGeom>
          <a:solidFill>
            <a:schemeClr val="accent2"/>
          </a:solidFill>
          <a:ln>
            <a:noFill/>
          </a:ln>
          <a:effectLst/>
        </p:spPr>
        <p:txBody>
          <a:bodyPr wrap="square">
            <a:spAutoFit/>
          </a:bodyPr>
          <a:lstStyle/>
          <a:p>
            <a:pPr algn="ctr">
              <a:defRPr/>
            </a:pPr>
            <a:r>
              <a:rPr lang="es-GT" sz="788" b="1" dirty="0">
                <a:solidFill>
                  <a:schemeClr val="bg1"/>
                </a:solidFill>
              </a:rPr>
              <a:t>FINANCIAL</a:t>
            </a:r>
          </a:p>
        </p:txBody>
      </p:sp>
      <p:sp>
        <p:nvSpPr>
          <p:cNvPr id="25" name="24 CuadroTexto"/>
          <p:cNvSpPr txBox="1"/>
          <p:nvPr/>
        </p:nvSpPr>
        <p:spPr>
          <a:xfrm>
            <a:off x="4078135" y="2969847"/>
            <a:ext cx="2493345" cy="213585"/>
          </a:xfrm>
          <a:prstGeom prst="rect">
            <a:avLst/>
          </a:prstGeom>
          <a:solidFill>
            <a:schemeClr val="accent2"/>
          </a:solidFill>
          <a:ln>
            <a:noFill/>
          </a:ln>
          <a:effectLst/>
        </p:spPr>
        <p:txBody>
          <a:bodyPr wrap="square">
            <a:spAutoFit/>
          </a:bodyPr>
          <a:lstStyle/>
          <a:p>
            <a:pPr algn="ctr">
              <a:defRPr/>
            </a:pPr>
            <a:r>
              <a:rPr lang="en-US" sz="788" b="1" dirty="0" smtClean="0">
                <a:solidFill>
                  <a:schemeClr val="bg1"/>
                </a:solidFill>
              </a:rPr>
              <a:t>CUSTOMER</a:t>
            </a:r>
            <a:endParaRPr lang="es-GT" sz="788" b="1" dirty="0">
              <a:solidFill>
                <a:schemeClr val="bg1"/>
              </a:solidFill>
            </a:endParaRPr>
          </a:p>
        </p:txBody>
      </p:sp>
      <p:sp>
        <p:nvSpPr>
          <p:cNvPr id="26" name="25 CuadroTexto"/>
          <p:cNvSpPr txBox="1"/>
          <p:nvPr/>
        </p:nvSpPr>
        <p:spPr>
          <a:xfrm>
            <a:off x="4140417" y="3974929"/>
            <a:ext cx="2431063" cy="213585"/>
          </a:xfrm>
          <a:prstGeom prst="rect">
            <a:avLst/>
          </a:prstGeom>
          <a:solidFill>
            <a:schemeClr val="accent2"/>
          </a:solidFill>
          <a:ln>
            <a:noFill/>
          </a:ln>
          <a:effectLst/>
        </p:spPr>
        <p:txBody>
          <a:bodyPr wrap="square">
            <a:spAutoFit/>
          </a:bodyPr>
          <a:lstStyle/>
          <a:p>
            <a:pPr algn="ctr">
              <a:defRPr/>
            </a:pPr>
            <a:r>
              <a:rPr lang="en-US" sz="788" b="1" dirty="0" smtClean="0">
                <a:solidFill>
                  <a:schemeClr val="bg1"/>
                </a:solidFill>
              </a:rPr>
              <a:t>INTERNAL BUSINESS PROCESS</a:t>
            </a:r>
            <a:endParaRPr lang="es-GT" sz="788" b="1" dirty="0">
              <a:solidFill>
                <a:schemeClr val="bg1"/>
              </a:solidFill>
            </a:endParaRPr>
          </a:p>
        </p:txBody>
      </p:sp>
      <p:sp>
        <p:nvSpPr>
          <p:cNvPr id="27" name="26 CuadroTexto"/>
          <p:cNvSpPr txBox="1"/>
          <p:nvPr/>
        </p:nvSpPr>
        <p:spPr>
          <a:xfrm>
            <a:off x="4218606" y="4985660"/>
            <a:ext cx="2352875" cy="213585"/>
          </a:xfrm>
          <a:prstGeom prst="rect">
            <a:avLst/>
          </a:prstGeom>
          <a:solidFill>
            <a:schemeClr val="accent2"/>
          </a:solidFill>
          <a:ln>
            <a:noFill/>
          </a:ln>
          <a:effectLst/>
        </p:spPr>
        <p:txBody>
          <a:bodyPr wrap="square">
            <a:spAutoFit/>
          </a:bodyPr>
          <a:lstStyle/>
          <a:p>
            <a:pPr algn="ctr">
              <a:defRPr/>
            </a:pPr>
            <a:r>
              <a:rPr lang="en-US" sz="788" b="1" dirty="0" smtClean="0">
                <a:solidFill>
                  <a:schemeClr val="bg1"/>
                </a:solidFill>
              </a:rPr>
              <a:t>LEARNING AND GROWTH</a:t>
            </a:r>
            <a:endParaRPr lang="es-GT" sz="788" b="1" dirty="0">
              <a:solidFill>
                <a:schemeClr val="bg1"/>
              </a:solidFill>
            </a:endParaRPr>
          </a:p>
        </p:txBody>
      </p:sp>
      <p:cxnSp>
        <p:nvCxnSpPr>
          <p:cNvPr id="29" name="28 Conector curvado"/>
          <p:cNvCxnSpPr>
            <a:stCxn id="21" idx="4"/>
          </p:cNvCxnSpPr>
          <p:nvPr/>
        </p:nvCxnSpPr>
        <p:spPr>
          <a:xfrm rot="16200000" flipH="1">
            <a:off x="2708582" y="5028328"/>
            <a:ext cx="57240" cy="919010"/>
          </a:xfrm>
          <a:prstGeom prst="curvedConnector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curvado"/>
          <p:cNvCxnSpPr>
            <a:stCxn id="14" idx="0"/>
            <a:endCxn id="16" idx="4"/>
          </p:cNvCxnSpPr>
          <p:nvPr/>
        </p:nvCxnSpPr>
        <p:spPr>
          <a:xfrm rot="16200000" flipV="1">
            <a:off x="3565545" y="4991287"/>
            <a:ext cx="313145" cy="58706"/>
          </a:xfrm>
          <a:prstGeom prst="curved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curvado"/>
          <p:cNvCxnSpPr>
            <a:endCxn id="11" idx="2"/>
          </p:cNvCxnSpPr>
          <p:nvPr/>
        </p:nvCxnSpPr>
        <p:spPr>
          <a:xfrm flipV="1">
            <a:off x="2885191" y="3609550"/>
            <a:ext cx="288626" cy="251087"/>
          </a:xfrm>
          <a:prstGeom prst="curved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curvado"/>
          <p:cNvCxnSpPr>
            <a:stCxn id="11" idx="0"/>
            <a:endCxn id="6" idx="5"/>
          </p:cNvCxnSpPr>
          <p:nvPr/>
        </p:nvCxnSpPr>
        <p:spPr>
          <a:xfrm rot="16200000" flipV="1">
            <a:off x="3259123" y="2808216"/>
            <a:ext cx="269846" cy="693668"/>
          </a:xfrm>
          <a:prstGeom prst="curved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curvado"/>
          <p:cNvCxnSpPr>
            <a:stCxn id="11" idx="1"/>
            <a:endCxn id="4" idx="6"/>
          </p:cNvCxnSpPr>
          <p:nvPr/>
        </p:nvCxnSpPr>
        <p:spPr>
          <a:xfrm rot="16200000" flipV="1">
            <a:off x="2598678" y="2642347"/>
            <a:ext cx="1309470" cy="172984"/>
          </a:xfrm>
          <a:prstGeom prst="curvedConnector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curvado"/>
          <p:cNvCxnSpPr/>
          <p:nvPr/>
        </p:nvCxnSpPr>
        <p:spPr>
          <a:xfrm>
            <a:off x="3166921" y="1944898"/>
            <a:ext cx="2049473" cy="293309"/>
          </a:xfrm>
          <a:prstGeom prst="curved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curvado"/>
          <p:cNvCxnSpPr>
            <a:stCxn id="6" idx="0"/>
            <a:endCxn id="9" idx="2"/>
          </p:cNvCxnSpPr>
          <p:nvPr/>
        </p:nvCxnSpPr>
        <p:spPr>
          <a:xfrm rot="5400000" flipH="1" flipV="1">
            <a:off x="3821192" y="1135738"/>
            <a:ext cx="188468" cy="2546277"/>
          </a:xfrm>
          <a:prstGeom prst="curvedConnector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5580112" y="1290796"/>
            <a:ext cx="2785865" cy="276999"/>
          </a:xfrm>
          <a:prstGeom prst="rect">
            <a:avLst/>
          </a:prstGeom>
          <a:noFill/>
        </p:spPr>
        <p:txBody>
          <a:bodyPr wrap="square">
            <a:spAutoFit/>
          </a:bodyPr>
          <a:lstStyle/>
          <a:p>
            <a:pPr>
              <a:defRPr/>
            </a:pPr>
            <a:r>
              <a:rPr lang="es-GT" sz="1200" b="1" dirty="0" err="1"/>
              <a:t>Strategic</a:t>
            </a:r>
            <a:r>
              <a:rPr lang="es-GT" sz="1200" b="1" dirty="0"/>
              <a:t> </a:t>
            </a:r>
            <a:r>
              <a:rPr lang="es-GT" sz="1200" b="1" dirty="0" err="1" smtClean="0"/>
              <a:t>theme</a:t>
            </a:r>
            <a:r>
              <a:rPr lang="es-GT" sz="1200" b="1" dirty="0" smtClean="0"/>
              <a:t>: </a:t>
            </a:r>
            <a:r>
              <a:rPr lang="es-GT" sz="1200" b="1" dirty="0"/>
              <a:t>SERVICE EXCELLENCE</a:t>
            </a:r>
          </a:p>
        </p:txBody>
      </p:sp>
      <p:sp>
        <p:nvSpPr>
          <p:cNvPr id="52" name="1 Título"/>
          <p:cNvSpPr>
            <a:spLocks noGrp="1"/>
          </p:cNvSpPr>
          <p:nvPr>
            <p:ph type="title"/>
          </p:nvPr>
        </p:nvSpPr>
        <p:spPr>
          <a:xfrm>
            <a:off x="115210" y="853325"/>
            <a:ext cx="6276407" cy="642600"/>
          </a:xfrm>
        </p:spPr>
        <p:txBody>
          <a:bodyPr>
            <a:normAutofit/>
          </a:bodyPr>
          <a:lstStyle/>
          <a:p>
            <a:r>
              <a:rPr lang="es-GT" altLang="es-GT" sz="2100" dirty="0" err="1"/>
              <a:t>Strategic</a:t>
            </a:r>
            <a:r>
              <a:rPr lang="es-GT" altLang="es-GT" sz="2100" dirty="0"/>
              <a:t> </a:t>
            </a:r>
            <a:r>
              <a:rPr lang="es-GT" altLang="es-GT" sz="2100" dirty="0" err="1"/>
              <a:t>Objectives</a:t>
            </a:r>
            <a:r>
              <a:rPr lang="es-GT" altLang="es-GT" sz="2100" dirty="0"/>
              <a:t> </a:t>
            </a:r>
            <a:r>
              <a:rPr lang="es-GT" altLang="es-GT" sz="2100" dirty="0" err="1"/>
              <a:t>Map</a:t>
            </a:r>
            <a:endParaRPr lang="es-GT" altLang="es-GT" sz="2100" dirty="0"/>
          </a:p>
        </p:txBody>
      </p:sp>
      <p:cxnSp>
        <p:nvCxnSpPr>
          <p:cNvPr id="36" name="Curved Connector 35"/>
          <p:cNvCxnSpPr>
            <a:stCxn id="16" idx="2"/>
            <a:endCxn id="17" idx="6"/>
          </p:cNvCxnSpPr>
          <p:nvPr/>
        </p:nvCxnSpPr>
        <p:spPr>
          <a:xfrm rot="10800000">
            <a:off x="2885193" y="3999280"/>
            <a:ext cx="281729" cy="540884"/>
          </a:xfrm>
          <a:prstGeom prst="curvedConnector3">
            <a:avLst>
              <a:gd name="adj1" fmla="val 50000"/>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1 Título"/>
          <p:cNvSpPr txBox="1">
            <a:spLocks/>
          </p:cNvSpPr>
          <p:nvPr/>
        </p:nvSpPr>
        <p:spPr>
          <a:xfrm>
            <a:off x="416899" y="31381"/>
            <a:ext cx="8368542" cy="856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s-GT" altLang="es-GT" sz="2800" dirty="0" err="1" smtClean="0"/>
              <a:t>Strategic</a:t>
            </a:r>
            <a:r>
              <a:rPr lang="es-GT" altLang="es-GT" sz="2800" dirty="0" smtClean="0"/>
              <a:t> </a:t>
            </a:r>
            <a:r>
              <a:rPr lang="es-GT" altLang="es-GT" sz="2800" dirty="0" err="1" smtClean="0"/>
              <a:t>Objectives</a:t>
            </a:r>
            <a:r>
              <a:rPr lang="es-GT" altLang="es-GT" sz="2800" dirty="0" smtClean="0"/>
              <a:t> </a:t>
            </a:r>
            <a:r>
              <a:rPr lang="es-GT" altLang="es-GT" sz="2800" dirty="0" err="1" smtClean="0"/>
              <a:t>Map</a:t>
            </a:r>
            <a:endParaRPr lang="es-GT" altLang="es-GT" sz="2800" dirty="0" smtClean="0"/>
          </a:p>
          <a:p>
            <a:r>
              <a:rPr lang="en-US" altLang="es-GT" sz="2800" dirty="0" smtClean="0"/>
              <a:t>Linked measures to the four perspectives</a:t>
            </a:r>
            <a:endParaRPr lang="es-GT" altLang="es-GT" sz="2800" dirty="0" smtClean="0"/>
          </a:p>
        </p:txBody>
      </p:sp>
      <p:sp>
        <p:nvSpPr>
          <p:cNvPr id="30" name="10 Elipse"/>
          <p:cNvSpPr/>
          <p:nvPr/>
        </p:nvSpPr>
        <p:spPr>
          <a:xfrm>
            <a:off x="4593820" y="4224914"/>
            <a:ext cx="1134122" cy="63915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Fulfill the requirements of business operations</a:t>
            </a:r>
            <a:endParaRPr lang="es-GT" sz="750" b="1" dirty="0">
              <a:solidFill>
                <a:schemeClr val="bg1"/>
              </a:solidFill>
            </a:endParaRPr>
          </a:p>
        </p:txBody>
      </p:sp>
      <p:cxnSp>
        <p:nvCxnSpPr>
          <p:cNvPr id="31" name="52 Conector curvado"/>
          <p:cNvCxnSpPr>
            <a:endCxn id="16" idx="6"/>
          </p:cNvCxnSpPr>
          <p:nvPr/>
        </p:nvCxnSpPr>
        <p:spPr>
          <a:xfrm rot="10800000">
            <a:off x="4218607" y="4540165"/>
            <a:ext cx="615479" cy="231341"/>
          </a:xfrm>
          <a:prstGeom prst="curved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Right Arrow 2">
            <a:hlinkClick r:id="rId2" action="ppaction://hlinksldjump"/>
          </p:cNvPr>
          <p:cNvSpPr/>
          <p:nvPr/>
        </p:nvSpPr>
        <p:spPr>
          <a:xfrm>
            <a:off x="6876256" y="609329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Left Arrow 1">
            <a:hlinkClick r:id="rId3" action="ppaction://hlinksldjump"/>
          </p:cNvPr>
          <p:cNvSpPr/>
          <p:nvPr/>
        </p:nvSpPr>
        <p:spPr>
          <a:xfrm>
            <a:off x="416899" y="6093296"/>
            <a:ext cx="482693"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4207248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gios World Conference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42511</TotalTime>
  <Words>1077</Words>
  <Application>Microsoft Office PowerPoint</Application>
  <PresentationFormat>On-screen Show (4:3)</PresentationFormat>
  <Paragraphs>360</Paragraphs>
  <Slides>35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Comic Sans MS</vt:lpstr>
      <vt:lpstr>Footlight MT Light</vt:lpstr>
      <vt:lpstr>msgothic</vt:lpstr>
      <vt:lpstr>MV Boli</vt:lpstr>
      <vt:lpstr>Myriad Pro Light</vt:lpstr>
      <vt:lpstr>Office Theme</vt:lpstr>
      <vt:lpstr>Nagios World Conference Theme 2</vt:lpstr>
      <vt:lpstr>How Revenue Increased After Implementing Nagios XI and Nagios Network Analyzer</vt:lpstr>
      <vt:lpstr>Introduction &amp; Agenda</vt:lpstr>
      <vt:lpstr>About The Bank</vt:lpstr>
      <vt:lpstr>BEFORE NAGIOS</vt:lpstr>
      <vt:lpstr>project approval process </vt:lpstr>
      <vt:lpstr>Diamond Organizational Excellence</vt:lpstr>
      <vt:lpstr>Why Service Excellence is part of our strategy?</vt:lpstr>
      <vt:lpstr>PowerPoint Presentation</vt:lpstr>
      <vt:lpstr>Strategic Objectives Map</vt:lpstr>
      <vt:lpstr>Strategy Operacionalization: service excellence</vt:lpstr>
      <vt:lpstr>PowerPoint Presentation</vt:lpstr>
      <vt:lpstr>Priorización de iniciativas-proyectos</vt:lpstr>
      <vt:lpstr>Analysis of Project  Investment </vt:lpstr>
      <vt:lpstr>Nagios: Project approval process</vt:lpstr>
      <vt:lpstr>SUCCESSFUL NAGIOS PROJECT IMPLEMENTATION</vt:lpstr>
      <vt:lpstr>Nagios today </vt:lpstr>
      <vt:lpstr>NAGIOS TODAY</vt:lpstr>
      <vt:lpstr>important achievements with Nagios xi AND NETWORK ANALIZER</vt:lpstr>
      <vt:lpstr>PowerPoint Presentation</vt:lpstr>
      <vt:lpstr>PowerPoint Presentation</vt:lpstr>
      <vt:lpstr>PowerPoint Presentation</vt:lpstr>
      <vt:lpstr>PowerPoint Presentation</vt:lpstr>
      <vt:lpstr>PowerPoint Presentation</vt:lpstr>
      <vt:lpstr>NAGIOS NETWORK ANALIZER</vt:lpstr>
      <vt:lpstr>PowerPoint Presentation</vt:lpstr>
      <vt:lpstr>PowerPoint Presentation</vt:lpstr>
      <vt:lpstr>THE FUTURE ON NAGIOS</vt:lpstr>
      <vt:lpstr>How I Visualize Nagios in the Future</vt:lpstr>
      <vt:lpstr>KPI’S Delivery Performance  Communication: Periodic daily reports from the business   </vt:lpstr>
      <vt:lpstr>PowerPoint Presentation</vt:lpstr>
      <vt:lpstr>Incident management kpi</vt:lpstr>
      <vt:lpstr>Conclusion</vt:lpstr>
      <vt:lpstr>PowerPoint Presentation</vt:lpstr>
      <vt:lpstr>Questions?</vt:lpstr>
      <vt:lpstr>Thanks!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zbordeau</dc:creator>
  <cp:lastModifiedBy>Jose Manuel Marroquin</cp:lastModifiedBy>
  <cp:revision>218</cp:revision>
  <dcterms:created xsi:type="dcterms:W3CDTF">2014-06-30T15:36:22Z</dcterms:created>
  <dcterms:modified xsi:type="dcterms:W3CDTF">2014-10-14T15:25:07Z</dcterms:modified>
</cp:coreProperties>
</file>