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281" r:id="rId2"/>
    <p:sldId id="282" r:id="rId3"/>
    <p:sldId id="283" r:id="rId4"/>
    <p:sldId id="284" r:id="rId5"/>
    <p:sldId id="285" r:id="rId6"/>
    <p:sldId id="286" r:id="rId7"/>
    <p:sldId id="310" r:id="rId8"/>
    <p:sldId id="287" r:id="rId9"/>
    <p:sldId id="288" r:id="rId10"/>
    <p:sldId id="289" r:id="rId11"/>
    <p:sldId id="290" r:id="rId12"/>
    <p:sldId id="291" r:id="rId13"/>
    <p:sldId id="292" r:id="rId14"/>
    <p:sldId id="309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11" r:id="rId28"/>
    <p:sldId id="305" r:id="rId29"/>
    <p:sldId id="306" r:id="rId30"/>
    <p:sldId id="307" r:id="rId31"/>
    <p:sldId id="308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96" y="-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93BB7-4F42-E142-9DAB-376B4196B6DA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0B984-B82A-7345-A32F-DB848E7FF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8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what I’m going to be talking about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C463-33BF-0840-A1E0-5F2CFF24C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4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several user-submitted </a:t>
            </a:r>
            <a:r>
              <a:rPr lang="en-US" dirty="0" err="1" smtClean="0"/>
              <a:t>Nagios</a:t>
            </a:r>
            <a:r>
              <a:rPr lang="en-US" dirty="0" smtClean="0"/>
              <a:t> modules in the Forge, but I wanted one that would..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C463-33BF-0840-A1E0-5F2CFF24CC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50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my approach is works great for the sort of environment I’m personally supporting.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B984-B82A-7345-A32F-DB848E7FF7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70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how</a:t>
            </a:r>
            <a:r>
              <a:rPr lang="en-US" baseline="0" dirty="0" smtClean="0"/>
              <a:t> it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C463-33BF-0840-A1E0-5F2CFF24CC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08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an</a:t>
            </a:r>
            <a:r>
              <a:rPr lang="en-US" baseline="0" dirty="0" smtClean="0"/>
              <a:t> excerpt of the main site manifest for the demo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C463-33BF-0840-A1E0-5F2CFF24CC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08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C463-33BF-0840-A1E0-5F2CFF24C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08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the </a:t>
            </a:r>
            <a:r>
              <a:rPr lang="en-US" dirty="0" err="1" smtClean="0"/>
              <a:t>hiera.yaml</a:t>
            </a:r>
            <a:r>
              <a:rPr lang="en-US" baseline="0" dirty="0" smtClean="0"/>
              <a:t> file.  This file lives on the </a:t>
            </a:r>
            <a:r>
              <a:rPr lang="en-US" baseline="0" dirty="0" err="1" smtClean="0"/>
              <a:t>puppetmaster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configures the backend, and defines the hierarchical relationship between the different data stores.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C463-33BF-0840-A1E0-5F2CFF24CC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36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an excerpt from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hiera</a:t>
            </a:r>
            <a:r>
              <a:rPr lang="en-US" baseline="0" dirty="0" smtClean="0"/>
              <a:t> database for the demo environment.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see examples for variables and arrays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C463-33BF-0840-A1E0-5F2CFF24CC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27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Flip to BBEDIT for this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C463-33BF-0840-A1E0-5F2CFF24CC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8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Flip to BBEdit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C463-33BF-0840-A1E0-5F2CFF24CC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30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 if you really want to torture yourself you can parse the </a:t>
            </a:r>
            <a:r>
              <a:rPr lang="en-US" dirty="0" err="1" smtClean="0"/>
              <a:t>last_run_summary</a:t>
            </a:r>
            <a:r>
              <a:rPr lang="en-US" dirty="0" smtClean="0"/>
              <a:t> file and look for errors, but there are better ways of watching that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B984-B82A-7345-A32F-DB848E7FF7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0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And,</a:t>
            </a:r>
            <a:r>
              <a:rPr lang="en-US" baseline="0" dirty="0" smtClean="0"/>
              <a:t> of course, configuration management lends itself to the world of </a:t>
            </a:r>
            <a:r>
              <a:rPr lang="en-US" baseline="0" dirty="0" err="1" smtClean="0"/>
              <a:t>DevOps</a:t>
            </a:r>
            <a:r>
              <a:rPr lang="en-US" baseline="0" dirty="0" smtClean="0"/>
              <a:t>; you could almost say it’s a key enabler of </a:t>
            </a:r>
            <a:r>
              <a:rPr lang="en-US" baseline="0" dirty="0" err="1" smtClean="0"/>
              <a:t>DevOps</a:t>
            </a:r>
            <a:r>
              <a:rPr lang="en-US" baseline="0" dirty="0" smtClean="0"/>
              <a:t> culture.  VictorOps is a </a:t>
            </a:r>
            <a:r>
              <a:rPr lang="en-US" baseline="0" dirty="0" err="1" smtClean="0"/>
              <a:t>DevOps</a:t>
            </a:r>
            <a:r>
              <a:rPr lang="en-US" baseline="0" dirty="0" smtClean="0"/>
              <a:t> shop, so this is important to us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5 years ago I did all of my work in a terminal window</a:t>
            </a:r>
          </a:p>
          <a:p>
            <a:r>
              <a:rPr lang="en-US" baseline="0" dirty="0" smtClean="0"/>
              <a:t>Now I do my work in a text editor on my desktop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Adapting to </a:t>
            </a:r>
            <a:r>
              <a:rPr lang="en-US" baseline="0" dirty="0" err="1" smtClean="0"/>
              <a:t>DevOps</a:t>
            </a:r>
            <a:r>
              <a:rPr lang="en-US" baseline="0" dirty="0" smtClean="0"/>
              <a:t> means learning about unit testing and continuous integration pipelines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also means letting developers into the sandbox</a:t>
            </a:r>
          </a:p>
          <a:p>
            <a:endParaRPr lang="en-US" baseline="0" dirty="0" smtClean="0"/>
          </a:p>
          <a:p>
            <a:r>
              <a:rPr lang="en-US" baseline="0" dirty="0" smtClean="0"/>
              <a:t>Okay, we’re all sold on </a:t>
            </a:r>
            <a:r>
              <a:rPr lang="en-US" baseline="0" dirty="0" err="1" smtClean="0"/>
              <a:t>devops</a:t>
            </a:r>
            <a:r>
              <a:rPr lang="en-US" baseline="0" dirty="0" smtClean="0"/>
              <a:t>, let’s talk about tools.  At VictorOps, our configuration management tool of choice is Puppet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C463-33BF-0840-A1E0-5F2CFF24CC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33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couple notes on the demo </a:t>
            </a:r>
            <a:r>
              <a:rPr lang="en-US" dirty="0" err="1" smtClean="0"/>
              <a:t>enviornment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C463-33BF-0840-A1E0-5F2CFF24CC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27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C463-33BF-0840-A1E0-5F2CFF24CC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27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C463-33BF-0840-A1E0-5F2CFF24CC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6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Puppet is great, there are other great tools as well.  </a:t>
            </a:r>
          </a:p>
          <a:p>
            <a:endParaRPr lang="en-US" dirty="0" smtClean="0"/>
          </a:p>
          <a:p>
            <a:r>
              <a:rPr lang="en-US" dirty="0" smtClean="0"/>
              <a:t>If your thing is Chef,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CFEngine</a:t>
            </a:r>
            <a:r>
              <a:rPr lang="en-US" baseline="0" dirty="0" smtClean="0"/>
              <a:t>, or </a:t>
            </a:r>
            <a:r>
              <a:rPr lang="en-US" baseline="0" dirty="0" err="1" smtClean="0"/>
              <a:t>Ansible</a:t>
            </a:r>
            <a:r>
              <a:rPr lang="en-US" baseline="0" dirty="0" smtClean="0"/>
              <a:t>, wonderful.</a:t>
            </a:r>
          </a:p>
          <a:p>
            <a:r>
              <a:rPr lang="en-US" baseline="0" dirty="0" smtClean="0"/>
              <a:t>The important thing is that you’re using </a:t>
            </a:r>
            <a:r>
              <a:rPr lang="en-US" i="1" baseline="0" dirty="0" smtClean="0"/>
              <a:t>something</a:t>
            </a:r>
            <a:r>
              <a:rPr lang="en-US" i="0" baseline="0" dirty="0" smtClean="0"/>
              <a:t> and managing your infrastructure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For my part, Puppet has some key features that make it a good fit for what I want to do: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C463-33BF-0840-A1E0-5F2CFF24C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7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make use</a:t>
            </a:r>
            <a:r>
              <a:rPr lang="en-US" baseline="0" dirty="0" smtClean="0"/>
              <a:t> of exported resources of a lot of my </a:t>
            </a:r>
            <a:r>
              <a:rPr lang="en-US" baseline="0" dirty="0" err="1" smtClean="0"/>
              <a:t>Nagios</a:t>
            </a:r>
            <a:r>
              <a:rPr lang="en-US" baseline="0" dirty="0" smtClean="0"/>
              <a:t>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C463-33BF-0840-A1E0-5F2CFF24C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45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Hiera</a:t>
            </a:r>
            <a:r>
              <a:rPr lang="en-US" dirty="0" smtClean="0"/>
              <a:t> is a hierarchical database abstraction</a:t>
            </a:r>
            <a:r>
              <a:rPr lang="en-US" baseline="0" dirty="0" smtClean="0"/>
              <a:t> layer.</a:t>
            </a:r>
          </a:p>
          <a:p>
            <a:r>
              <a:rPr lang="en-US" baseline="0" dirty="0" smtClean="0"/>
              <a:t>It allows you to separate code from data: this means…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Hierarchical nature means you can set enterprise-wide defaults and easily override for more specific cases or different locations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Hiera</a:t>
            </a:r>
            <a:r>
              <a:rPr lang="en-US" baseline="0" dirty="0" smtClean="0"/>
              <a:t> supports a variety of back-ends, including an encrypted back-end.  </a:t>
            </a:r>
          </a:p>
          <a:p>
            <a:r>
              <a:rPr lang="en-US" baseline="0" dirty="0" smtClean="0"/>
              <a:t>This reduces your exposure if the source code for your infrastructure gets stolen, and decreases your attack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C463-33BF-0840-A1E0-5F2CFF24C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25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Inline templates are a great way to define</a:t>
            </a:r>
            <a:r>
              <a:rPr lang="en-US" baseline="0" dirty="0" smtClean="0"/>
              <a:t> little one-line files, you’ll see this during the demo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it also gives you a way to run native Ruby code within your puppet policy, and have access to more powerful array and string manipulation.  You’ll see a bit of that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C463-33BF-0840-A1E0-5F2CFF24C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22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Facter</a:t>
            </a:r>
            <a:r>
              <a:rPr lang="en-US" dirty="0" smtClean="0"/>
              <a:t> is a little program that comes along with puppet.</a:t>
            </a:r>
          </a:p>
          <a:p>
            <a:endParaRPr lang="en-US" dirty="0" smtClean="0"/>
          </a:p>
          <a:p>
            <a:r>
              <a:rPr lang="en-US" dirty="0" smtClean="0"/>
              <a:t>You tell it how to derive</a:t>
            </a:r>
            <a:r>
              <a:rPr lang="en-US" baseline="0" dirty="0" smtClean="0"/>
              <a:t> the value of facts and it reports those values back to you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Facts become global variables in Puppet policy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C463-33BF-0840-A1E0-5F2CFF24CC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34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Nagios</a:t>
            </a:r>
            <a:r>
              <a:rPr lang="en-US" dirty="0" smtClean="0"/>
              <a:t> actually has a rich set of </a:t>
            </a:r>
            <a:r>
              <a:rPr lang="en-US" dirty="0" err="1" smtClean="0"/>
              <a:t>nagios</a:t>
            </a:r>
            <a:r>
              <a:rPr lang="en-US" dirty="0" smtClean="0"/>
              <a:t> resource types built</a:t>
            </a:r>
            <a:r>
              <a:rPr lang="en-US" baseline="0" dirty="0" smtClean="0"/>
              <a:t> right in.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Now, I should note that this functionality is going to be moved out of the core codebase sometime soon,</a:t>
            </a:r>
          </a:p>
          <a:p>
            <a:r>
              <a:rPr lang="en-US" baseline="0" dirty="0" smtClean="0"/>
              <a:t>But these features will still be available as a plug-in module.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resource type represents a “unit” of </a:t>
            </a:r>
            <a:r>
              <a:rPr lang="en-US" baseline="0" dirty="0" err="1" smtClean="0"/>
              <a:t>nagios</a:t>
            </a:r>
            <a:r>
              <a:rPr lang="en-US" baseline="0" dirty="0" smtClean="0"/>
              <a:t> configuration,</a:t>
            </a:r>
          </a:p>
          <a:p>
            <a:r>
              <a:rPr lang="en-US" baseline="0" dirty="0" smtClean="0"/>
              <a:t>Like a host, or service, or command, and so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C463-33BF-0840-A1E0-5F2CFF24CC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33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Puppet Forge is a public repository of reusable Puppet modules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C463-33BF-0840-A1E0-5F2CFF24CC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1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715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714500"/>
            <a:ext cx="6400800" cy="571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8" y="4457700"/>
            <a:ext cx="5572125" cy="80724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14599" y="2286000"/>
            <a:ext cx="4114800" cy="4000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youremail@domain.com</a:t>
            </a:r>
          </a:p>
        </p:txBody>
      </p:sp>
    </p:spTree>
    <p:extLst>
      <p:ext uri="{BB962C8B-B14F-4D97-AF65-F5344CB8AC3E}">
        <p14:creationId xmlns:p14="http://schemas.microsoft.com/office/powerpoint/2010/main" val="114641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795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5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57496"/>
            <a:ext cx="3810000" cy="3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4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7953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57496"/>
            <a:ext cx="3810000" cy="3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91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715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714500"/>
            <a:ext cx="6400800" cy="571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8" y="4248150"/>
            <a:ext cx="5572125" cy="101679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14599" y="2286000"/>
            <a:ext cx="4114800" cy="4000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youremail@domain.com</a:t>
            </a:r>
          </a:p>
        </p:txBody>
      </p:sp>
    </p:spTree>
    <p:extLst>
      <p:ext uri="{BB962C8B-B14F-4D97-AF65-F5344CB8AC3E}">
        <p14:creationId xmlns:p14="http://schemas.microsoft.com/office/powerpoint/2010/main" val="45856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795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5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29150"/>
            <a:ext cx="38100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1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795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57496"/>
            <a:ext cx="3810000" cy="3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7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795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5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57496"/>
            <a:ext cx="3810000" cy="3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795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5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57496"/>
            <a:ext cx="3810000" cy="3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7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795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5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57496"/>
            <a:ext cx="3810000" cy="3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5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79533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57496"/>
            <a:ext cx="3810000" cy="3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3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795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57496"/>
            <a:ext cx="3810000" cy="3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795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57496"/>
            <a:ext cx="3810000" cy="3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8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Myriad Pro Light" pitchFamily="34" charset="0"/>
              </a:rPr>
              <a:t>The Art and Zen of Managing </a:t>
            </a:r>
            <a:r>
              <a:rPr lang="en-US" dirty="0" err="1" smtClean="0">
                <a:latin typeface="Myriad Pro Light" pitchFamily="34" charset="0"/>
              </a:rPr>
              <a:t>Nagios</a:t>
            </a:r>
            <a:r>
              <a:rPr lang="en-US" dirty="0" smtClean="0">
                <a:latin typeface="Myriad Pro Light" pitchFamily="34" charset="0"/>
              </a:rPr>
              <a:t> with Puppet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Myriad Pro Light" pitchFamily="34" charset="0"/>
              </a:rPr>
              <a:t>Michael Merideth</a:t>
            </a:r>
            <a:r>
              <a:rPr lang="en-US" dirty="0">
                <a:latin typeface="Myriad Pro Light" pitchFamily="34" charset="0"/>
              </a:rPr>
              <a:t> </a:t>
            </a:r>
            <a:r>
              <a:rPr lang="en-US" dirty="0" smtClean="0">
                <a:latin typeface="Myriad Pro Light" pitchFamily="34" charset="0"/>
              </a:rPr>
              <a:t>- VictorOps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>
                <a:latin typeface="Myriad Pro Light" pitchFamily="34" charset="0"/>
              </a:rPr>
              <a:t>mike@victorops.com</a:t>
            </a:r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8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Puppet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200151"/>
            <a:ext cx="5257800" cy="3394472"/>
          </a:xfrm>
        </p:spPr>
        <p:txBody>
          <a:bodyPr>
            <a:normAutofit lnSpcReduction="10000"/>
          </a:bodyPr>
          <a:lstStyle/>
          <a:p>
            <a:r>
              <a:rPr lang="en-US" sz="4000" b="1" dirty="0" err="1" smtClean="0"/>
              <a:t>Facter</a:t>
            </a:r>
            <a:r>
              <a:rPr lang="en-US" sz="4000" b="1" dirty="0" smtClean="0"/>
              <a:t>: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Variables defined at run-time, on the client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Extensible with Ruby libraries</a:t>
            </a:r>
            <a:endParaRPr lang="en-US" dirty="0"/>
          </a:p>
        </p:txBody>
      </p:sp>
      <p:pic>
        <p:nvPicPr>
          <p:cNvPr id="5" name="Picture 4" descr="Just-The-Facts-Ma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2875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1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Puppet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000" b="1" dirty="0" err="1" smtClean="0"/>
              <a:t>Nagios</a:t>
            </a:r>
            <a:r>
              <a:rPr lang="en-US" sz="4000" b="1" dirty="0" smtClean="0"/>
              <a:t> Resource Types: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Makes creating </a:t>
            </a:r>
            <a:r>
              <a:rPr lang="en-US" dirty="0" err="1" smtClean="0"/>
              <a:t>Nagios</a:t>
            </a:r>
            <a:r>
              <a:rPr lang="en-US" dirty="0" smtClean="0"/>
              <a:t> </a:t>
            </a:r>
            <a:r>
              <a:rPr lang="en-US" dirty="0" err="1" smtClean="0"/>
              <a:t>configs</a:t>
            </a:r>
            <a:r>
              <a:rPr lang="en-US" dirty="0" smtClean="0"/>
              <a:t> simple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Enforces correct syntax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Not suitable for every </a:t>
            </a:r>
            <a:r>
              <a:rPr lang="en-US" dirty="0" err="1" smtClean="0"/>
              <a:t>config</a:t>
            </a:r>
            <a:r>
              <a:rPr lang="en-US" dirty="0" smtClean="0"/>
              <a:t> in every file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b="1" dirty="0" smtClean="0"/>
              <a:t>Warning</a:t>
            </a:r>
            <a:r>
              <a:rPr lang="en-US" dirty="0" smtClean="0"/>
              <a:t>: This functionality is getting externalized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Puppet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b="1" dirty="0" smtClean="0"/>
              <a:t>Puppet Forge: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A public repository of Puppet modules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Modules can be libraries, defined resource type collections, or classes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OMG WARNING: 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submissions are not evaluated by Puppet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2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Use an Existing Module?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Functionality I’m looking for:</a:t>
            </a:r>
          </a:p>
          <a:p>
            <a:pPr marL="1200150" lvl="1" indent="-4572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Automatically add new hosts</a:t>
            </a:r>
          </a:p>
          <a:p>
            <a:pPr marL="1200150" lvl="1" indent="-4572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Provision service checks in other modules</a:t>
            </a:r>
          </a:p>
          <a:p>
            <a:pPr marL="1200150" lvl="1" indent="-4572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Automatically remove deactivated hosts</a:t>
            </a:r>
          </a:p>
          <a:p>
            <a:pPr marL="1200150" lvl="1" indent="-4572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Make use of host and service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9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Approach Isn’t For Everybody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41148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This Will Work Great if…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Servers have functional names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Environment is moderately dynamic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Every host and service is managed by Puppet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10s or </a:t>
            </a:r>
            <a:r>
              <a:rPr lang="en-US" dirty="0" smtClean="0"/>
              <a:t>100s </a:t>
            </a:r>
            <a:r>
              <a:rPr lang="en-US" dirty="0"/>
              <a:t>of </a:t>
            </a:r>
            <a:r>
              <a:rPr lang="en-US" dirty="0" smtClean="0"/>
              <a:t>nodes</a:t>
            </a: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123950"/>
            <a:ext cx="411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Keep Looking if…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Highly elastic environment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Thousands of nodes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Ad-hoc hosts and services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Need instant response to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4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 err="1" smtClean="0"/>
              <a:t>Facter</a:t>
            </a:r>
            <a:r>
              <a:rPr lang="en-US" sz="4000" b="1" dirty="0" smtClean="0"/>
              <a:t> and Puppet Policy Define Roles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Facter</a:t>
            </a:r>
            <a:r>
              <a:rPr lang="en-US" dirty="0" smtClean="0"/>
              <a:t> provides things like </a:t>
            </a:r>
            <a:r>
              <a:rPr lang="en-US" dirty="0" err="1" smtClean="0"/>
              <a:t>fqdn</a:t>
            </a:r>
            <a:r>
              <a:rPr lang="en-US" dirty="0" smtClean="0"/>
              <a:t>, IP, virtual vs. physical, etc.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Puppet policy assigns roles based on those facts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Profile classes </a:t>
            </a:r>
            <a:r>
              <a:rPr lang="en-US" smtClean="0"/>
              <a:t>are defined </a:t>
            </a:r>
            <a:r>
              <a:rPr lang="en-US" dirty="0" smtClean="0"/>
              <a:t>for each role </a:t>
            </a:r>
          </a:p>
        </p:txBody>
      </p:sp>
    </p:spTree>
    <p:extLst>
      <p:ext uri="{BB962C8B-B14F-4D97-AF65-F5344CB8AC3E}">
        <p14:creationId xmlns:p14="http://schemas.microsoft.com/office/powerpoint/2010/main" val="322552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Facts to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000" dirty="0">
                <a:latin typeface="Courier"/>
                <a:cs typeface="Courier"/>
              </a:rPr>
              <a:t># </a:t>
            </a:r>
            <a:r>
              <a:rPr lang="en-US" sz="1000" dirty="0" err="1" smtClean="0">
                <a:latin typeface="Courier"/>
                <a:cs typeface="Courier"/>
              </a:rPr>
              <a:t>vo_env</a:t>
            </a:r>
            <a:r>
              <a:rPr lang="en-US" sz="1000" dirty="0" smtClean="0">
                <a:latin typeface="Courier"/>
                <a:cs typeface="Courier"/>
              </a:rPr>
              <a:t>( development or staging)</a:t>
            </a:r>
            <a:endParaRPr lang="en-US" sz="1000" dirty="0">
              <a:latin typeface="Courier"/>
              <a:cs typeface="Courier"/>
            </a:endParaRPr>
          </a:p>
          <a:p>
            <a:r>
              <a:rPr lang="en-US" sz="1000" dirty="0">
                <a:latin typeface="Courier"/>
                <a:cs typeface="Courier"/>
              </a:rPr>
              <a:t>case $::domain {</a:t>
            </a:r>
          </a:p>
          <a:p>
            <a:r>
              <a:rPr lang="en-US" sz="1000" dirty="0">
                <a:latin typeface="Courier"/>
                <a:cs typeface="Courier"/>
              </a:rPr>
              <a:t>  /^.*</a:t>
            </a:r>
            <a:r>
              <a:rPr lang="en-US" sz="1000" dirty="0" err="1">
                <a:latin typeface="Courier"/>
                <a:cs typeface="Courier"/>
              </a:rPr>
              <a:t>dev</a:t>
            </a:r>
            <a:r>
              <a:rPr lang="en-US" sz="1000" dirty="0">
                <a:latin typeface="Courier"/>
                <a:cs typeface="Courier"/>
              </a:rPr>
              <a:t>\..*\.</a:t>
            </a:r>
            <a:r>
              <a:rPr lang="en-US" sz="1000" dirty="0" err="1">
                <a:latin typeface="Courier"/>
                <a:cs typeface="Courier"/>
              </a:rPr>
              <a:t>victorops</a:t>
            </a:r>
            <a:r>
              <a:rPr lang="en-US" sz="1000" dirty="0">
                <a:latin typeface="Courier"/>
                <a:cs typeface="Courier"/>
              </a:rPr>
              <a:t>\</a:t>
            </a:r>
            <a:r>
              <a:rPr lang="en-US" sz="1000" dirty="0" err="1">
                <a:latin typeface="Courier"/>
                <a:cs typeface="Courier"/>
              </a:rPr>
              <a:t>.net</a:t>
            </a:r>
            <a:r>
              <a:rPr lang="en-US" sz="1000" dirty="0">
                <a:latin typeface="Courier"/>
                <a:cs typeface="Courier"/>
              </a:rPr>
              <a:t>$/:  </a:t>
            </a:r>
            <a:r>
              <a:rPr lang="en-US" sz="1000" dirty="0" smtClean="0">
                <a:latin typeface="Courier"/>
                <a:cs typeface="Courier"/>
              </a:rPr>
              <a:t>{ $</a:t>
            </a:r>
            <a:r>
              <a:rPr lang="en-US" sz="1000" dirty="0" err="1">
                <a:latin typeface="Courier"/>
                <a:cs typeface="Courier"/>
              </a:rPr>
              <a:t>vo_env</a:t>
            </a:r>
            <a:r>
              <a:rPr lang="en-US" sz="1000" dirty="0">
                <a:latin typeface="Courier"/>
                <a:cs typeface="Courier"/>
              </a:rPr>
              <a:t> </a:t>
            </a:r>
            <a:r>
              <a:rPr lang="en-US" sz="1000" dirty="0" smtClean="0">
                <a:latin typeface="Courier"/>
                <a:cs typeface="Courier"/>
              </a:rPr>
              <a:t>= </a:t>
            </a:r>
            <a:r>
              <a:rPr lang="en-US" sz="1000" dirty="0">
                <a:latin typeface="Courier"/>
                <a:cs typeface="Courier"/>
              </a:rPr>
              <a:t>'</a:t>
            </a:r>
            <a:r>
              <a:rPr lang="en-US" sz="1000" dirty="0" err="1">
                <a:latin typeface="Courier"/>
                <a:cs typeface="Courier"/>
              </a:rPr>
              <a:t>dev</a:t>
            </a:r>
            <a:r>
              <a:rPr lang="en-US" sz="1000" dirty="0">
                <a:latin typeface="Courier"/>
                <a:cs typeface="Courier"/>
              </a:rPr>
              <a:t>' }</a:t>
            </a:r>
          </a:p>
          <a:p>
            <a:r>
              <a:rPr lang="en-US" sz="1000" dirty="0">
                <a:latin typeface="Courier"/>
                <a:cs typeface="Courier"/>
              </a:rPr>
              <a:t>  /^.*</a:t>
            </a:r>
            <a:r>
              <a:rPr lang="en-US" sz="1000" dirty="0" err="1">
                <a:latin typeface="Courier"/>
                <a:cs typeface="Courier"/>
              </a:rPr>
              <a:t>stg</a:t>
            </a:r>
            <a:r>
              <a:rPr lang="en-US" sz="1000" dirty="0">
                <a:latin typeface="Courier"/>
                <a:cs typeface="Courier"/>
              </a:rPr>
              <a:t>\..*\.</a:t>
            </a:r>
            <a:r>
              <a:rPr lang="en-US" sz="1000" dirty="0" err="1">
                <a:latin typeface="Courier"/>
                <a:cs typeface="Courier"/>
              </a:rPr>
              <a:t>victorops</a:t>
            </a:r>
            <a:r>
              <a:rPr lang="en-US" sz="1000" dirty="0">
                <a:latin typeface="Courier"/>
                <a:cs typeface="Courier"/>
              </a:rPr>
              <a:t>\</a:t>
            </a:r>
            <a:r>
              <a:rPr lang="en-US" sz="1000" dirty="0" err="1">
                <a:latin typeface="Courier"/>
                <a:cs typeface="Courier"/>
              </a:rPr>
              <a:t>.net</a:t>
            </a:r>
            <a:r>
              <a:rPr lang="en-US" sz="1000" dirty="0">
                <a:latin typeface="Courier"/>
                <a:cs typeface="Courier"/>
              </a:rPr>
              <a:t>$/:  </a:t>
            </a:r>
            <a:r>
              <a:rPr lang="en-US" sz="1000" dirty="0" smtClean="0">
                <a:latin typeface="Courier"/>
                <a:cs typeface="Courier"/>
              </a:rPr>
              <a:t>{ $</a:t>
            </a:r>
            <a:r>
              <a:rPr lang="en-US" sz="1000" dirty="0" err="1">
                <a:latin typeface="Courier"/>
                <a:cs typeface="Courier"/>
              </a:rPr>
              <a:t>vo_env</a:t>
            </a:r>
            <a:r>
              <a:rPr lang="en-US" sz="1000" dirty="0">
                <a:latin typeface="Courier"/>
                <a:cs typeface="Courier"/>
              </a:rPr>
              <a:t> </a:t>
            </a:r>
            <a:r>
              <a:rPr lang="en-US" sz="1000" dirty="0" smtClean="0">
                <a:latin typeface="Courier"/>
                <a:cs typeface="Courier"/>
              </a:rPr>
              <a:t>= </a:t>
            </a:r>
            <a:r>
              <a:rPr lang="en-US" sz="1000" dirty="0">
                <a:latin typeface="Courier"/>
                <a:cs typeface="Courier"/>
              </a:rPr>
              <a:t>'</a:t>
            </a:r>
            <a:r>
              <a:rPr lang="en-US" sz="1000" dirty="0" err="1">
                <a:latin typeface="Courier"/>
                <a:cs typeface="Courier"/>
              </a:rPr>
              <a:t>stg</a:t>
            </a:r>
            <a:r>
              <a:rPr lang="en-US" sz="1000" dirty="0">
                <a:latin typeface="Courier"/>
                <a:cs typeface="Courier"/>
              </a:rPr>
              <a:t>' }</a:t>
            </a:r>
          </a:p>
          <a:p>
            <a:r>
              <a:rPr lang="en-US" sz="1000" dirty="0">
                <a:latin typeface="Courier"/>
                <a:cs typeface="Courier"/>
              </a:rPr>
              <a:t> </a:t>
            </a:r>
            <a:r>
              <a:rPr lang="en-US" sz="1000" dirty="0" smtClean="0">
                <a:latin typeface="Courier"/>
                <a:cs typeface="Courier"/>
              </a:rPr>
              <a:t> default</a:t>
            </a:r>
            <a:r>
              <a:rPr lang="en-US" sz="1000" dirty="0">
                <a:latin typeface="Courier"/>
                <a:cs typeface="Courier"/>
              </a:rPr>
              <a:t>:                        { fail('VO Environment cannot be determined') }</a:t>
            </a:r>
          </a:p>
          <a:p>
            <a:r>
              <a:rPr lang="en-US" sz="1000" dirty="0">
                <a:latin typeface="Courier"/>
                <a:cs typeface="Courier"/>
              </a:rPr>
              <a:t>}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dirty="0">
                <a:latin typeface="Courier"/>
                <a:cs typeface="Courier"/>
              </a:rPr>
              <a:t># </a:t>
            </a:r>
            <a:r>
              <a:rPr lang="en-US" sz="1000" dirty="0" err="1">
                <a:latin typeface="Courier"/>
                <a:cs typeface="Courier"/>
              </a:rPr>
              <a:t>vo_location</a:t>
            </a:r>
            <a:r>
              <a:rPr lang="en-US" sz="1000" dirty="0">
                <a:latin typeface="Courier"/>
                <a:cs typeface="Courier"/>
              </a:rPr>
              <a:t> ( physical location, or 'vagrant' for vagrant environments )</a:t>
            </a:r>
          </a:p>
          <a:p>
            <a:r>
              <a:rPr lang="en-US" sz="1000" dirty="0">
                <a:latin typeface="Courier"/>
                <a:cs typeface="Courier"/>
              </a:rPr>
              <a:t>case $::domain {</a:t>
            </a:r>
          </a:p>
          <a:p>
            <a:r>
              <a:rPr lang="en-US" sz="1000" dirty="0">
                <a:latin typeface="Courier"/>
                <a:cs typeface="Courier"/>
              </a:rPr>
              <a:t>  /^.*vagrant\.</a:t>
            </a:r>
            <a:r>
              <a:rPr lang="en-US" sz="1000" dirty="0" err="1">
                <a:latin typeface="Courier"/>
                <a:cs typeface="Courier"/>
              </a:rPr>
              <a:t>victorops</a:t>
            </a:r>
            <a:r>
              <a:rPr lang="en-US" sz="1000" dirty="0">
                <a:latin typeface="Courier"/>
                <a:cs typeface="Courier"/>
              </a:rPr>
              <a:t>\</a:t>
            </a:r>
            <a:r>
              <a:rPr lang="en-US" sz="1000" dirty="0" err="1">
                <a:latin typeface="Courier"/>
                <a:cs typeface="Courier"/>
              </a:rPr>
              <a:t>.net</a:t>
            </a:r>
            <a:r>
              <a:rPr lang="en-US" sz="1000" dirty="0">
                <a:latin typeface="Courier"/>
                <a:cs typeface="Courier"/>
              </a:rPr>
              <a:t>$/:  { $</a:t>
            </a:r>
            <a:r>
              <a:rPr lang="en-US" sz="1000" dirty="0" err="1">
                <a:latin typeface="Courier"/>
                <a:cs typeface="Courier"/>
              </a:rPr>
              <a:t>vo_location</a:t>
            </a:r>
            <a:r>
              <a:rPr lang="en-US" sz="1000" dirty="0">
                <a:latin typeface="Courier"/>
                <a:cs typeface="Courier"/>
              </a:rPr>
              <a:t> = 'vagrant' }</a:t>
            </a:r>
          </a:p>
          <a:p>
            <a:r>
              <a:rPr lang="en-US" sz="1000" dirty="0" smtClean="0">
                <a:latin typeface="Courier"/>
                <a:cs typeface="Courier"/>
              </a:rPr>
              <a:t>  default</a:t>
            </a:r>
            <a:r>
              <a:rPr lang="en-US" sz="1000" dirty="0">
                <a:latin typeface="Courier"/>
                <a:cs typeface="Courier"/>
              </a:rPr>
              <a:t>:                        { fail('VO Location cannot be determined') }</a:t>
            </a:r>
          </a:p>
          <a:p>
            <a:r>
              <a:rPr lang="en-US" sz="1000" dirty="0">
                <a:latin typeface="Courier"/>
                <a:cs typeface="Courier"/>
              </a:rPr>
              <a:t>}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dirty="0">
                <a:latin typeface="Courier"/>
                <a:cs typeface="Courier"/>
              </a:rPr>
              <a:t># Server-type classification by hostname</a:t>
            </a:r>
          </a:p>
          <a:p>
            <a:r>
              <a:rPr lang="en-US" sz="1000" dirty="0">
                <a:latin typeface="Courier"/>
                <a:cs typeface="Courier"/>
              </a:rPr>
              <a:t>$</a:t>
            </a:r>
            <a:r>
              <a:rPr lang="en-US" sz="1000" dirty="0" err="1">
                <a:latin typeface="Courier"/>
                <a:cs typeface="Courier"/>
              </a:rPr>
              <a:t>vo_st_nagios_server</a:t>
            </a:r>
            <a:r>
              <a:rPr lang="en-US" sz="1000" dirty="0">
                <a:latin typeface="Courier"/>
                <a:cs typeface="Courier"/>
              </a:rPr>
              <a:t>    = $::hostname =~ /^</a:t>
            </a:r>
            <a:r>
              <a:rPr lang="en-US" sz="1000" dirty="0" err="1">
                <a:latin typeface="Courier"/>
                <a:cs typeface="Courier"/>
              </a:rPr>
              <a:t>nagios</a:t>
            </a:r>
            <a:r>
              <a:rPr lang="en-US" sz="1000" dirty="0">
                <a:latin typeface="Courier"/>
                <a:cs typeface="Courier"/>
              </a:rPr>
              <a:t>[0-9].*$/</a:t>
            </a:r>
          </a:p>
          <a:p>
            <a:r>
              <a:rPr lang="en-US" sz="1000" dirty="0">
                <a:latin typeface="Courier"/>
                <a:cs typeface="Courier"/>
              </a:rPr>
              <a:t>$</a:t>
            </a:r>
            <a:r>
              <a:rPr lang="en-US" sz="1000" dirty="0" err="1">
                <a:latin typeface="Courier"/>
                <a:cs typeface="Courier"/>
              </a:rPr>
              <a:t>vo_st_puppet_server</a:t>
            </a:r>
            <a:r>
              <a:rPr lang="en-US" sz="1000" dirty="0">
                <a:latin typeface="Courier"/>
                <a:cs typeface="Courier"/>
              </a:rPr>
              <a:t>    = $::hostname =~ /^puppet[0-9].*$/</a:t>
            </a:r>
          </a:p>
          <a:p>
            <a:r>
              <a:rPr lang="en-US" sz="1000" dirty="0" smtClean="0">
                <a:latin typeface="Courier"/>
                <a:cs typeface="Courier"/>
              </a:rPr>
              <a:t>$</a:t>
            </a:r>
            <a:r>
              <a:rPr lang="en-US" sz="1000" dirty="0" err="1">
                <a:latin typeface="Courier"/>
                <a:cs typeface="Courier"/>
              </a:rPr>
              <a:t>vo_st_web_server</a:t>
            </a:r>
            <a:r>
              <a:rPr lang="en-US" sz="1000" dirty="0">
                <a:latin typeface="Courier"/>
                <a:cs typeface="Courier"/>
              </a:rPr>
              <a:t>       = $::hostname =~ /^web[0-9].*$/</a:t>
            </a:r>
          </a:p>
          <a:p>
            <a:r>
              <a:rPr lang="en-US" sz="1000" dirty="0">
                <a:latin typeface="Courier"/>
                <a:cs typeface="Courier"/>
              </a:rPr>
              <a:t>$</a:t>
            </a:r>
            <a:r>
              <a:rPr lang="en-US" sz="1000" dirty="0" err="1">
                <a:latin typeface="Courier"/>
                <a:cs typeface="Courier"/>
              </a:rPr>
              <a:t>vo_st_haproxy_server</a:t>
            </a:r>
            <a:r>
              <a:rPr lang="en-US" sz="1000" dirty="0">
                <a:latin typeface="Courier"/>
                <a:cs typeface="Courier"/>
              </a:rPr>
              <a:t>   = $::</a:t>
            </a:r>
            <a:r>
              <a:rPr lang="en-US" sz="1000" dirty="0" err="1">
                <a:latin typeface="Courier"/>
                <a:cs typeface="Courier"/>
              </a:rPr>
              <a:t>fqdn</a:t>
            </a:r>
            <a:r>
              <a:rPr lang="en-US" sz="1000" dirty="0">
                <a:latin typeface="Courier"/>
                <a:cs typeface="Courier"/>
              </a:rPr>
              <a:t>     =~ /^</a:t>
            </a:r>
            <a:r>
              <a:rPr lang="en-US" sz="1000" dirty="0" err="1">
                <a:latin typeface="Courier"/>
                <a:cs typeface="Courier"/>
              </a:rPr>
              <a:t>haproxy</a:t>
            </a:r>
            <a:r>
              <a:rPr lang="en-US" sz="1000" dirty="0">
                <a:latin typeface="Courier"/>
                <a:cs typeface="Courier"/>
              </a:rPr>
              <a:t>.*/</a:t>
            </a:r>
            <a:endParaRPr lang="en-US" sz="10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78548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 err="1" smtClean="0"/>
              <a:t>Hiera</a:t>
            </a:r>
            <a:r>
              <a:rPr lang="en-US" sz="4000" b="1" dirty="0" smtClean="0"/>
              <a:t> defines the variables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Sane defaults for most values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Environment-specific overrides (</a:t>
            </a:r>
            <a:r>
              <a:rPr lang="en-US" dirty="0" err="1" smtClean="0"/>
              <a:t>dev</a:t>
            </a:r>
            <a:r>
              <a:rPr lang="en-US" dirty="0" smtClean="0"/>
              <a:t>, staging, production)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Site-specific overrides for different datacenters</a:t>
            </a:r>
          </a:p>
        </p:txBody>
      </p:sp>
    </p:spTree>
    <p:extLst>
      <p:ext uri="{BB962C8B-B14F-4D97-AF65-F5344CB8AC3E}">
        <p14:creationId xmlns:p14="http://schemas.microsoft.com/office/powerpoint/2010/main" val="349806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</a:t>
            </a:r>
            <a:r>
              <a:rPr lang="en-US" dirty="0" err="1" smtClean="0"/>
              <a:t>iera.yaml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1277362"/>
            <a:ext cx="8458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-</a:t>
            </a:r>
            <a:r>
              <a:rPr lang="en-US" sz="1600" dirty="0">
                <a:latin typeface="Courier"/>
                <a:cs typeface="Courier"/>
              </a:rPr>
              <a:t>--</a:t>
            </a:r>
          </a:p>
          <a:p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 err="1">
                <a:latin typeface="Courier"/>
                <a:cs typeface="Courier"/>
              </a:rPr>
              <a:t>backends</a:t>
            </a:r>
            <a:r>
              <a:rPr lang="en-US" sz="1600" dirty="0">
                <a:latin typeface="Courier"/>
                <a:cs typeface="Courier"/>
              </a:rPr>
              <a:t>:</a:t>
            </a:r>
          </a:p>
          <a:p>
            <a:r>
              <a:rPr lang="en-US" sz="1600" dirty="0">
                <a:latin typeface="Courier"/>
                <a:cs typeface="Courier"/>
              </a:rPr>
              <a:t>  - </a:t>
            </a:r>
            <a:r>
              <a:rPr lang="en-US" sz="1600" dirty="0" err="1">
                <a:latin typeface="Courier"/>
                <a:cs typeface="Courier"/>
              </a:rPr>
              <a:t>yaml</a:t>
            </a:r>
            <a:endParaRPr lang="en-US" sz="1600" dirty="0">
              <a:latin typeface="Courier"/>
              <a:cs typeface="Courier"/>
            </a:endParaRP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 err="1">
                <a:latin typeface="Courier"/>
                <a:cs typeface="Courier"/>
              </a:rPr>
              <a:t>yaml</a:t>
            </a:r>
            <a:r>
              <a:rPr lang="en-US" sz="1600" dirty="0">
                <a:latin typeface="Courier"/>
                <a:cs typeface="Courier"/>
              </a:rPr>
              <a:t>:</a:t>
            </a:r>
          </a:p>
          <a:p>
            <a:r>
              <a:rPr lang="en-US" sz="1600" dirty="0">
                <a:latin typeface="Courier"/>
                <a:cs typeface="Courier"/>
              </a:rPr>
              <a:t>  :</a:t>
            </a:r>
            <a:r>
              <a:rPr lang="en-US" sz="1600" dirty="0" err="1">
                <a:latin typeface="Courier"/>
                <a:cs typeface="Courier"/>
              </a:rPr>
              <a:t>datadir</a:t>
            </a:r>
            <a:r>
              <a:rPr lang="en-US" sz="1600" dirty="0">
                <a:latin typeface="Courier"/>
                <a:cs typeface="Courier"/>
              </a:rPr>
              <a:t>: "/</a:t>
            </a:r>
            <a:r>
              <a:rPr lang="en-US" sz="1600" dirty="0" err="1">
                <a:latin typeface="Courier"/>
                <a:cs typeface="Courier"/>
              </a:rPr>
              <a:t>etc</a:t>
            </a:r>
            <a:r>
              <a:rPr lang="en-US" sz="1600" dirty="0">
                <a:latin typeface="Courier"/>
                <a:cs typeface="Courier"/>
              </a:rPr>
              <a:t>/puppet/environments/%{::environment}/</a:t>
            </a:r>
            <a:r>
              <a:rPr lang="en-US" sz="1600" dirty="0" err="1">
                <a:latin typeface="Courier"/>
                <a:cs typeface="Courier"/>
              </a:rPr>
              <a:t>hieradata</a:t>
            </a:r>
            <a:r>
              <a:rPr lang="en-US" sz="1600" dirty="0">
                <a:latin typeface="Courier"/>
                <a:cs typeface="Courier"/>
              </a:rPr>
              <a:t>"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:hierarchy:</a:t>
            </a:r>
          </a:p>
          <a:p>
            <a:r>
              <a:rPr lang="en-US" sz="1600" dirty="0">
                <a:latin typeface="Courier"/>
                <a:cs typeface="Courier"/>
              </a:rPr>
              <a:t>  - "%{:</a:t>
            </a:r>
            <a:r>
              <a:rPr lang="en-US" sz="1600" dirty="0" smtClean="0">
                <a:latin typeface="Courier"/>
                <a:cs typeface="Courier"/>
              </a:rPr>
              <a:t>:</a:t>
            </a:r>
            <a:r>
              <a:rPr lang="en-US" sz="1600" dirty="0" err="1" smtClean="0">
                <a:latin typeface="Courier"/>
                <a:cs typeface="Courier"/>
              </a:rPr>
              <a:t>fqdn</a:t>
            </a:r>
            <a:r>
              <a:rPr lang="en-US" sz="1600" dirty="0" smtClean="0">
                <a:latin typeface="Courier"/>
                <a:cs typeface="Courier"/>
              </a:rPr>
              <a:t>}”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- "%{::</a:t>
            </a:r>
            <a:r>
              <a:rPr lang="en-US" sz="1600" dirty="0" err="1" smtClean="0">
                <a:latin typeface="Courier"/>
                <a:cs typeface="Courier"/>
              </a:rPr>
              <a:t>vo_env</a:t>
            </a:r>
            <a:r>
              <a:rPr lang="en-US" sz="1600" dirty="0" smtClean="0">
                <a:latin typeface="Courier"/>
                <a:cs typeface="Courier"/>
              </a:rPr>
              <a:t>}.%{::</a:t>
            </a:r>
            <a:r>
              <a:rPr lang="en-US" sz="1600" dirty="0" err="1" smtClean="0">
                <a:latin typeface="Courier"/>
                <a:cs typeface="Courier"/>
              </a:rPr>
              <a:t>vo_location</a:t>
            </a:r>
            <a:r>
              <a:rPr lang="en-US" sz="1600" dirty="0" smtClean="0">
                <a:latin typeface="Courier"/>
                <a:cs typeface="Courier"/>
              </a:rPr>
              <a:t>}"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- "%{::</a:t>
            </a:r>
            <a:r>
              <a:rPr lang="en-US" sz="1600" dirty="0" err="1" smtClean="0">
                <a:latin typeface="Courier"/>
                <a:cs typeface="Courier"/>
              </a:rPr>
              <a:t>vo_env</a:t>
            </a:r>
            <a:r>
              <a:rPr lang="en-US" sz="1600" dirty="0" smtClean="0">
                <a:latin typeface="Courier"/>
                <a:cs typeface="Courier"/>
              </a:rPr>
              <a:t>}</a:t>
            </a:r>
            <a:r>
              <a:rPr lang="en-US" sz="1600" dirty="0">
                <a:latin typeface="Courier"/>
                <a:cs typeface="Courier"/>
              </a:rPr>
              <a:t>"</a:t>
            </a:r>
          </a:p>
          <a:p>
            <a:r>
              <a:rPr lang="en-US" sz="1600" dirty="0">
                <a:latin typeface="Courier"/>
                <a:cs typeface="Courier"/>
              </a:rPr>
              <a:t>  - "%{::</a:t>
            </a:r>
            <a:r>
              <a:rPr lang="en-US" sz="1600" dirty="0" err="1">
                <a:latin typeface="Courier"/>
                <a:cs typeface="Courier"/>
              </a:rPr>
              <a:t>vo_location</a:t>
            </a:r>
            <a:r>
              <a:rPr lang="en-US" sz="1600" dirty="0">
                <a:latin typeface="Courier"/>
                <a:cs typeface="Courier"/>
              </a:rPr>
              <a:t>}"</a:t>
            </a:r>
          </a:p>
          <a:p>
            <a:r>
              <a:rPr lang="en-US" sz="1600" dirty="0">
                <a:latin typeface="Courier"/>
                <a:cs typeface="Courier"/>
              </a:rPr>
              <a:t>  - defaults</a:t>
            </a:r>
          </a:p>
        </p:txBody>
      </p:sp>
    </p:spTree>
    <p:extLst>
      <p:ext uri="{BB962C8B-B14F-4D97-AF65-F5344CB8AC3E}">
        <p14:creationId xmlns:p14="http://schemas.microsoft.com/office/powerpoint/2010/main" val="304651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Hiera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104775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"/>
                <a:cs typeface="Courier"/>
              </a:rPr>
              <a:t>nagios_serverip</a:t>
            </a:r>
            <a:r>
              <a:rPr lang="en-US" sz="1600" dirty="0">
                <a:latin typeface="Courier"/>
                <a:cs typeface="Courier"/>
              </a:rPr>
              <a:t>:      '10.2.0.3'</a:t>
            </a:r>
          </a:p>
          <a:p>
            <a:r>
              <a:rPr lang="en-US" sz="1600" dirty="0" err="1">
                <a:latin typeface="Courier"/>
                <a:cs typeface="Courier"/>
              </a:rPr>
              <a:t>nagios_config_tmpdir</a:t>
            </a:r>
            <a:r>
              <a:rPr lang="en-US" sz="1600" dirty="0">
                <a:latin typeface="Courier"/>
                <a:cs typeface="Courier"/>
              </a:rPr>
              <a:t>: '/</a:t>
            </a:r>
            <a:r>
              <a:rPr lang="en-US" sz="1600" dirty="0" err="1">
                <a:latin typeface="Courier"/>
                <a:cs typeface="Courier"/>
              </a:rPr>
              <a:t>etc</a:t>
            </a:r>
            <a:r>
              <a:rPr lang="en-US" sz="1600" dirty="0">
                <a:latin typeface="Courier"/>
                <a:cs typeface="Courier"/>
              </a:rPr>
              <a:t>/nagios3/</a:t>
            </a:r>
            <a:r>
              <a:rPr lang="en-US" sz="1600" dirty="0" err="1">
                <a:latin typeface="Courier"/>
                <a:cs typeface="Courier"/>
              </a:rPr>
              <a:t>tmp</a:t>
            </a:r>
            <a:r>
              <a:rPr lang="en-US" sz="1600" dirty="0">
                <a:latin typeface="Courier"/>
                <a:cs typeface="Courier"/>
              </a:rPr>
              <a:t>/'</a:t>
            </a:r>
          </a:p>
          <a:p>
            <a:r>
              <a:rPr lang="en-US" sz="1600" dirty="0" err="1">
                <a:latin typeface="Courier"/>
                <a:cs typeface="Courier"/>
              </a:rPr>
              <a:t>nagios_config_rundir</a:t>
            </a:r>
            <a:r>
              <a:rPr lang="en-US" sz="1600" dirty="0">
                <a:latin typeface="Courier"/>
                <a:cs typeface="Courier"/>
              </a:rPr>
              <a:t>: '/</a:t>
            </a:r>
            <a:r>
              <a:rPr lang="en-US" sz="1600" dirty="0" err="1">
                <a:latin typeface="Courier"/>
                <a:cs typeface="Courier"/>
              </a:rPr>
              <a:t>etc</a:t>
            </a:r>
            <a:r>
              <a:rPr lang="en-US" sz="1600" dirty="0">
                <a:latin typeface="Courier"/>
                <a:cs typeface="Courier"/>
              </a:rPr>
              <a:t>/nagios3/objects/'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 err="1" smtClean="0">
                <a:latin typeface="Courier"/>
                <a:cs typeface="Courier"/>
              </a:rPr>
              <a:t>nagiosadmin_password</a:t>
            </a:r>
            <a:r>
              <a:rPr lang="en-US" sz="1600" dirty="0">
                <a:latin typeface="Courier"/>
                <a:cs typeface="Courier"/>
              </a:rPr>
              <a:t>: '$apr1$K9h.rQtY$r182KTHAW0IOVSHMW3.</a:t>
            </a:r>
            <a:r>
              <a:rPr lang="en-US" sz="1600" dirty="0" smtClean="0">
                <a:latin typeface="Courier"/>
                <a:cs typeface="Courier"/>
              </a:rPr>
              <a:t>DY1'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 err="1">
                <a:latin typeface="Courier"/>
                <a:cs typeface="Courier"/>
              </a:rPr>
              <a:t>nag_local_servicegroups</a:t>
            </a:r>
            <a:r>
              <a:rPr lang="en-US" sz="1600" dirty="0">
                <a:latin typeface="Courier"/>
                <a:cs typeface="Courier"/>
              </a:rPr>
              <a:t>:</a:t>
            </a:r>
          </a:p>
          <a:p>
            <a:r>
              <a:rPr lang="en-US" sz="1600" dirty="0">
                <a:latin typeface="Courier"/>
                <a:cs typeface="Courier"/>
              </a:rPr>
              <a:t>  - 'database-services'</a:t>
            </a:r>
          </a:p>
          <a:p>
            <a:r>
              <a:rPr lang="en-US" sz="1600" dirty="0">
                <a:latin typeface="Courier"/>
                <a:cs typeface="Courier"/>
              </a:rPr>
              <a:t>  - 'application-services'</a:t>
            </a:r>
          </a:p>
          <a:p>
            <a:r>
              <a:rPr lang="en-US" sz="1600" dirty="0">
                <a:latin typeface="Courier"/>
                <a:cs typeface="Courier"/>
              </a:rPr>
              <a:t>  - 'system-services'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 err="1">
                <a:latin typeface="Courier"/>
                <a:cs typeface="Courier"/>
              </a:rPr>
              <a:t>nag_local_contactgroups</a:t>
            </a:r>
            <a:r>
              <a:rPr lang="en-US" sz="1600" dirty="0">
                <a:latin typeface="Courier"/>
                <a:cs typeface="Courier"/>
              </a:rPr>
              <a:t>:</a:t>
            </a:r>
          </a:p>
          <a:p>
            <a:r>
              <a:rPr lang="en-US" sz="1600" dirty="0">
                <a:latin typeface="Courier"/>
                <a:cs typeface="Courier"/>
              </a:rPr>
              <a:t>  - 'sysops'</a:t>
            </a:r>
          </a:p>
          <a:p>
            <a:r>
              <a:rPr lang="en-US" sz="1600" dirty="0">
                <a:latin typeface="Courier"/>
                <a:cs typeface="Courier"/>
              </a:rPr>
              <a:t>  - '</a:t>
            </a:r>
            <a:r>
              <a:rPr lang="en-US" sz="1600" dirty="0" err="1">
                <a:latin typeface="Courier"/>
                <a:cs typeface="Courier"/>
              </a:rPr>
              <a:t>devops</a:t>
            </a:r>
            <a:r>
              <a:rPr lang="en-US" sz="1600" dirty="0">
                <a:latin typeface="Courier"/>
                <a:cs typeface="Courier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223311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Puppet and </a:t>
            </a:r>
            <a:r>
              <a:rPr lang="en-US" dirty="0" err="1" smtClean="0">
                <a:latin typeface="Myriad Pro Light" pitchFamily="34" charset="0"/>
              </a:rPr>
              <a:t>Nagios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Why use </a:t>
            </a:r>
            <a:r>
              <a:rPr lang="en-US" dirty="0" err="1" smtClean="0">
                <a:latin typeface="Myriad Pro Light" pitchFamily="34" charset="0"/>
              </a:rPr>
              <a:t>config</a:t>
            </a:r>
            <a:r>
              <a:rPr lang="en-US" dirty="0" smtClean="0">
                <a:latin typeface="Myriad Pro Light" pitchFamily="34" charset="0"/>
              </a:rPr>
              <a:t> management?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Using Puppet with </a:t>
            </a:r>
            <a:r>
              <a:rPr lang="en-US" dirty="0" err="1" smtClean="0">
                <a:latin typeface="Myriad Pro Light" pitchFamily="34" charset="0"/>
              </a:rPr>
              <a:t>Nagios</a:t>
            </a:r>
            <a:r>
              <a:rPr lang="en-US" dirty="0" smtClean="0">
                <a:latin typeface="Myriad Pro Light" pitchFamily="34" charset="0"/>
              </a:rPr>
              <a:t>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Generating </a:t>
            </a:r>
            <a:r>
              <a:rPr lang="en-US" dirty="0" err="1" smtClean="0">
                <a:latin typeface="Myriad Pro Light" pitchFamily="34" charset="0"/>
              </a:rPr>
              <a:t>config</a:t>
            </a:r>
            <a:endParaRPr lang="en-US" dirty="0" smtClean="0">
              <a:latin typeface="Myriad Pro Light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Data </a:t>
            </a:r>
            <a:r>
              <a:rPr lang="en-US" dirty="0" smtClean="0">
                <a:latin typeface="Myriad Pro Light" pitchFamily="34" charset="0"/>
              </a:rPr>
              <a:t>separation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Provisioning and de-provisioning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Monitoring Puppet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Demo Time!</a:t>
            </a:r>
          </a:p>
        </p:txBody>
      </p:sp>
    </p:spTree>
    <p:extLst>
      <p:ext uri="{BB962C8B-B14F-4D97-AF65-F5344CB8AC3E}">
        <p14:creationId xmlns:p14="http://schemas.microsoft.com/office/powerpoint/2010/main" val="191195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 smtClean="0"/>
              <a:t>Clients build their own </a:t>
            </a:r>
            <a:r>
              <a:rPr lang="en-US" sz="4000" b="1" dirty="0" err="1" smtClean="0"/>
              <a:t>config</a:t>
            </a:r>
            <a:r>
              <a:rPr lang="en-US" sz="4000" b="1" dirty="0" smtClean="0"/>
              <a:t>: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Each client figures out its own </a:t>
            </a:r>
            <a:r>
              <a:rPr lang="en-US" dirty="0" err="1" smtClean="0"/>
              <a:t>hostgroup</a:t>
            </a:r>
            <a:r>
              <a:rPr lang="en-US" dirty="0" smtClean="0"/>
              <a:t> memberships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Array is built with an inline template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Other facts integrate into the host definition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NRPE </a:t>
            </a:r>
            <a:r>
              <a:rPr lang="en-US" dirty="0" err="1" smtClean="0"/>
              <a:t>config</a:t>
            </a:r>
            <a:r>
              <a:rPr lang="en-US" dirty="0" smtClean="0"/>
              <a:t> built from a common template</a:t>
            </a:r>
          </a:p>
        </p:txBody>
      </p:sp>
    </p:spTree>
    <p:extLst>
      <p:ext uri="{BB962C8B-B14F-4D97-AF65-F5344CB8AC3E}">
        <p14:creationId xmlns:p14="http://schemas.microsoft.com/office/powerpoint/2010/main" val="269578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b="1" dirty="0" smtClean="0"/>
              <a:t>Special service </a:t>
            </a:r>
            <a:r>
              <a:rPr lang="en-US" sz="4000" b="1" dirty="0"/>
              <a:t>d</a:t>
            </a:r>
            <a:r>
              <a:rPr lang="en-US" sz="4000" b="1" dirty="0" smtClean="0"/>
              <a:t>efinitions get embedded with the node’s profile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A change to a service </a:t>
            </a:r>
            <a:r>
              <a:rPr lang="en-US" dirty="0" err="1" smtClean="0"/>
              <a:t>config</a:t>
            </a:r>
            <a:r>
              <a:rPr lang="en-US" dirty="0" smtClean="0"/>
              <a:t> means a change to how you monitor it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Manage that all in one place</a:t>
            </a:r>
            <a:endParaRPr lang="en-US" dirty="0"/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NRPE </a:t>
            </a:r>
            <a:r>
              <a:rPr lang="en-US" dirty="0" err="1" smtClean="0"/>
              <a:t>include_dir</a:t>
            </a:r>
            <a:r>
              <a:rPr lang="en-US" dirty="0" smtClean="0"/>
              <a:t> enables custom NRPE </a:t>
            </a:r>
            <a:r>
              <a:rPr lang="en-US" dirty="0" err="1" smtClean="0"/>
              <a:t>configs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822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500" b="1" dirty="0" smtClean="0"/>
              <a:t>Common service definitions are </a:t>
            </a:r>
            <a:r>
              <a:rPr lang="en-US" sz="3500" b="1" dirty="0" err="1" smtClean="0"/>
              <a:t>templatized</a:t>
            </a:r>
            <a:endParaRPr lang="en-US" sz="3500" b="1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Not everything needs to be built dynamically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Some services are monitored on all hosts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 single template means more configuration is in one place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Templates can be easier to debug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4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b="1" dirty="0" err="1" smtClean="0"/>
              <a:t>Config</a:t>
            </a:r>
            <a:r>
              <a:rPr lang="en-US" sz="4000" b="1" dirty="0" smtClean="0"/>
              <a:t> gets </a:t>
            </a:r>
            <a:r>
              <a:rPr lang="en-US" sz="4000" b="1" dirty="0"/>
              <a:t>c</a:t>
            </a:r>
            <a:r>
              <a:rPr lang="en-US" sz="4000" b="1" dirty="0" smtClean="0"/>
              <a:t>hecked </a:t>
            </a:r>
            <a:r>
              <a:rPr lang="en-US" sz="4000" b="1" dirty="0"/>
              <a:t>b</a:t>
            </a:r>
            <a:r>
              <a:rPr lang="en-US" sz="4000" b="1" dirty="0" smtClean="0"/>
              <a:t>efore it goes live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Build a complete </a:t>
            </a:r>
            <a:r>
              <a:rPr lang="en-US" dirty="0" err="1" smtClean="0"/>
              <a:t>config</a:t>
            </a:r>
            <a:r>
              <a:rPr lang="en-US" dirty="0" smtClean="0"/>
              <a:t> in a non-live directory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Run a check with </a:t>
            </a:r>
            <a:r>
              <a:rPr lang="en-US" dirty="0" err="1" smtClean="0"/>
              <a:t>nagios</a:t>
            </a:r>
            <a:r>
              <a:rPr lang="en-US" dirty="0"/>
              <a:t> </a:t>
            </a:r>
            <a:r>
              <a:rPr lang="en-US" dirty="0" smtClean="0"/>
              <a:t>-v after the build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Only if that succeeds, do we move the </a:t>
            </a:r>
            <a:r>
              <a:rPr lang="en-US" dirty="0" err="1" smtClean="0"/>
              <a:t>config</a:t>
            </a:r>
            <a:r>
              <a:rPr lang="en-US" dirty="0" smtClean="0"/>
              <a:t> into the live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1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Ugly Hack Alert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248400" cy="3394472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/>
              <a:t>Dynamic files get built </a:t>
            </a:r>
            <a:r>
              <a:rPr lang="en-US" sz="4000" b="1" dirty="0"/>
              <a:t>e</a:t>
            </a:r>
            <a:r>
              <a:rPr lang="en-US" sz="4000" b="1" dirty="0" smtClean="0"/>
              <a:t>very run, installed if there’s a </a:t>
            </a:r>
            <a:r>
              <a:rPr lang="en-US" sz="4000" b="1" dirty="0"/>
              <a:t>d</a:t>
            </a:r>
            <a:r>
              <a:rPr lang="en-US" sz="4000" b="1" dirty="0" smtClean="0"/>
              <a:t>iff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Allows automatic removal of decommissioned hosts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Prevents excessive </a:t>
            </a:r>
            <a:r>
              <a:rPr lang="en-US" dirty="0" err="1" smtClean="0"/>
              <a:t>Nagios</a:t>
            </a:r>
            <a:r>
              <a:rPr lang="en-US" dirty="0" smtClean="0"/>
              <a:t> restarts</a:t>
            </a:r>
            <a:endParaRPr lang="en-US" dirty="0"/>
          </a:p>
        </p:txBody>
      </p:sp>
      <p:pic>
        <p:nvPicPr>
          <p:cNvPr id="5" name="Picture 4" descr="under_construc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62150"/>
            <a:ext cx="26924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6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Sidebar: Monitoring Puppet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On the </a:t>
            </a:r>
            <a:r>
              <a:rPr lang="en-US" b="1" dirty="0"/>
              <a:t>P</a:t>
            </a:r>
            <a:r>
              <a:rPr lang="en-US" b="1" dirty="0" smtClean="0"/>
              <a:t>uppet master: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Apache and passenger processes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err="1" smtClean="0"/>
              <a:t>PuppetDB</a:t>
            </a:r>
            <a:r>
              <a:rPr lang="en-US" dirty="0" smtClean="0"/>
              <a:t> processes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Optionally puppet-dashboard or Foreman processes</a:t>
            </a:r>
          </a:p>
          <a:p>
            <a:r>
              <a:rPr lang="en-US" b="1" dirty="0" smtClean="0"/>
              <a:t>On the client: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Watch file age on </a:t>
            </a:r>
            <a:r>
              <a:rPr lang="en-US" dirty="0" err="1" smtClean="0"/>
              <a:t>last_run_summary.yaml</a:t>
            </a:r>
            <a:endParaRPr lang="en-US" dirty="0" smtClean="0"/>
          </a:p>
          <a:p>
            <a:pPr marL="1200150" lvl="1" indent="-457200">
              <a:buFont typeface="Arial"/>
              <a:buChar char="•"/>
            </a:pPr>
            <a:r>
              <a:rPr lang="en-US" dirty="0" err="1"/>
              <a:t>l</a:t>
            </a:r>
            <a:r>
              <a:rPr lang="en-US" dirty="0" err="1" smtClean="0"/>
              <a:t>ast_run_summary.yaml</a:t>
            </a:r>
            <a:r>
              <a:rPr lang="en-US" dirty="0" smtClean="0"/>
              <a:t> can also be parsed for 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8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Demo Environment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382000" cy="339447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Linux</a:t>
            </a:r>
            <a:endParaRPr lang="en-US" b="1" dirty="0" smtClean="0"/>
          </a:p>
          <a:p>
            <a:pPr algn="ctr"/>
            <a:r>
              <a:rPr lang="en-US" sz="2400" dirty="0" smtClean="0"/>
              <a:t>Ubuntu 14.04LTS “Trusty”</a:t>
            </a:r>
            <a:endParaRPr lang="en-US" sz="2400" dirty="0" smtClean="0"/>
          </a:p>
          <a:p>
            <a:pPr algn="ctr"/>
            <a:r>
              <a:rPr lang="en-US" b="1" dirty="0" smtClean="0"/>
              <a:t>Puppet</a:t>
            </a:r>
            <a:endParaRPr lang="en-US" b="1" dirty="0" smtClean="0"/>
          </a:p>
          <a:p>
            <a:pPr algn="ctr"/>
            <a:r>
              <a:rPr lang="en-US" sz="2400" dirty="0" smtClean="0"/>
              <a:t>Community Version 3.7.1</a:t>
            </a:r>
          </a:p>
          <a:p>
            <a:pPr algn="ctr"/>
            <a:r>
              <a:rPr lang="en-US" b="1" dirty="0" err="1" smtClean="0"/>
              <a:t>Nagios</a:t>
            </a:r>
            <a:endParaRPr lang="en-US" b="1" dirty="0"/>
          </a:p>
          <a:p>
            <a:pPr algn="ctr"/>
            <a:r>
              <a:rPr lang="en-US" sz="2400" dirty="0" smtClean="0"/>
              <a:t>Core Version 3.5.1 (stock for Ubuntu 14.04)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5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Demo Environment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1"/>
            <a:ext cx="5638800" cy="3394472"/>
          </a:xfrm>
        </p:spPr>
        <p:txBody>
          <a:bodyPr>
            <a:normAutofit/>
          </a:bodyPr>
          <a:lstStyle/>
          <a:p>
            <a:r>
              <a:rPr lang="en-US" b="1" dirty="0" smtClean="0"/>
              <a:t>Vagrant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Awesome way to test Puppet code as you develop</a:t>
            </a:r>
          </a:p>
          <a:p>
            <a:r>
              <a:rPr lang="en-US" b="1" dirty="0" err="1" smtClean="0"/>
              <a:t>Github</a:t>
            </a:r>
            <a:r>
              <a:rPr lang="en-US" b="1" dirty="0" smtClean="0"/>
              <a:t> repository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Contains </a:t>
            </a:r>
            <a:r>
              <a:rPr lang="en-US" sz="2600" dirty="0" err="1" smtClean="0"/>
              <a:t>Vagrantfile</a:t>
            </a:r>
            <a:r>
              <a:rPr lang="en-US" sz="2600" dirty="0" smtClean="0"/>
              <a:t> and complete Puppet policy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err="1" smtClean="0"/>
              <a:t>github.com</a:t>
            </a:r>
            <a:r>
              <a:rPr lang="en-US" sz="2600" dirty="0" smtClean="0"/>
              <a:t>/</a:t>
            </a:r>
            <a:r>
              <a:rPr lang="en-US" sz="2600" dirty="0" err="1" smtClean="0"/>
              <a:t>victorops</a:t>
            </a:r>
            <a:r>
              <a:rPr lang="en-US" sz="2600" dirty="0" smtClean="0"/>
              <a:t>/puppet-</a:t>
            </a:r>
            <a:r>
              <a:rPr lang="en-US" sz="2600" dirty="0" err="1" smtClean="0"/>
              <a:t>nagios</a:t>
            </a:r>
            <a:endParaRPr lang="en-US" sz="2600" dirty="0" smtClean="0"/>
          </a:p>
          <a:p>
            <a:endParaRPr lang="en-US" dirty="0"/>
          </a:p>
        </p:txBody>
      </p:sp>
      <p:pic>
        <p:nvPicPr>
          <p:cNvPr id="5" name="Picture 4" descr="Vagra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76350"/>
            <a:ext cx="2740152" cy="334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2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Time!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Running low on slides, so it must be…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The Demo Environment	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5128"/>
            <a:ext cx="8229600" cy="3604022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 smtClean="0">
                <a:latin typeface="Myriad Pro Light" pitchFamily="34" charset="0"/>
              </a:rPr>
              <a:t>https://</a:t>
            </a:r>
            <a:r>
              <a:rPr lang="en-US" sz="3800" dirty="0" err="1" smtClean="0">
                <a:latin typeface="Myriad Pro Light" pitchFamily="34" charset="0"/>
              </a:rPr>
              <a:t>github.com</a:t>
            </a:r>
            <a:r>
              <a:rPr lang="en-US" sz="3800" dirty="0" smtClean="0">
                <a:latin typeface="Myriad Pro Light" pitchFamily="34" charset="0"/>
              </a:rPr>
              <a:t>/</a:t>
            </a:r>
            <a:r>
              <a:rPr lang="en-US" sz="3800" dirty="0" err="1" smtClean="0">
                <a:latin typeface="Myriad Pro Light" pitchFamily="34" charset="0"/>
              </a:rPr>
              <a:t>victorops</a:t>
            </a:r>
            <a:r>
              <a:rPr lang="en-US" sz="3800" dirty="0" smtClean="0">
                <a:latin typeface="Myriad Pro Light" pitchFamily="34" charset="0"/>
              </a:rPr>
              <a:t>/puppet-</a:t>
            </a:r>
            <a:r>
              <a:rPr lang="en-US" sz="3800" dirty="0" err="1" smtClean="0">
                <a:latin typeface="Myriad Pro Light" pitchFamily="34" charset="0"/>
              </a:rPr>
              <a:t>nagios</a:t>
            </a:r>
            <a:endParaRPr lang="en-US" sz="3800" dirty="0" smtClean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yriad Pro Light" pitchFamily="34" charset="0"/>
              </a:rPr>
              <a:t>Check it </a:t>
            </a:r>
            <a:r>
              <a:rPr lang="en-US" sz="2800" dirty="0" smtClean="0">
                <a:latin typeface="Myriad Pro Light" pitchFamily="34" charset="0"/>
              </a:rPr>
              <a:t>out</a:t>
            </a:r>
            <a:endParaRPr lang="en-US" sz="2800" dirty="0" smtClean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yriad Pro Light" pitchFamily="34" charset="0"/>
              </a:rPr>
              <a:t>Contribute</a:t>
            </a:r>
            <a:r>
              <a:rPr lang="en-US" sz="2800" dirty="0" smtClean="0">
                <a:latin typeface="Myriad Pro Light" pitchFamily="34" charset="0"/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yriad Pro Light" pitchFamily="34" charset="0"/>
              </a:rPr>
              <a:t>Or fork it!  I don’t mind!</a:t>
            </a:r>
            <a:endParaRPr lang="en-US" sz="2800" dirty="0" smtClean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yriad Pro Light" pitchFamily="34" charset="0"/>
              </a:rPr>
              <a:t>If </a:t>
            </a:r>
            <a:r>
              <a:rPr lang="en-US" sz="2800" dirty="0" smtClean="0">
                <a:latin typeface="Myriad Pro Light" pitchFamily="34" charset="0"/>
              </a:rPr>
              <a:t>you like, help work </a:t>
            </a:r>
            <a:r>
              <a:rPr lang="en-US" sz="2800" dirty="0">
                <a:latin typeface="Myriad Pro Light" pitchFamily="34" charset="0"/>
              </a:rPr>
              <a:t>t</a:t>
            </a:r>
            <a:r>
              <a:rPr lang="en-US" sz="2800" dirty="0" smtClean="0">
                <a:latin typeface="Myriad Pro Light" pitchFamily="34" charset="0"/>
              </a:rPr>
              <a:t>owards a Puppet Forge module: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Myriad Pro Light" pitchFamily="34" charset="0"/>
              </a:rPr>
              <a:t>Paramaterized</a:t>
            </a:r>
            <a:r>
              <a:rPr lang="en-US" sz="2400" dirty="0" smtClean="0">
                <a:latin typeface="Myriad Pro Light" pitchFamily="34" charset="0"/>
              </a:rPr>
              <a:t> </a:t>
            </a:r>
            <a:r>
              <a:rPr lang="en-US" sz="2400" dirty="0" err="1" smtClean="0">
                <a:latin typeface="Myriad Pro Light" pitchFamily="34" charset="0"/>
              </a:rPr>
              <a:t>vo_nagios</a:t>
            </a:r>
            <a:r>
              <a:rPr lang="en-US" sz="2400" dirty="0" smtClean="0">
                <a:latin typeface="Myriad Pro Light" pitchFamily="34" charset="0"/>
              </a:rPr>
              <a:t> </a:t>
            </a:r>
            <a:r>
              <a:rPr lang="en-US" sz="2400" dirty="0" smtClean="0">
                <a:latin typeface="Myriad Pro Light" pitchFamily="34" charset="0"/>
              </a:rPr>
              <a:t>module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Support more </a:t>
            </a:r>
            <a:r>
              <a:rPr lang="en-US" sz="2400" dirty="0" err="1" smtClean="0">
                <a:latin typeface="Myriad Pro Light" pitchFamily="34" charset="0"/>
              </a:rPr>
              <a:t>Nagios</a:t>
            </a:r>
            <a:r>
              <a:rPr lang="en-US" sz="2400" dirty="0" smtClean="0">
                <a:latin typeface="Myriad Pro Light" pitchFamily="34" charset="0"/>
              </a:rPr>
              <a:t> versions</a:t>
            </a:r>
            <a:endParaRPr lang="en-US" sz="2400" dirty="0" smtClean="0">
              <a:latin typeface="Myriad Pro Light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Cross platform support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Unit tests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 pitchFamily="34" charset="0"/>
              </a:rPr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112671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Why </a:t>
            </a:r>
            <a:r>
              <a:rPr lang="en-US" dirty="0" err="1" smtClean="0">
                <a:latin typeface="Myriad Pro Light" pitchFamily="34" charset="0"/>
              </a:rPr>
              <a:t>Config</a:t>
            </a:r>
            <a:r>
              <a:rPr lang="en-US" dirty="0" smtClean="0">
                <a:latin typeface="Myriad Pro Light" pitchFamily="34" charset="0"/>
              </a:rPr>
              <a:t> Management?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2278"/>
            <a:ext cx="82296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Myriad Pro Light" pitchFamily="34" charset="0"/>
              </a:rPr>
              <a:t>The age of virtualization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Myriad Pro Light" pitchFamily="34" charset="0"/>
              </a:rPr>
              <a:t>IT pros, even at startups, are managing hundreds of nodes per person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Myriad Pro Light" pitchFamily="34" charset="0"/>
              </a:rPr>
              <a:t>There are simply too many running </a:t>
            </a:r>
            <a:r>
              <a:rPr lang="en-US" sz="2800" dirty="0" err="1" smtClean="0">
                <a:latin typeface="Myriad Pro Light" pitchFamily="34" charset="0"/>
              </a:rPr>
              <a:t>OSes</a:t>
            </a:r>
            <a:r>
              <a:rPr lang="en-US" sz="2800" dirty="0" smtClean="0">
                <a:latin typeface="Myriad Pro Light" pitchFamily="34" charset="0"/>
              </a:rPr>
              <a:t> for most shops to manage manually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 smtClean="0">
                <a:latin typeface="Myriad Pro Light" pitchFamily="34" charset="0"/>
              </a:rPr>
              <a:t>Config</a:t>
            </a:r>
            <a:r>
              <a:rPr lang="en-US" sz="2800" dirty="0" smtClean="0">
                <a:latin typeface="Myriad Pro Light" pitchFamily="34" charset="0"/>
              </a:rPr>
              <a:t> management solves the problems of drift and inconsistency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Myriad Pro Light" pitchFamily="34" charset="0"/>
              </a:rPr>
              <a:t>Easy to rebuild, easy to back up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 smtClean="0">
                <a:latin typeface="Myriad Pro Light" pitchFamily="34" charset="0"/>
              </a:rPr>
              <a:t>Config</a:t>
            </a:r>
            <a:r>
              <a:rPr lang="en-US" sz="2800" dirty="0" smtClean="0">
                <a:latin typeface="Myriad Pro Light" pitchFamily="34" charset="0"/>
              </a:rPr>
              <a:t> management becomes living documentation</a:t>
            </a:r>
          </a:p>
        </p:txBody>
      </p:sp>
    </p:spTree>
    <p:extLst>
      <p:ext uri="{BB962C8B-B14F-4D97-AF65-F5344CB8AC3E}">
        <p14:creationId xmlns:p14="http://schemas.microsoft.com/office/powerpoint/2010/main" val="414383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Questions?</a:t>
            </a:r>
            <a:endParaRPr lang="en-US" dirty="0">
              <a:latin typeface="Myriad Pro Light" pitchFamily="34" charset="0"/>
            </a:endParaRPr>
          </a:p>
        </p:txBody>
      </p:sp>
      <p:pic>
        <p:nvPicPr>
          <p:cNvPr id="6146" name="Picture 2" descr="C:\Users\zbordeau\AppData\Local\Microsoft\Windows\Temporary Internet Files\Content.IE5\AV93OOZ6\MP9003155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22" y="1581150"/>
            <a:ext cx="3948157" cy="235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3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The End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Myriad Pro Light" pitchFamily="34" charset="0"/>
              </a:rPr>
              <a:t>Michael Merideth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14600" y="2266950"/>
            <a:ext cx="4114800" cy="400050"/>
          </a:xfrm>
        </p:spPr>
        <p:txBody>
          <a:bodyPr/>
          <a:lstStyle/>
          <a:p>
            <a:r>
              <a:rPr lang="en-US" dirty="0" err="1" smtClean="0">
                <a:latin typeface="Myriad Pro Light" pitchFamily="34" charset="0"/>
              </a:rPr>
              <a:t>mike@victorops.com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514600" y="2705100"/>
            <a:ext cx="4114800" cy="400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Myriad Pro Light" pitchFamily="34" charset="0"/>
              </a:rPr>
              <a:t>@</a:t>
            </a:r>
            <a:r>
              <a:rPr lang="en-US" dirty="0" err="1" smtClean="0">
                <a:latin typeface="Myriad Pro Light" pitchFamily="34" charset="0"/>
              </a:rPr>
              <a:t>vo_mike</a:t>
            </a:r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vO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23950"/>
            <a:ext cx="38100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DevOps</a:t>
            </a:r>
            <a:r>
              <a:rPr lang="en-US" dirty="0" smtClean="0"/>
              <a:t> and </a:t>
            </a:r>
            <a:r>
              <a:rPr lang="en-US" dirty="0" err="1" smtClean="0"/>
              <a:t>Config</a:t>
            </a:r>
            <a:r>
              <a:rPr lang="en-US" dirty="0" smtClean="0"/>
              <a:t>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400800" cy="3394472"/>
          </a:xfrm>
        </p:spPr>
        <p:txBody>
          <a:bodyPr>
            <a:normAutofit fontScale="85000" lnSpcReduction="10000"/>
          </a:bodyPr>
          <a:lstStyle/>
          <a:p>
            <a:r>
              <a:rPr lang="en-US" sz="4000" b="1" dirty="0" err="1" smtClean="0"/>
              <a:t>DevOps</a:t>
            </a:r>
            <a:r>
              <a:rPr lang="en-US" sz="4000" b="1" dirty="0"/>
              <a:t> </a:t>
            </a:r>
            <a:r>
              <a:rPr lang="en-US" sz="4000" b="1" dirty="0" smtClean="0"/>
              <a:t>from an IT perspective: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Infrastructure as code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SCM as an IT workflow tool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Continuous integration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Unit testing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Integration testing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Letting the developers into the sandbox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69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Puppet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US" dirty="0" smtClean="0"/>
              <a:t>Exported Resources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US" dirty="0" err="1" smtClean="0"/>
              <a:t>Hiera</a:t>
            </a:r>
            <a:endParaRPr lang="en-US" dirty="0" smtClean="0"/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US" dirty="0" smtClean="0"/>
              <a:t>Inline Templates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US" dirty="0" err="1" smtClean="0"/>
              <a:t>Facter</a:t>
            </a:r>
            <a:endParaRPr lang="en-US" dirty="0" smtClean="0"/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US" dirty="0" err="1" smtClean="0"/>
              <a:t>Nagios</a:t>
            </a:r>
            <a:r>
              <a:rPr lang="en-US" dirty="0" smtClean="0"/>
              <a:t> Resource Types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US" dirty="0" smtClean="0"/>
              <a:t>Puppet Forge</a:t>
            </a:r>
            <a:endParaRPr lang="en-US" dirty="0"/>
          </a:p>
        </p:txBody>
      </p:sp>
      <p:pic>
        <p:nvPicPr>
          <p:cNvPr id="5" name="Picture 4" descr="puppetlabs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25550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5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Puppet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b="1" dirty="0" smtClean="0"/>
              <a:t>Exported Resources: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 resource gets defined on one host, and implemented on another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Requires the use of </a:t>
            </a:r>
            <a:r>
              <a:rPr lang="en-US" dirty="0" err="1" smtClean="0"/>
              <a:t>PuppetDB</a:t>
            </a:r>
            <a:r>
              <a:rPr lang="en-US" dirty="0" smtClean="0"/>
              <a:t>, which usually means a Puppet Master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Saves having to use shared storage or insecure file transfers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Keeps the number of configuration files 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8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Exported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b="1" dirty="0" smtClean="0">
                <a:latin typeface="+mj-lt"/>
                <a:cs typeface="Courier"/>
              </a:rPr>
              <a:t>A resource gets defined on one host (web1.dev): </a:t>
            </a:r>
          </a:p>
          <a:p>
            <a:pPr marL="457200" lvl="1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@</a:t>
            </a:r>
            <a:r>
              <a:rPr lang="en-US" dirty="0">
                <a:latin typeface="Courier"/>
                <a:cs typeface="Courier"/>
              </a:rPr>
              <a:t>@</a:t>
            </a:r>
            <a:r>
              <a:rPr lang="en-US" dirty="0" err="1">
                <a:latin typeface="Courier"/>
                <a:cs typeface="Courier"/>
              </a:rPr>
              <a:t>nagios_service</a:t>
            </a:r>
            <a:r>
              <a:rPr lang="en-US" dirty="0">
                <a:latin typeface="Courier"/>
                <a:cs typeface="Courier"/>
              </a:rPr>
              <a:t> { "${::hostname}.${::</a:t>
            </a:r>
            <a:r>
              <a:rPr lang="en-US" dirty="0" err="1">
                <a:latin typeface="Courier"/>
                <a:cs typeface="Courier"/>
              </a:rPr>
              <a:t>vo_env</a:t>
            </a:r>
            <a:r>
              <a:rPr lang="en-US" dirty="0" smtClean="0">
                <a:latin typeface="Courier"/>
                <a:cs typeface="Courier"/>
              </a:rPr>
              <a:t>}-</a:t>
            </a:r>
            <a:r>
              <a:rPr lang="en-US" dirty="0">
                <a:latin typeface="Courier"/>
                <a:cs typeface="Courier"/>
              </a:rPr>
              <a:t>http":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check_command</a:t>
            </a:r>
            <a:r>
              <a:rPr lang="en-US" dirty="0">
                <a:latin typeface="Courier"/>
                <a:cs typeface="Courier"/>
              </a:rPr>
              <a:t>       =&gt; '</a:t>
            </a:r>
            <a:r>
              <a:rPr lang="en-US" dirty="0" err="1">
                <a:latin typeface="Courier"/>
                <a:cs typeface="Courier"/>
              </a:rPr>
              <a:t>check_http</a:t>
            </a:r>
            <a:r>
              <a:rPr lang="en-US" dirty="0">
                <a:latin typeface="Courier"/>
                <a:cs typeface="Courier"/>
              </a:rPr>
              <a:t>',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    use                 =&gt; "${::</a:t>
            </a:r>
            <a:r>
              <a:rPr lang="en-US" dirty="0" err="1">
                <a:latin typeface="Courier"/>
                <a:cs typeface="Courier"/>
              </a:rPr>
              <a:t>vo_env</a:t>
            </a:r>
            <a:r>
              <a:rPr lang="en-US" dirty="0">
                <a:latin typeface="Courier"/>
                <a:cs typeface="Courier"/>
              </a:rPr>
              <a:t>}-service",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display_name</a:t>
            </a:r>
            <a:r>
              <a:rPr lang="en-US" dirty="0">
                <a:latin typeface="Courier"/>
                <a:cs typeface="Courier"/>
              </a:rPr>
              <a:t>        =&gt; 'http port 80',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host_name</a:t>
            </a:r>
            <a:r>
              <a:rPr lang="en-US" dirty="0">
                <a:latin typeface="Courier"/>
                <a:cs typeface="Courier"/>
              </a:rPr>
              <a:t>           =&gt; "${::</a:t>
            </a:r>
            <a:r>
              <a:rPr lang="en-US" dirty="0" err="1">
                <a:latin typeface="Courier"/>
                <a:cs typeface="Courier"/>
              </a:rPr>
              <a:t>fqdn</a:t>
            </a:r>
            <a:r>
              <a:rPr lang="en-US" dirty="0">
                <a:latin typeface="Courier"/>
                <a:cs typeface="Courier"/>
              </a:rPr>
              <a:t>}",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servicegroups</a:t>
            </a:r>
            <a:r>
              <a:rPr lang="en-US" dirty="0">
                <a:latin typeface="Courier"/>
                <a:cs typeface="Courier"/>
              </a:rPr>
              <a:t>       =&gt; 'application-services',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service_description</a:t>
            </a:r>
            <a:r>
              <a:rPr lang="en-US" dirty="0">
                <a:latin typeface="Courier"/>
                <a:cs typeface="Courier"/>
              </a:rPr>
              <a:t> =&gt; "${::hostname}.${::</a:t>
            </a:r>
            <a:r>
              <a:rPr lang="en-US" dirty="0" err="1" smtClean="0">
                <a:latin typeface="Courier"/>
                <a:cs typeface="Courier"/>
              </a:rPr>
              <a:t>vo_env</a:t>
            </a:r>
            <a:r>
              <a:rPr lang="en-US" dirty="0">
                <a:latin typeface="Courier"/>
                <a:cs typeface="Courier"/>
              </a:rPr>
              <a:t>}</a:t>
            </a:r>
            <a:r>
              <a:rPr lang="en-US" dirty="0" smtClean="0">
                <a:latin typeface="Courier"/>
                <a:cs typeface="Courier"/>
              </a:rPr>
              <a:t>-</a:t>
            </a:r>
            <a:r>
              <a:rPr lang="en-US" dirty="0">
                <a:latin typeface="Courier"/>
                <a:cs typeface="Courier"/>
              </a:rPr>
              <a:t>http",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    tag                 =&gt; "${::</a:t>
            </a:r>
            <a:r>
              <a:rPr lang="en-US" dirty="0" err="1">
                <a:latin typeface="Courier"/>
                <a:cs typeface="Courier"/>
              </a:rPr>
              <a:t>vo_env</a:t>
            </a:r>
            <a:r>
              <a:rPr lang="en-US" dirty="0">
                <a:latin typeface="Courier"/>
                <a:cs typeface="Courier"/>
              </a:rPr>
              <a:t>}-service",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endParaRPr lang="en-US" dirty="0" smtClean="0"/>
          </a:p>
          <a:p>
            <a:r>
              <a:rPr lang="en-US" sz="5100" b="1" dirty="0" smtClean="0"/>
              <a:t>And “collected” on another (nagios1.dev):</a:t>
            </a:r>
            <a:endParaRPr lang="en-US" sz="5100" b="1" dirty="0"/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 </a:t>
            </a:r>
            <a:endParaRPr lang="en-US" dirty="0" smtClean="0">
              <a:latin typeface="Courier"/>
              <a:cs typeface="Courier"/>
            </a:endParaRPr>
          </a:p>
          <a:p>
            <a:pPr marL="457200" lvl="1" indent="0">
              <a:buNone/>
            </a:pPr>
            <a:r>
              <a:rPr lang="en-US" dirty="0" err="1" smtClean="0">
                <a:latin typeface="Courier"/>
                <a:cs typeface="Courier"/>
              </a:rPr>
              <a:t>Nagios_service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&lt;&lt;| tag == </a:t>
            </a:r>
            <a:r>
              <a:rPr lang="en-US" dirty="0" smtClean="0">
                <a:latin typeface="Courier"/>
                <a:cs typeface="Courier"/>
              </a:rPr>
              <a:t>“${::</a:t>
            </a:r>
            <a:r>
              <a:rPr lang="en-US" dirty="0" err="1" smtClean="0">
                <a:latin typeface="Courier"/>
                <a:cs typeface="Courier"/>
              </a:rPr>
              <a:t>vo_env</a:t>
            </a:r>
            <a:r>
              <a:rPr lang="en-US" dirty="0" smtClean="0">
                <a:latin typeface="Courier"/>
                <a:cs typeface="Courier"/>
              </a:rPr>
              <a:t>}-service” </a:t>
            </a:r>
            <a:r>
              <a:rPr lang="en-US" dirty="0">
                <a:latin typeface="Courier"/>
                <a:cs typeface="Courier"/>
              </a:rPr>
              <a:t>|&gt;&gt;</a:t>
            </a:r>
          </a:p>
        </p:txBody>
      </p:sp>
    </p:spTree>
    <p:extLst>
      <p:ext uri="{BB962C8B-B14F-4D97-AF65-F5344CB8AC3E}">
        <p14:creationId xmlns:p14="http://schemas.microsoft.com/office/powerpoint/2010/main" val="285777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Puppet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b="1" dirty="0" err="1" smtClean="0"/>
              <a:t>Hiera</a:t>
            </a:r>
            <a:r>
              <a:rPr lang="en-US" sz="4000" b="1" dirty="0" smtClean="0"/>
              <a:t>: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Separate code from data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Set defaults and provide overrides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Encrypted back-ends mean security, even if your source code is stolen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3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Puppet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181600" cy="3394472"/>
          </a:xfrm>
        </p:spPr>
        <p:txBody>
          <a:bodyPr/>
          <a:lstStyle/>
          <a:p>
            <a:r>
              <a:rPr lang="en-US" sz="4000" b="1" dirty="0" smtClean="0"/>
              <a:t>Inline Templates: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Not just for file content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Allows the use of native Ruby code within Puppet policy</a:t>
            </a:r>
            <a:endParaRPr lang="en-US" dirty="0"/>
          </a:p>
        </p:txBody>
      </p:sp>
      <p:pic>
        <p:nvPicPr>
          <p:cNvPr id="5" name="Picture 4" descr="Ruby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55052"/>
            <a:ext cx="2286000" cy="22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3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agios World Conference Them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40723</TotalTime>
  <Words>2006</Words>
  <Application>Microsoft Macintosh PowerPoint</Application>
  <PresentationFormat>On-screen Show (16:9)</PresentationFormat>
  <Paragraphs>296</Paragraphs>
  <Slides>31</Slides>
  <Notes>22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Nagios World Conference Theme 2</vt:lpstr>
      <vt:lpstr>The Art and Zen of Managing Nagios with Puppet</vt:lpstr>
      <vt:lpstr>Puppet and Nagios</vt:lpstr>
      <vt:lpstr>Why Config Management?</vt:lpstr>
      <vt:lpstr>DevOps and Config Management</vt:lpstr>
      <vt:lpstr>Key Puppet Features</vt:lpstr>
      <vt:lpstr>Key Puppet Features</vt:lpstr>
      <vt:lpstr>Exported Resources</vt:lpstr>
      <vt:lpstr>Key Puppet Features</vt:lpstr>
      <vt:lpstr>Key Puppet Features</vt:lpstr>
      <vt:lpstr>Key Puppet Features</vt:lpstr>
      <vt:lpstr>Key Puppet Features</vt:lpstr>
      <vt:lpstr>Key Puppet Features</vt:lpstr>
      <vt:lpstr>Why Not Use an Existing Module?</vt:lpstr>
      <vt:lpstr>This Approach Isn’t For Everybody</vt:lpstr>
      <vt:lpstr>Putting It All Together</vt:lpstr>
      <vt:lpstr>From Facts to Roles</vt:lpstr>
      <vt:lpstr>Putting It All Together</vt:lpstr>
      <vt:lpstr>hiera.yaml</vt:lpstr>
      <vt:lpstr>Example Hiera Data</vt:lpstr>
      <vt:lpstr>Putting It All Together</vt:lpstr>
      <vt:lpstr>Putting It All Together</vt:lpstr>
      <vt:lpstr>Putting It All Together</vt:lpstr>
      <vt:lpstr>Putting It All Together</vt:lpstr>
      <vt:lpstr>Ugly Hack Alert</vt:lpstr>
      <vt:lpstr>Sidebar: Monitoring Puppet</vt:lpstr>
      <vt:lpstr>The Demo Environment </vt:lpstr>
      <vt:lpstr>The Demo Environment </vt:lpstr>
      <vt:lpstr>Demo Time!</vt:lpstr>
      <vt:lpstr>The Demo Environment </vt:lpstr>
      <vt:lpstr>Questions?</vt:lpstr>
      <vt:lpstr>The End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zbordeau</dc:creator>
  <cp:lastModifiedBy>Michael Merideth</cp:lastModifiedBy>
  <cp:revision>114</cp:revision>
  <dcterms:created xsi:type="dcterms:W3CDTF">2014-06-30T15:36:22Z</dcterms:created>
  <dcterms:modified xsi:type="dcterms:W3CDTF">2014-10-14T18:33:00Z</dcterms:modified>
</cp:coreProperties>
</file>