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290" r:id="rId3"/>
    <p:sldId id="278" r:id="rId4"/>
    <p:sldId id="288" r:id="rId5"/>
    <p:sldId id="259" r:id="rId6"/>
    <p:sldId id="261" r:id="rId7"/>
    <p:sldId id="293" r:id="rId8"/>
    <p:sldId id="277" r:id="rId9"/>
    <p:sldId id="263" r:id="rId10"/>
    <p:sldId id="294" r:id="rId11"/>
    <p:sldId id="280" r:id="rId12"/>
    <p:sldId id="286" r:id="rId13"/>
    <p:sldId id="281" r:id="rId14"/>
    <p:sldId id="282" r:id="rId15"/>
    <p:sldId id="284" r:id="rId16"/>
    <p:sldId id="289" r:id="rId17"/>
    <p:sldId id="291" r:id="rId18"/>
    <p:sldId id="292" r:id="rId19"/>
    <p:sldId id="295" r:id="rId20"/>
    <p:sldId id="296" r:id="rId21"/>
    <p:sldId id="301" r:id="rId22"/>
    <p:sldId id="297" r:id="rId23"/>
    <p:sldId id="300" r:id="rId24"/>
    <p:sldId id="302" r:id="rId25"/>
    <p:sldId id="30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24" autoAdjust="0"/>
  </p:normalViewPr>
  <p:slideViewPr>
    <p:cSldViewPr>
      <p:cViewPr>
        <p:scale>
          <a:sx n="100" d="100"/>
          <a:sy n="100" d="100"/>
        </p:scale>
        <p:origin x="-552" y="-21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p:scale>
          <a:sx n="100" d="100"/>
          <a:sy n="100" d="100"/>
        </p:scale>
        <p:origin x="-1830" y="7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C8AEE35-BD13-451D-A432-1F5BC9455A28}" type="datetimeFigureOut">
              <a:rPr lang="en-US" smtClean="0"/>
              <a:pPr/>
              <a:t>10/20/2014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B36D9A-7096-4734-993C-15762E9F500D}" type="slidenum">
              <a:rPr lang="en-US" smtClean="0"/>
              <a:pPr/>
              <a:t>‹#›</a:t>
            </a:fld>
            <a:endParaRPr lang="en-US"/>
          </a:p>
        </p:txBody>
      </p:sp>
    </p:spTree>
    <p:extLst>
      <p:ext uri="{BB962C8B-B14F-4D97-AF65-F5344CB8AC3E}">
        <p14:creationId xmlns:p14="http://schemas.microsoft.com/office/powerpoint/2010/main" val="229221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your typical management.</a:t>
            </a:r>
          </a:p>
          <a:p>
            <a:endParaRPr lang="en-US" dirty="0" smtClean="0"/>
          </a:p>
          <a:p>
            <a:r>
              <a:rPr lang="en-US" dirty="0" smtClean="0"/>
              <a:t>Been in high tech for over 40 years</a:t>
            </a:r>
          </a:p>
          <a:p>
            <a:endParaRPr lang="en-US" dirty="0" smtClean="0"/>
          </a:p>
          <a:p>
            <a:r>
              <a:rPr lang="en-US" dirty="0" smtClean="0"/>
              <a:t>Educational background Accounting &amp; Finance</a:t>
            </a:r>
          </a:p>
          <a:p>
            <a:endParaRPr lang="en-US" dirty="0" smtClean="0"/>
          </a:p>
          <a:p>
            <a:r>
              <a:rPr lang="en-US" dirty="0" smtClean="0"/>
              <a:t>Consider myself a fast learned and I understand the concepts – but I depend on my expert staff to “know” what’s going on</a:t>
            </a:r>
          </a:p>
          <a:p>
            <a:endParaRPr lang="en-US" dirty="0" smtClean="0"/>
          </a:p>
          <a:p>
            <a:r>
              <a:rPr lang="en-US" dirty="0" smtClean="0"/>
              <a:t>Nate came to me and said there as a conference in St Paul in October  and I think having you give a presentation from the Management point of view would be interesting</a:t>
            </a:r>
          </a:p>
          <a:p>
            <a:endParaRPr lang="en-US" dirty="0" smtClean="0"/>
          </a:p>
          <a:p>
            <a:r>
              <a:rPr lang="en-US" dirty="0" smtClean="0"/>
              <a:t>I lived in the mid-west for a number of years and even though I’m a tea-</a:t>
            </a:r>
            <a:r>
              <a:rPr lang="en-US" dirty="0" err="1" smtClean="0"/>
              <a:t>tottaler</a:t>
            </a:r>
            <a:r>
              <a:rPr lang="en-US" dirty="0" smtClean="0"/>
              <a:t> I enjoyed the food, dancing and I said it will be fun</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endParaRPr lang="en-US" dirty="0" smtClean="0"/>
          </a:p>
          <a:p>
            <a:r>
              <a:rPr lang="en-US" dirty="0" smtClean="0"/>
              <a:t>Describe Mustang </a:t>
            </a:r>
          </a:p>
          <a:p>
            <a:r>
              <a:rPr lang="en-US" dirty="0" smtClean="0"/>
              <a:t>Put it together and ran 2.489 minutes – but it could have run the entire time so that’s the 1,440 minutes.</a:t>
            </a:r>
          </a:p>
          <a:p>
            <a:r>
              <a:rPr lang="en-US" dirty="0" smtClean="0"/>
              <a:t>I tore it down the next day</a:t>
            </a:r>
          </a:p>
          <a:p>
            <a:endParaRPr lang="en-US" dirty="0" smtClean="0"/>
          </a:p>
          <a:p>
            <a:r>
              <a:rPr lang="en-US" dirty="0" smtClean="0"/>
              <a:t>If I include this in the mix it would pull everything down.</a:t>
            </a:r>
          </a:p>
          <a:p>
            <a:endParaRPr lang="en-US" dirty="0" smtClean="0"/>
          </a:p>
          <a:p>
            <a:r>
              <a:rPr lang="en-US" dirty="0" smtClean="0"/>
              <a:t>*************</a:t>
            </a:r>
          </a:p>
          <a:p>
            <a:r>
              <a:rPr lang="en-US" dirty="0" smtClean="0"/>
              <a:t>Now some of you are saying – Yeah Right 995 won’t cut it.  The engine I want is $2,800</a:t>
            </a:r>
          </a:p>
          <a:p>
            <a:r>
              <a:rPr lang="en-US" dirty="0" smtClean="0"/>
              <a:t>I’m introducing the concept – When it gets closer to the time to order it I’ll put in a Change Order and get the one I want</a:t>
            </a:r>
          </a:p>
          <a:p>
            <a:endParaRPr lang="en-US" dirty="0" smtClean="0"/>
          </a:p>
          <a:p>
            <a:r>
              <a:rPr lang="en-US" dirty="0" smtClean="0"/>
              <a:t>*************</a:t>
            </a:r>
          </a:p>
          <a:p>
            <a:r>
              <a:rPr lang="en-US" dirty="0" smtClean="0"/>
              <a:t>In a Fail Over Architecture the SLA would be 5 – 9’s</a:t>
            </a:r>
          </a:p>
          <a:p>
            <a:endParaRPr lang="en-US" dirty="0" smtClean="0"/>
          </a:p>
          <a:p>
            <a:r>
              <a:rPr lang="en-US" dirty="0" smtClean="0"/>
              <a:t>************ Help</a:t>
            </a:r>
          </a:p>
          <a:p>
            <a:r>
              <a:rPr lang="en-US" dirty="0" smtClean="0"/>
              <a:t>************ Literature</a:t>
            </a:r>
          </a:p>
          <a:p>
            <a:r>
              <a:rPr lang="en-US" dirty="0" smtClean="0"/>
              <a:t>************ Transmission</a:t>
            </a:r>
          </a:p>
          <a:p>
            <a:r>
              <a:rPr lang="en-US" dirty="0" smtClean="0"/>
              <a:t>************ 12 – 9’s</a:t>
            </a:r>
          </a:p>
          <a:p>
            <a:r>
              <a:rPr lang="en-US" dirty="0" smtClean="0"/>
              <a:t>*********************</a:t>
            </a:r>
          </a:p>
        </p:txBody>
      </p:sp>
      <p:sp>
        <p:nvSpPr>
          <p:cNvPr id="4" name="Slide Number Placeholder 3"/>
          <p:cNvSpPr>
            <a:spLocks noGrp="1"/>
          </p:cNvSpPr>
          <p:nvPr>
            <p:ph type="sldNum" sz="quarter" idx="10"/>
          </p:nvPr>
        </p:nvSpPr>
        <p:spPr/>
        <p:txBody>
          <a:bodyPr/>
          <a:lstStyle/>
          <a:p>
            <a:fld id="{D3B36D9A-7096-4734-993C-15762E9F50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Great</a:t>
            </a:r>
          </a:p>
          <a:p>
            <a:r>
              <a:rPr lang="en-US" dirty="0" smtClean="0"/>
              <a:t>************* Period – Like my car – are you selecting  advantageous time periods</a:t>
            </a:r>
          </a:p>
          <a:p>
            <a:r>
              <a:rPr lang="en-US" dirty="0" smtClean="0"/>
              <a:t>************* Check Intervals  *********** Soft – go over 10-1-10 example</a:t>
            </a:r>
          </a:p>
          <a:p>
            <a:r>
              <a:rPr lang="en-US" dirty="0" smtClean="0"/>
              <a:t>************* Exclusion AT&amp;T Example</a:t>
            </a:r>
          </a:p>
          <a:p>
            <a:r>
              <a:rPr lang="en-US" dirty="0" smtClean="0"/>
              <a:t>************* Method</a:t>
            </a:r>
          </a:p>
          <a:p>
            <a:endParaRPr lang="en-US" dirty="0" smtClean="0"/>
          </a:p>
          <a:p>
            <a:r>
              <a:rPr lang="en-US" dirty="0" smtClean="0"/>
              <a:t>*************</a:t>
            </a:r>
          </a:p>
          <a:p>
            <a:r>
              <a:rPr lang="en-US" dirty="0" smtClean="0"/>
              <a:t>Purpose</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the tools I use to rebuild my car I can waste a lot of time using the wrong tool</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a:t>
            </a:r>
            <a:r>
              <a:rPr lang="en-US" b="1" dirty="0" smtClean="0">
                <a:solidFill>
                  <a:srgbClr val="FF0000"/>
                </a:solidFill>
              </a:rPr>
              <a:t>Justification</a:t>
            </a:r>
            <a:r>
              <a:rPr lang="en-US" dirty="0" smtClean="0"/>
              <a:t> – my wife/my boss without sufficient understanding has in her mind a STANDARD from which she is formulating opinions.  Sometimes management gets into the mode of “I don’t understand but here’s my opinion.”  Often techie reaction to this is depicted in my Critical Application scenario - - what do I need to do to Justify this data?</a:t>
            </a:r>
          </a:p>
          <a:p>
            <a:r>
              <a:rPr lang="en-US" dirty="0" smtClean="0"/>
              <a:t>************</a:t>
            </a:r>
          </a:p>
          <a:p>
            <a:r>
              <a:rPr lang="en-US" b="1" dirty="0" smtClean="0">
                <a:solidFill>
                  <a:srgbClr val="FF0000"/>
                </a:solidFill>
              </a:rPr>
              <a:t>Information</a:t>
            </a:r>
            <a:r>
              <a:rPr lang="en-US" dirty="0" smtClean="0"/>
              <a:t> – If management understands not only the </a:t>
            </a:r>
            <a:r>
              <a:rPr lang="en-US" b="1" dirty="0" smtClean="0"/>
              <a:t>what’s</a:t>
            </a:r>
            <a:r>
              <a:rPr lang="en-US" dirty="0" smtClean="0"/>
              <a:t> but also the </a:t>
            </a:r>
            <a:r>
              <a:rPr lang="en-US" b="1" dirty="0" smtClean="0"/>
              <a:t>why’s</a:t>
            </a:r>
            <a:r>
              <a:rPr lang="en-US" dirty="0" smtClean="0"/>
              <a:t> they can form better opinions.  Managers must approach the data from a neutral position with an attitude of “explain this to me”.  Techies must be completely upfront with the information so the whole situation can be evaluated.  That leads to ***********</a:t>
            </a:r>
          </a:p>
          <a:p>
            <a:endParaRPr lang="en-US" b="1" dirty="0" smtClean="0">
              <a:solidFill>
                <a:srgbClr val="FF0000"/>
              </a:solidFill>
            </a:endParaRPr>
          </a:p>
          <a:p>
            <a:r>
              <a:rPr lang="en-US" b="1" dirty="0" smtClean="0">
                <a:solidFill>
                  <a:srgbClr val="FF0000"/>
                </a:solidFill>
              </a:rPr>
              <a:t>Education</a:t>
            </a:r>
            <a:r>
              <a:rPr lang="en-US" dirty="0" smtClean="0"/>
              <a:t> – If applicable to your system, does everyone in the decision cycle know what a “Soft Alert” is?  How about Fluttering?  Swap Memory?  Load and what acceptable levels for our system would be?  BECAREFUL, I used to tell professionals “I need to understand my insurance coverage, but if I wanted to become an insurance expert I’d have a license on my wall”  Managers - - you need to become familiar with the real world challenges of running a very complex and some times very delicate system.</a:t>
            </a:r>
          </a:p>
          <a:p>
            <a:r>
              <a:rPr lang="en-US" dirty="0" smtClean="0"/>
              <a:t>*************</a:t>
            </a:r>
          </a:p>
          <a:p>
            <a:r>
              <a:rPr lang="en-US" dirty="0" smtClean="0"/>
              <a:t>This is the ultimate goal of an SLA.  Issues can be handled quickly. Proactive  maintenance and long-term planning can help prevent problems.  Capital needs can be identified and assessed early.  But it can’t work without Communication and Trust. </a:t>
            </a:r>
          </a:p>
          <a:p>
            <a:endParaRPr lang="en-US" dirty="0" smtClean="0"/>
          </a:p>
          <a:p>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I feel like this is the type of information I get about SLA – Interesting but not that helpful.</a:t>
            </a:r>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give you the management view </a:t>
            </a:r>
          </a:p>
          <a:p>
            <a:endParaRPr lang="en-US" dirty="0" smtClean="0"/>
          </a:p>
          <a:p>
            <a:r>
              <a:rPr lang="en-US" dirty="0" smtClean="0"/>
              <a:t>*************          *********** I want to see trends</a:t>
            </a:r>
          </a:p>
          <a:p>
            <a:endParaRPr lang="en-US" dirty="0" smtClean="0"/>
          </a:p>
          <a:p>
            <a:r>
              <a:rPr lang="en-US" dirty="0" smtClean="0"/>
              <a:t>*************           ***********             ***********  Precision</a:t>
            </a:r>
          </a:p>
          <a:p>
            <a:endParaRPr lang="en-US" dirty="0" smtClean="0"/>
          </a:p>
          <a:p>
            <a:r>
              <a:rPr lang="en-US" dirty="0" smtClean="0"/>
              <a:t>*************           *********** Big Boy </a:t>
            </a:r>
          </a:p>
          <a:p>
            <a:endParaRPr lang="en-US" dirty="0" smtClean="0"/>
          </a:p>
          <a:p>
            <a:r>
              <a:rPr lang="en-US" dirty="0" smtClean="0"/>
              <a:t>*************           *********** Both</a:t>
            </a:r>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half of the story is the Architecture</a:t>
            </a:r>
          </a:p>
          <a:p>
            <a:endParaRPr lang="en-US" dirty="0" smtClean="0"/>
          </a:p>
          <a:p>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one example</a:t>
            </a:r>
          </a:p>
          <a:p>
            <a:endParaRPr lang="en-US" dirty="0" smtClean="0"/>
          </a:p>
          <a:p>
            <a:r>
              <a:rPr lang="en-US" dirty="0" smtClean="0"/>
              <a:t>*************</a:t>
            </a:r>
          </a:p>
          <a:p>
            <a:endParaRPr lang="en-US" dirty="0" smtClean="0"/>
          </a:p>
          <a:p>
            <a:r>
              <a:rPr lang="en-US" dirty="0" smtClean="0"/>
              <a:t>I’m responsible for a website</a:t>
            </a:r>
          </a:p>
          <a:p>
            <a:endParaRPr lang="en-US" dirty="0" smtClean="0"/>
          </a:p>
          <a:p>
            <a:r>
              <a:rPr lang="en-US" dirty="0" smtClean="0"/>
              <a:t>************* buymystuff.com</a:t>
            </a:r>
          </a:p>
          <a:p>
            <a:endParaRPr lang="en-US" dirty="0" smtClean="0"/>
          </a:p>
          <a:p>
            <a:r>
              <a:rPr lang="en-US" dirty="0" smtClean="0"/>
              <a:t>************* What’s my primary concern about this site?  *********</a:t>
            </a:r>
          </a:p>
          <a:p>
            <a:endParaRPr lang="en-US" dirty="0" smtClean="0"/>
          </a:p>
          <a:p>
            <a:r>
              <a:rPr lang="en-US" dirty="0" smtClean="0"/>
              <a:t>I’m want to know if it’s been up 100% of the time</a:t>
            </a:r>
          </a:p>
          <a:p>
            <a:endParaRPr lang="en-US" dirty="0" smtClean="0"/>
          </a:p>
          <a:p>
            <a:r>
              <a:rPr lang="en-US" dirty="0" smtClean="0"/>
              <a:t>************* I need to communicate with the system and get the pertinent data</a:t>
            </a:r>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3B36D9A-7096-4734-993C-15762E9F500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I did a little investigation</a:t>
            </a:r>
          </a:p>
          <a:p>
            <a:endParaRPr lang="en-US" dirty="0" smtClean="0"/>
          </a:p>
          <a:p>
            <a:r>
              <a:rPr lang="en-US" dirty="0" smtClean="0"/>
              <a:t>**********</a:t>
            </a:r>
          </a:p>
          <a:p>
            <a:r>
              <a:rPr lang="en-US" dirty="0" smtClean="0"/>
              <a:t>And I found out that St Paul Oktoberfest wasn’t quite what I expected</a:t>
            </a:r>
          </a:p>
          <a:p>
            <a:endParaRPr lang="en-US" dirty="0" smtClean="0"/>
          </a:p>
          <a:p>
            <a:r>
              <a:rPr lang="en-US" dirty="0" smtClean="0"/>
              <a:t>**********</a:t>
            </a:r>
          </a:p>
          <a:p>
            <a:r>
              <a:rPr lang="en-US" dirty="0" smtClean="0"/>
              <a:t>In fact –</a:t>
            </a:r>
          </a:p>
          <a:p>
            <a:endParaRPr lang="en-US" dirty="0" smtClean="0"/>
          </a:p>
          <a:p>
            <a:r>
              <a:rPr lang="en-US" dirty="0" smtClean="0"/>
              <a:t>********</a:t>
            </a:r>
          </a:p>
          <a:p>
            <a:endParaRPr lang="en-US" dirty="0" smtClean="0"/>
          </a:p>
          <a:p>
            <a:r>
              <a:rPr lang="en-US" dirty="0" smtClean="0"/>
              <a:t>It was held in September</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 little about differences between management and technical</a:t>
            </a:r>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how Dan mentioned application, network, </a:t>
            </a:r>
            <a:endParaRPr lang="en-US" baseline="0" dirty="0" smtClean="0"/>
          </a:p>
        </p:txBody>
      </p:sp>
      <p:sp>
        <p:nvSpPr>
          <p:cNvPr id="4" name="Slide Number Placeholder 3"/>
          <p:cNvSpPr>
            <a:spLocks noGrp="1"/>
          </p:cNvSpPr>
          <p:nvPr>
            <p:ph type="sldNum" sz="quarter" idx="10"/>
          </p:nvPr>
        </p:nvSpPr>
        <p:spPr/>
        <p:txBody>
          <a:bodyPr/>
          <a:lstStyle/>
          <a:p>
            <a:fld id="{D3B36D9A-7096-4734-993C-15762E9F500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3B36D9A-7096-4734-993C-15762E9F500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3B36D9A-7096-4734-993C-15762E9F500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3B36D9A-7096-4734-993C-15762E9F500D}"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 Vector is a small company based about an hour south of Salt Lake City.  We have been in the monitoring field for about 15 year.</a:t>
            </a:r>
          </a:p>
          <a:p>
            <a:endParaRPr lang="en-US" dirty="0" smtClean="0"/>
          </a:p>
          <a:p>
            <a:r>
              <a:rPr lang="en-US" dirty="0" smtClean="0"/>
              <a:t>**********</a:t>
            </a:r>
          </a:p>
          <a:p>
            <a:endParaRPr lang="en-US" dirty="0" smtClean="0"/>
          </a:p>
          <a:p>
            <a:r>
              <a:rPr lang="en-US" dirty="0" smtClean="0"/>
              <a:t>Today we’re  going to talk about SLA</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I’m going to refer to managers and techies; let me give you the definition. The half of you that are thinking – “What in the world does a refrigerator have to do  with SLA?”; you’re a manager</a:t>
            </a:r>
          </a:p>
          <a:p>
            <a:endParaRPr lang="en-US" dirty="0" smtClean="0"/>
          </a:p>
          <a:p>
            <a:r>
              <a:rPr lang="en-US" dirty="0" smtClean="0"/>
              <a:t>The other half that are thinking – “What’s its IP? If I can ping it I can monitor it.” you’re a techie.</a:t>
            </a:r>
          </a:p>
          <a:p>
            <a:endParaRPr lang="en-US" dirty="0" smtClean="0"/>
          </a:p>
          <a:p>
            <a:r>
              <a:rPr lang="en-US" dirty="0" smtClean="0"/>
              <a:t>Now let me explain:</a:t>
            </a:r>
          </a:p>
          <a:p>
            <a:endParaRPr lang="en-US" dirty="0" smtClean="0"/>
          </a:p>
          <a:p>
            <a:r>
              <a:rPr lang="en-US" dirty="0" smtClean="0"/>
              <a:t>***********</a:t>
            </a:r>
          </a:p>
          <a:p>
            <a:r>
              <a:rPr lang="en-US" dirty="0" smtClean="0"/>
              <a:t>My dad would say – Get me a drink out of the Frigidaire</a:t>
            </a:r>
          </a:p>
          <a:p>
            <a:endParaRPr lang="en-US" dirty="0" smtClean="0"/>
          </a:p>
          <a:p>
            <a:r>
              <a:rPr lang="en-US" dirty="0" smtClean="0"/>
              <a:t>I was 11 years old before I knew you could buy appliances from other places rather than Sear &amp; Roebuck – We never owned a Frigidaire in my dad’s lifetime but I knew what he meant</a:t>
            </a:r>
          </a:p>
          <a:p>
            <a:endParaRPr lang="en-US" dirty="0" smtClean="0"/>
          </a:p>
          <a:p>
            <a:r>
              <a:rPr lang="en-US" dirty="0" smtClean="0"/>
              <a:t>*************</a:t>
            </a:r>
          </a:p>
          <a:p>
            <a:r>
              <a:rPr lang="en-US" dirty="0" smtClean="0"/>
              <a:t>When we say SLA we are using it in a broad generic way – don’t get hung up</a:t>
            </a:r>
          </a:p>
          <a:p>
            <a:endParaRPr lang="en-US" dirty="0" smtClean="0"/>
          </a:p>
          <a:p>
            <a:r>
              <a:rPr lang="en-US" dirty="0" smtClean="0"/>
              <a:t>Another  deviation - - If I use an IT example to introduce my presentation I’d have the same problem I had in an Econ class when I was in college, back in the stone age.</a:t>
            </a:r>
          </a:p>
          <a:p>
            <a:endParaRPr lang="en-US" dirty="0" smtClean="0"/>
          </a:p>
          <a:p>
            <a:r>
              <a:rPr lang="en-US" dirty="0" smtClean="0"/>
              <a:t>College in the Intermountain West</a:t>
            </a:r>
          </a:p>
          <a:p>
            <a:r>
              <a:rPr lang="en-US" dirty="0" smtClean="0"/>
              <a:t>New teacher – thought he’d make it relevant by asking this question “why do they sell more #1 potatoes per capita than #2 potatoes in NY than they do in Idaho, the difference is quite substantial… Yeah but, yeah but</a:t>
            </a:r>
          </a:p>
          <a:p>
            <a:endParaRPr lang="en-US" dirty="0" smtClean="0"/>
          </a:p>
          <a:p>
            <a:r>
              <a:rPr lang="en-US" dirty="0" smtClean="0"/>
              <a:t>We’re going to talk about a non-computer related Critical Application</a:t>
            </a:r>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Beware – I’m a great salesman.  That’s the only logic I can come up with why the beautiful woman on my left has stayed married to me for 42 years last August.  And I was 50 pounds heavier up to about 2 years ago.</a:t>
            </a:r>
          </a:p>
          <a:p>
            <a:endParaRPr lang="en-US" dirty="0" smtClean="0"/>
          </a:p>
          <a:p>
            <a:r>
              <a:rPr lang="en-US" dirty="0" smtClean="0"/>
              <a:t>Our oldest son [point to Chris] his wife and 3 sons live in Louisville, KY area – he’s an attorney out there and well established – he </a:t>
            </a:r>
            <a:r>
              <a:rPr lang="en-US" dirty="0" err="1" smtClean="0"/>
              <a:t>aint</a:t>
            </a:r>
            <a:r>
              <a:rPr lang="en-US" dirty="0" smtClean="0"/>
              <a:t>  come back to Utah.  Standing next to him is our youngest son.  He is in an 8 year graduate program and lives in a small town named Middlesboro, KY with his wife and 2 daughters.</a:t>
            </a:r>
          </a:p>
          <a:p>
            <a:r>
              <a:rPr lang="en-US" dirty="0" smtClean="0"/>
              <a:t>**************</a:t>
            </a:r>
          </a:p>
          <a:p>
            <a:endParaRPr lang="en-US" dirty="0" smtClean="0"/>
          </a:p>
          <a:p>
            <a:r>
              <a:rPr lang="en-US" dirty="0" smtClean="0"/>
              <a:t>For you number crunchers, this represents 62.500% of my wife’s grandkids.</a:t>
            </a:r>
          </a:p>
          <a:p>
            <a:endParaRPr lang="en-US" dirty="0" smtClean="0"/>
          </a:p>
          <a:p>
            <a:r>
              <a:rPr lang="en-US" dirty="0" smtClean="0"/>
              <a:t>I know there are some of you in this group that are responsible for e-commerce websites that represent 1000’s 10’s of thousands, even 100’s of thousands of dollars per hour in revenues.  The pressure you have to maintain and be proactive with these systems is great.  I understand that.</a:t>
            </a:r>
          </a:p>
          <a:p>
            <a:endParaRPr lang="en-US" dirty="0" smtClean="0"/>
          </a:p>
          <a:p>
            <a:r>
              <a:rPr lang="en-US" dirty="0" smtClean="0"/>
              <a:t>But when my wife decides to go see her grandkids – your issues compared to my critical application is minor.</a:t>
            </a:r>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main car is in the shop - - it crashed</a:t>
            </a:r>
          </a:p>
          <a:p>
            <a:endParaRPr lang="en-US" dirty="0" smtClean="0"/>
          </a:p>
          <a:p>
            <a:r>
              <a:rPr lang="en-US" dirty="0" smtClean="0"/>
              <a:t>************</a:t>
            </a:r>
          </a:p>
          <a:p>
            <a:endParaRPr lang="en-US" dirty="0" smtClean="0"/>
          </a:p>
          <a:p>
            <a:r>
              <a:rPr lang="en-US" dirty="0" smtClean="0"/>
              <a:t>Here are the information about my car . . . I can see some of you are chuckling over the 3 (three) decimal places</a:t>
            </a:r>
          </a:p>
          <a:p>
            <a:endParaRPr lang="en-US" dirty="0" smtClean="0"/>
          </a:p>
          <a:p>
            <a:r>
              <a:rPr lang="en-US" dirty="0" smtClean="0"/>
              <a:t>An SLA is asking someone to be accurate to 5 decimal places - - They want it both ways I want 5 – 9’s and my down time is about . . . </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24 hour statistics on my car</a:t>
            </a:r>
          </a:p>
          <a:p>
            <a:endParaRPr lang="en-US" dirty="0" smtClean="0"/>
          </a:p>
          <a:p>
            <a:r>
              <a:rPr lang="en-US" dirty="0" smtClean="0"/>
              <a:t>************</a:t>
            </a:r>
          </a:p>
          <a:p>
            <a:r>
              <a:rPr lang="en-US" dirty="0" smtClean="0"/>
              <a:t>Review the data</a:t>
            </a:r>
          </a:p>
          <a:p>
            <a:endParaRPr lang="en-US" dirty="0" smtClean="0"/>
          </a:p>
          <a:p>
            <a:r>
              <a:rPr lang="en-US" dirty="0" smtClean="0"/>
              <a:t>I made a big mistake.  While I was preparing for this presentation I printed a number of articles about SLA’s and I left them laying around.  My wife read a few of them.  Now my boss has an opinion about the reliability of my car.   Unfortunately, she has come to the conclusion that if we done have 5 – 9’s</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am I going to do if I want to make it to 43 years</a:t>
            </a:r>
          </a:p>
          <a:p>
            <a:endParaRPr lang="en-US" dirty="0" smtClean="0"/>
          </a:p>
          <a:p>
            <a:r>
              <a:rPr lang="en-US" dirty="0" smtClean="0"/>
              <a:t>*************</a:t>
            </a:r>
          </a:p>
          <a:p>
            <a:r>
              <a:rPr lang="en-US" dirty="0" smtClean="0"/>
              <a:t>Dear – 24 hr an anomaly let’s look at 7 days.  I can’t go back further than that because I had serious problems </a:t>
            </a:r>
          </a:p>
          <a:p>
            <a:endParaRPr lang="en-US" dirty="0" smtClean="0"/>
          </a:p>
          <a:p>
            <a:r>
              <a:rPr lang="en-US" dirty="0" smtClean="0"/>
              <a:t>************</a:t>
            </a:r>
          </a:p>
          <a:p>
            <a:endParaRPr lang="en-US" dirty="0" smtClean="0"/>
          </a:p>
          <a:p>
            <a:r>
              <a:rPr lang="en-US" dirty="0" smtClean="0"/>
              <a:t>Warnings are not down</a:t>
            </a:r>
          </a:p>
          <a:p>
            <a:endParaRPr lang="en-US" dirty="0" smtClean="0"/>
          </a:p>
          <a:p>
            <a:r>
              <a:rPr lang="en-US" dirty="0" smtClean="0"/>
              <a:t>*************</a:t>
            </a:r>
          </a:p>
          <a:p>
            <a:endParaRPr lang="en-US" dirty="0" smtClean="0"/>
          </a:p>
          <a:p>
            <a:r>
              <a:rPr lang="en-US" dirty="0" smtClean="0"/>
              <a:t>Scheduled shouldn’t count against my SLA</a:t>
            </a:r>
          </a:p>
          <a:p>
            <a:endParaRPr lang="en-US" dirty="0" smtClean="0"/>
          </a:p>
          <a:p>
            <a:r>
              <a:rPr lang="en-US" dirty="0" smtClean="0"/>
              <a:t>Still not there</a:t>
            </a:r>
          </a:p>
          <a:p>
            <a:endParaRPr lang="en-US" dirty="0" smtClean="0"/>
          </a:p>
          <a:p>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B36D9A-7096-4734-993C-15762E9F500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EFD6C-C2E8-4EF9-92B3-4E056B5E0EF6}"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39FD9-7E5E-4819-AA57-3880B4311DE5}"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EFD6C-C2E8-4EF9-92B3-4E056B5E0EF6}" type="datetimeFigureOut">
              <a:rPr lang="en-US" smtClean="0"/>
              <a:pPr/>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39FD9-7E5E-4819-AA57-3880B4311D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smtClean="0"/>
              <a:t>SLA - Marriage of an effective tool with a well planned architecture</a:t>
            </a:r>
            <a:endParaRPr lang="en-US" dirty="0"/>
          </a:p>
        </p:txBody>
      </p:sp>
      <p:sp>
        <p:nvSpPr>
          <p:cNvPr id="3" name="Subtitle 2"/>
          <p:cNvSpPr>
            <a:spLocks noGrp="1"/>
          </p:cNvSpPr>
          <p:nvPr>
            <p:ph type="subTitle" idx="1"/>
          </p:nvPr>
        </p:nvSpPr>
        <p:spPr>
          <a:xfrm>
            <a:off x="1371600" y="2514600"/>
            <a:ext cx="6400800" cy="762000"/>
          </a:xfrm>
        </p:spPr>
        <p:txBody>
          <a:bodyPr>
            <a:normAutofit fontScale="70000" lnSpcReduction="20000"/>
          </a:bodyPr>
          <a:lstStyle/>
          <a:p>
            <a:r>
              <a:rPr lang="en-US" dirty="0" smtClean="0">
                <a:latin typeface="Myriad Pro Light" pitchFamily="34" charset="0"/>
              </a:rPr>
              <a:t>Nate Broderick</a:t>
            </a:r>
          </a:p>
          <a:p>
            <a:r>
              <a:rPr lang="en-US" dirty="0" smtClean="0">
                <a:latin typeface="Myriad Pro Light" pitchFamily="34" charset="0"/>
              </a:rPr>
              <a:t>Dan Johnson</a:t>
            </a:r>
          </a:p>
          <a:p>
            <a:endParaRPr lang="en-US" dirty="0">
              <a:latin typeface="Myriad Pro Light" pitchFamily="34" charset="0"/>
            </a:endParaRPr>
          </a:p>
        </p:txBody>
      </p:sp>
      <p:sp>
        <p:nvSpPr>
          <p:cNvPr id="4" name="Text Placeholder 3"/>
          <p:cNvSpPr>
            <a:spLocks noGrp="1"/>
          </p:cNvSpPr>
          <p:nvPr>
            <p:ph type="body" sz="quarter" idx="13"/>
          </p:nvPr>
        </p:nvSpPr>
        <p:spPr>
          <a:xfrm>
            <a:off x="2514600" y="3581400"/>
            <a:ext cx="4114800" cy="533400"/>
          </a:xfrm>
        </p:spPr>
        <p:txBody>
          <a:bodyPr/>
          <a:lstStyle/>
          <a:p>
            <a:r>
              <a:rPr lang="en-US" dirty="0" smtClean="0">
                <a:latin typeface="Myriad Pro Light" pitchFamily="34" charset="0"/>
              </a:rPr>
              <a:t>nate@aivector.com</a:t>
            </a:r>
            <a:endParaRPr lang="en-US" dirty="0">
              <a:latin typeface="Myriad Pro Light" pitchFamily="34" charset="0"/>
            </a:endParaRPr>
          </a:p>
        </p:txBody>
      </p:sp>
    </p:spTree>
    <p:extLst>
      <p:ext uri="{BB962C8B-B14F-4D97-AF65-F5344CB8AC3E}">
        <p14:creationId xmlns:p14="http://schemas.microsoft.com/office/powerpoint/2010/main" val="385817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762000"/>
            <a:ext cx="8686800" cy="719554"/>
            <a:chOff x="228600" y="4343400"/>
            <a:chExt cx="8686800" cy="719554"/>
          </a:xfrm>
        </p:grpSpPr>
        <p:sp>
          <p:nvSpPr>
            <p:cNvPr id="3" name="TextBox 2"/>
            <p:cNvSpPr txBox="1"/>
            <p:nvPr/>
          </p:nvSpPr>
          <p:spPr>
            <a:xfrm>
              <a:off x="228600" y="4343400"/>
              <a:ext cx="3810000" cy="338554"/>
            </a:xfrm>
            <a:prstGeom prst="rect">
              <a:avLst/>
            </a:prstGeom>
            <a:noFill/>
            <a:ln w="9525">
              <a:solidFill>
                <a:schemeClr val="tx1"/>
              </a:solidFill>
            </a:ln>
          </p:spPr>
          <p:txBody>
            <a:bodyPr wrap="square" rtlCol="0">
              <a:spAutoFit/>
            </a:bodyPr>
            <a:lstStyle/>
            <a:p>
              <a:r>
                <a:rPr lang="en-US" sz="1600" dirty="0" smtClean="0"/>
                <a:t>Current SLA </a:t>
              </a:r>
              <a:endParaRPr lang="en-US" sz="1600" dirty="0"/>
            </a:p>
          </p:txBody>
        </p:sp>
        <p:sp>
          <p:nvSpPr>
            <p:cNvPr id="4" name="TextBox 3"/>
            <p:cNvSpPr txBox="1"/>
            <p:nvPr/>
          </p:nvSpPr>
          <p:spPr>
            <a:xfrm>
              <a:off x="40386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10,064.526</a:t>
              </a:r>
              <a:endParaRPr lang="en-US" sz="1600" dirty="0"/>
            </a:p>
          </p:txBody>
        </p:sp>
        <p:sp>
          <p:nvSpPr>
            <p:cNvPr id="5" name="TextBox 4"/>
            <p:cNvSpPr txBox="1"/>
            <p:nvPr/>
          </p:nvSpPr>
          <p:spPr>
            <a:xfrm>
              <a:off x="52578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15.474</a:t>
              </a:r>
              <a:endParaRPr lang="en-US" sz="1600" dirty="0"/>
            </a:p>
          </p:txBody>
        </p:sp>
        <p:sp>
          <p:nvSpPr>
            <p:cNvPr id="6" name="TextBox 5"/>
            <p:cNvSpPr txBox="1"/>
            <p:nvPr/>
          </p:nvSpPr>
          <p:spPr>
            <a:xfrm>
              <a:off x="64770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a:t>
              </a:r>
              <a:endParaRPr lang="en-US" sz="1600" dirty="0"/>
            </a:p>
          </p:txBody>
        </p:sp>
        <p:sp>
          <p:nvSpPr>
            <p:cNvPr id="7" name="TextBox 6"/>
            <p:cNvSpPr txBox="1"/>
            <p:nvPr/>
          </p:nvSpPr>
          <p:spPr>
            <a:xfrm>
              <a:off x="7696200" y="4343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sp>
          <p:nvSpPr>
            <p:cNvPr id="8" name="TextBox 7"/>
            <p:cNvSpPr txBox="1"/>
            <p:nvPr/>
          </p:nvSpPr>
          <p:spPr>
            <a:xfrm>
              <a:off x="40386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99.847%</a:t>
              </a:r>
              <a:endParaRPr lang="en-US" sz="1600" dirty="0"/>
            </a:p>
          </p:txBody>
        </p:sp>
        <p:sp>
          <p:nvSpPr>
            <p:cNvPr id="9" name="TextBox 8"/>
            <p:cNvSpPr txBox="1"/>
            <p:nvPr/>
          </p:nvSpPr>
          <p:spPr>
            <a:xfrm>
              <a:off x="52578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0.154%</a:t>
              </a:r>
              <a:endParaRPr lang="en-US" sz="1600" dirty="0"/>
            </a:p>
          </p:txBody>
        </p:sp>
        <p:sp>
          <p:nvSpPr>
            <p:cNvPr id="10" name="TextBox 9"/>
            <p:cNvSpPr txBox="1"/>
            <p:nvPr/>
          </p:nvSpPr>
          <p:spPr>
            <a:xfrm>
              <a:off x="6477000" y="4724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sp>
          <p:nvSpPr>
            <p:cNvPr id="11" name="TextBox 10"/>
            <p:cNvSpPr txBox="1"/>
            <p:nvPr/>
          </p:nvSpPr>
          <p:spPr>
            <a:xfrm>
              <a:off x="7696200" y="4724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grpSp>
      <p:pic>
        <p:nvPicPr>
          <p:cNvPr id="12" name="Picture 1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grpSp>
        <p:nvGrpSpPr>
          <p:cNvPr id="23" name="Group 22"/>
          <p:cNvGrpSpPr/>
          <p:nvPr/>
        </p:nvGrpSpPr>
        <p:grpSpPr>
          <a:xfrm>
            <a:off x="152400" y="1676400"/>
            <a:ext cx="5029200" cy="719554"/>
            <a:chOff x="152400" y="1981200"/>
            <a:chExt cx="5029200" cy="719554"/>
          </a:xfrm>
        </p:grpSpPr>
        <p:sp>
          <p:nvSpPr>
            <p:cNvPr id="14" name="TextBox 13"/>
            <p:cNvSpPr txBox="1"/>
            <p:nvPr/>
          </p:nvSpPr>
          <p:spPr>
            <a:xfrm>
              <a:off x="152400" y="1981200"/>
              <a:ext cx="3810000" cy="338554"/>
            </a:xfrm>
            <a:prstGeom prst="rect">
              <a:avLst/>
            </a:prstGeom>
            <a:noFill/>
            <a:ln w="9525">
              <a:solidFill>
                <a:schemeClr val="tx1"/>
              </a:solidFill>
            </a:ln>
          </p:spPr>
          <p:txBody>
            <a:bodyPr wrap="square" rtlCol="0">
              <a:spAutoFit/>
            </a:bodyPr>
            <a:lstStyle/>
            <a:p>
              <a:r>
                <a:rPr lang="en-US" sz="1600" dirty="0" smtClean="0"/>
                <a:t>Restoring a 1967 Ford Mustang </a:t>
              </a:r>
              <a:endParaRPr lang="en-US" sz="1600" dirty="0"/>
            </a:p>
          </p:txBody>
        </p:sp>
        <p:sp>
          <p:nvSpPr>
            <p:cNvPr id="15" name="TextBox 14"/>
            <p:cNvSpPr txBox="1"/>
            <p:nvPr/>
          </p:nvSpPr>
          <p:spPr>
            <a:xfrm>
              <a:off x="3962400" y="1981200"/>
              <a:ext cx="1219200" cy="338554"/>
            </a:xfrm>
            <a:prstGeom prst="rect">
              <a:avLst/>
            </a:prstGeom>
            <a:solidFill>
              <a:srgbClr val="FFFF00"/>
            </a:solidFill>
            <a:ln>
              <a:solidFill>
                <a:schemeClr val="tx1"/>
              </a:solidFill>
            </a:ln>
          </p:spPr>
          <p:txBody>
            <a:bodyPr wrap="square" rtlCol="0">
              <a:spAutoFit/>
            </a:bodyPr>
            <a:lstStyle/>
            <a:p>
              <a:pPr algn="ctr"/>
              <a:r>
                <a:rPr lang="en-US" sz="1600" b="1" dirty="0" smtClean="0">
                  <a:solidFill>
                    <a:srgbClr val="FF0000"/>
                  </a:solidFill>
                </a:rPr>
                <a:t> 1,440.000</a:t>
              </a:r>
              <a:endParaRPr lang="en-US" sz="1600" b="1" dirty="0">
                <a:solidFill>
                  <a:srgbClr val="FF0000"/>
                </a:solidFill>
              </a:endParaRPr>
            </a:p>
          </p:txBody>
        </p:sp>
        <p:sp>
          <p:nvSpPr>
            <p:cNvPr id="19" name="TextBox 18"/>
            <p:cNvSpPr txBox="1"/>
            <p:nvPr/>
          </p:nvSpPr>
          <p:spPr>
            <a:xfrm>
              <a:off x="3962400" y="2362200"/>
              <a:ext cx="1219200" cy="338554"/>
            </a:xfrm>
            <a:prstGeom prst="rect">
              <a:avLst/>
            </a:prstGeom>
            <a:solidFill>
              <a:srgbClr val="FFFF00"/>
            </a:solidFill>
            <a:ln>
              <a:solidFill>
                <a:schemeClr val="tx1"/>
              </a:solidFill>
            </a:ln>
          </p:spPr>
          <p:txBody>
            <a:bodyPr wrap="square" rtlCol="0">
              <a:spAutoFit/>
            </a:bodyPr>
            <a:lstStyle/>
            <a:p>
              <a:pPr algn="ctr"/>
              <a:r>
                <a:rPr lang="en-US" sz="1600" b="1" dirty="0" smtClean="0">
                  <a:solidFill>
                    <a:srgbClr val="FF0000"/>
                  </a:solidFill>
                </a:rPr>
                <a:t> 14.286%</a:t>
              </a:r>
              <a:endParaRPr lang="en-US" sz="1600" b="1" dirty="0">
                <a:solidFill>
                  <a:srgbClr val="FF0000"/>
                </a:solidFill>
              </a:endParaRPr>
            </a:p>
          </p:txBody>
        </p:sp>
      </p:grpSp>
      <p:sp>
        <p:nvSpPr>
          <p:cNvPr id="24" name="TextBox 23"/>
          <p:cNvSpPr txBox="1"/>
          <p:nvPr/>
        </p:nvSpPr>
        <p:spPr>
          <a:xfrm>
            <a:off x="0" y="2590800"/>
            <a:ext cx="9144000" cy="400110"/>
          </a:xfrm>
          <a:prstGeom prst="rect">
            <a:avLst/>
          </a:prstGeom>
          <a:noFill/>
        </p:spPr>
        <p:txBody>
          <a:bodyPr wrap="square" rtlCol="0">
            <a:spAutoFit/>
          </a:bodyPr>
          <a:lstStyle/>
          <a:p>
            <a:pPr algn="ctr"/>
            <a:r>
              <a:rPr lang="en-US" sz="2000" dirty="0" smtClean="0"/>
              <a:t>If I spend $995 for a rebuilt engine I can achieve the same reliability as my Honda</a:t>
            </a:r>
            <a:endParaRPr lang="en-US" sz="2000" dirty="0"/>
          </a:p>
        </p:txBody>
      </p:sp>
      <p:grpSp>
        <p:nvGrpSpPr>
          <p:cNvPr id="28" name="Group 27"/>
          <p:cNvGrpSpPr/>
          <p:nvPr/>
        </p:nvGrpSpPr>
        <p:grpSpPr>
          <a:xfrm>
            <a:off x="1676400" y="3276600"/>
            <a:ext cx="5715000" cy="584775"/>
            <a:chOff x="228600" y="3429000"/>
            <a:chExt cx="5715000" cy="584775"/>
          </a:xfrm>
        </p:grpSpPr>
        <p:sp>
          <p:nvSpPr>
            <p:cNvPr id="26" name="TextBox 25"/>
            <p:cNvSpPr txBox="1"/>
            <p:nvPr/>
          </p:nvSpPr>
          <p:spPr>
            <a:xfrm>
              <a:off x="228600" y="3429000"/>
              <a:ext cx="3810000" cy="584775"/>
            </a:xfrm>
            <a:prstGeom prst="rect">
              <a:avLst/>
            </a:prstGeom>
            <a:solidFill>
              <a:srgbClr val="FFFF00"/>
            </a:solidFill>
            <a:ln w="9525">
              <a:solidFill>
                <a:schemeClr val="tx1"/>
              </a:solidFill>
            </a:ln>
          </p:spPr>
          <p:txBody>
            <a:bodyPr wrap="square" rtlCol="0">
              <a:spAutoFit/>
            </a:bodyPr>
            <a:lstStyle/>
            <a:p>
              <a:r>
                <a:rPr lang="en-US" sz="3200" b="1" dirty="0" smtClean="0"/>
                <a:t>Fail Over Scenario</a:t>
              </a:r>
              <a:endParaRPr lang="en-US" sz="3200" b="1" dirty="0"/>
            </a:p>
          </p:txBody>
        </p:sp>
        <p:sp>
          <p:nvSpPr>
            <p:cNvPr id="27" name="TextBox 26"/>
            <p:cNvSpPr txBox="1"/>
            <p:nvPr/>
          </p:nvSpPr>
          <p:spPr>
            <a:xfrm>
              <a:off x="4038600" y="3429000"/>
              <a:ext cx="1905000" cy="584775"/>
            </a:xfrm>
            <a:prstGeom prst="rect">
              <a:avLst/>
            </a:prstGeom>
            <a:solidFill>
              <a:srgbClr val="FFFF00"/>
            </a:solidFill>
            <a:ln>
              <a:solidFill>
                <a:schemeClr val="tx1"/>
              </a:solidFill>
            </a:ln>
          </p:spPr>
          <p:txBody>
            <a:bodyPr wrap="square" rtlCol="0">
              <a:spAutoFit/>
            </a:bodyPr>
            <a:lstStyle/>
            <a:p>
              <a:pPr algn="ctr"/>
              <a:r>
                <a:rPr lang="en-US" sz="3200" b="1" dirty="0" smtClean="0"/>
                <a:t> 99.999%</a:t>
              </a:r>
              <a:endParaRPr lang="en-US" sz="3200" b="1" dirty="0"/>
            </a:p>
          </p:txBody>
        </p:sp>
      </p:grpSp>
      <p:sp>
        <p:nvSpPr>
          <p:cNvPr id="29" name="TextBox 28"/>
          <p:cNvSpPr txBox="1"/>
          <p:nvPr/>
        </p:nvSpPr>
        <p:spPr>
          <a:xfrm>
            <a:off x="152400" y="4648200"/>
            <a:ext cx="8839200" cy="1569660"/>
          </a:xfrm>
          <a:prstGeom prst="rect">
            <a:avLst/>
          </a:prstGeom>
          <a:noFill/>
        </p:spPr>
        <p:txBody>
          <a:bodyPr wrap="square" rtlCol="0">
            <a:spAutoFit/>
          </a:bodyPr>
          <a:lstStyle/>
          <a:p>
            <a:pPr algn="ctr"/>
            <a:r>
              <a:rPr lang="en-US" sz="2400" b="1" i="1" dirty="0" smtClean="0">
                <a:solidFill>
                  <a:schemeClr val="tx2"/>
                </a:solidFill>
              </a:rPr>
              <a:t>I need your help!</a:t>
            </a:r>
          </a:p>
          <a:p>
            <a:pPr algn="ctr"/>
            <a:r>
              <a:rPr lang="en-US" sz="2400" b="1" i="1" dirty="0" smtClean="0">
                <a:solidFill>
                  <a:schemeClr val="tx2"/>
                </a:solidFill>
              </a:rPr>
              <a:t>Is there anyone aware of literature suggesting more than 5 – 9’s</a:t>
            </a:r>
          </a:p>
          <a:p>
            <a:pPr algn="ctr"/>
            <a:r>
              <a:rPr lang="en-US" sz="2400" b="1" i="1" dirty="0" smtClean="0">
                <a:solidFill>
                  <a:schemeClr val="tx2"/>
                </a:solidFill>
              </a:rPr>
              <a:t>I need to rebuild my transmission</a:t>
            </a:r>
          </a:p>
          <a:p>
            <a:pPr algn="ctr"/>
            <a:r>
              <a:rPr lang="en-US" sz="2400" b="1" i="1" dirty="0" smtClean="0">
                <a:solidFill>
                  <a:schemeClr val="tx2"/>
                </a:solidFill>
              </a:rPr>
              <a:t>12 – 9’s to justify the cost to my wife!  </a:t>
            </a:r>
            <a:endParaRPr lang="en-US" sz="2400" b="1" i="1" dirty="0">
              <a:solidFill>
                <a:schemeClr val="tx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20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2000"/>
                                        <p:tgtEl>
                                          <p:spTgt spid="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animEffect transition="in" filter="fade">
                                      <p:cBhvr>
                                        <p:cTn id="27" dur="2000"/>
                                        <p:tgtEl>
                                          <p:spTgt spid="2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xEl>
                                              <p:pRg st="2" end="2"/>
                                            </p:txEl>
                                          </p:spTgt>
                                        </p:tgtEl>
                                        <p:attrNameLst>
                                          <p:attrName>style.visibility</p:attrName>
                                        </p:attrNameLst>
                                      </p:cBhvr>
                                      <p:to>
                                        <p:strVal val="visible"/>
                                      </p:to>
                                    </p:set>
                                    <p:animEffect transition="in" filter="fade">
                                      <p:cBhvr>
                                        <p:cTn id="32" dur="2000"/>
                                        <p:tgtEl>
                                          <p:spTgt spid="2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xEl>
                                              <p:pRg st="3" end="3"/>
                                            </p:txEl>
                                          </p:spTgt>
                                        </p:tgtEl>
                                        <p:attrNameLst>
                                          <p:attrName>style.visibility</p:attrName>
                                        </p:attrNameLst>
                                      </p:cBhvr>
                                      <p:to>
                                        <p:strVal val="visible"/>
                                      </p:to>
                                    </p:set>
                                    <p:animEffect transition="in" filter="fade">
                                      <p:cBhvr>
                                        <p:cTn id="37" dur="20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533400"/>
            <a:ext cx="9144000" cy="1446550"/>
          </a:xfrm>
          <a:prstGeom prst="rect">
            <a:avLst/>
          </a:prstGeom>
          <a:noFill/>
        </p:spPr>
        <p:txBody>
          <a:bodyPr wrap="square" rtlCol="0">
            <a:spAutoFit/>
          </a:bodyPr>
          <a:lstStyle/>
          <a:p>
            <a:pPr algn="ctr"/>
            <a:r>
              <a:rPr lang="en-US" sz="8800" b="1" dirty="0" smtClean="0">
                <a:solidFill>
                  <a:schemeClr val="bg1"/>
                </a:solidFill>
                <a:latin typeface="Times New Roman" pitchFamily="18" charset="0"/>
                <a:cs typeface="Times New Roman" pitchFamily="18" charset="0"/>
              </a:rPr>
              <a:t>We’re at 5 – 9’s!</a:t>
            </a:r>
            <a:endParaRPr lang="en-US" sz="8800" b="1" dirty="0">
              <a:solidFill>
                <a:schemeClr val="bg1"/>
              </a:solidFill>
              <a:latin typeface="Times New Roman" pitchFamily="18" charset="0"/>
              <a:cs typeface="Times New Roman" pitchFamily="18" charset="0"/>
            </a:endParaRPr>
          </a:p>
        </p:txBody>
      </p:sp>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
        <p:nvSpPr>
          <p:cNvPr id="4" name="TextBox 3"/>
          <p:cNvSpPr txBox="1"/>
          <p:nvPr/>
        </p:nvSpPr>
        <p:spPr>
          <a:xfrm>
            <a:off x="0" y="2057400"/>
            <a:ext cx="9144000" cy="5016758"/>
          </a:xfrm>
          <a:prstGeom prst="rect">
            <a:avLst/>
          </a:prstGeom>
          <a:noFill/>
        </p:spPr>
        <p:txBody>
          <a:bodyPr wrap="square" rtlCol="0">
            <a:spAutoFit/>
          </a:bodyPr>
          <a:lstStyle/>
          <a:p>
            <a:pPr algn="ctr"/>
            <a:r>
              <a:rPr lang="en-US" sz="4400" b="1" dirty="0" smtClean="0">
                <a:solidFill>
                  <a:srgbClr val="FFFF00"/>
                </a:solidFill>
                <a:latin typeface="Times New Roman" pitchFamily="18" charset="0"/>
                <a:cs typeface="Times New Roman" pitchFamily="18" charset="0"/>
              </a:rPr>
              <a:t>Great:</a:t>
            </a:r>
          </a:p>
          <a:p>
            <a:pPr algn="ctr"/>
            <a:r>
              <a:rPr lang="en-US" sz="2400" b="1" dirty="0" smtClean="0">
                <a:solidFill>
                  <a:srgbClr val="FFFF00"/>
                </a:solidFill>
                <a:latin typeface="Times New Roman" pitchFamily="18" charset="0"/>
                <a:cs typeface="Times New Roman" pitchFamily="18" charset="0"/>
              </a:rPr>
              <a:t>Over what period of time?</a:t>
            </a:r>
          </a:p>
          <a:p>
            <a:pPr algn="ctr"/>
            <a:r>
              <a:rPr lang="en-US" sz="2400" b="1" dirty="0" smtClean="0">
                <a:solidFill>
                  <a:srgbClr val="FFFF00"/>
                </a:solidFill>
                <a:latin typeface="Times New Roman" pitchFamily="18" charset="0"/>
                <a:cs typeface="Times New Roman" pitchFamily="18" charset="0"/>
              </a:rPr>
              <a:t>What’s your Check Interval (5-1-5, 3-1-3, 10-1-10…?)</a:t>
            </a:r>
          </a:p>
          <a:p>
            <a:pPr algn="ctr"/>
            <a:r>
              <a:rPr lang="en-US" sz="2400" b="1" dirty="0" smtClean="0">
                <a:solidFill>
                  <a:srgbClr val="FFFF00"/>
                </a:solidFill>
                <a:latin typeface="Times New Roman" pitchFamily="18" charset="0"/>
                <a:cs typeface="Times New Roman" pitchFamily="18" charset="0"/>
              </a:rPr>
              <a:t>Do you include “Soft”, “Hard” or both alerts?</a:t>
            </a:r>
          </a:p>
          <a:p>
            <a:pPr algn="ctr"/>
            <a:r>
              <a:rPr lang="en-US" sz="2400" b="1" dirty="0" smtClean="0">
                <a:solidFill>
                  <a:srgbClr val="FFFF00"/>
                </a:solidFill>
                <a:latin typeface="Times New Roman" pitchFamily="18" charset="0"/>
                <a:cs typeface="Times New Roman" pitchFamily="18" charset="0"/>
              </a:rPr>
              <a:t>What’s on your exclusion list?</a:t>
            </a:r>
          </a:p>
          <a:p>
            <a:pPr algn="ctr"/>
            <a:r>
              <a:rPr lang="en-US" sz="2400" b="1" dirty="0" smtClean="0">
                <a:solidFill>
                  <a:srgbClr val="FFFF00"/>
                </a:solidFill>
                <a:latin typeface="Times New Roman" pitchFamily="18" charset="0"/>
                <a:cs typeface="Times New Roman" pitchFamily="18" charset="0"/>
              </a:rPr>
              <a:t>Do you use the Average or Probability method to calculate SLA?</a:t>
            </a:r>
          </a:p>
          <a:p>
            <a:pPr algn="ctr"/>
            <a:endParaRPr lang="en-US" sz="2000" b="1" dirty="0" smtClean="0">
              <a:solidFill>
                <a:srgbClr val="FFFF00"/>
              </a:solidFill>
              <a:latin typeface="Times New Roman" pitchFamily="18" charset="0"/>
              <a:cs typeface="Times New Roman" pitchFamily="18" charset="0"/>
            </a:endParaRPr>
          </a:p>
          <a:p>
            <a:pPr algn="ctr"/>
            <a:endParaRPr lang="en-US" sz="2000" b="1" dirty="0" smtClean="0">
              <a:solidFill>
                <a:srgbClr val="FFFF00"/>
              </a:solidFill>
              <a:latin typeface="Times New Roman" pitchFamily="18" charset="0"/>
              <a:cs typeface="Times New Roman" pitchFamily="18" charset="0"/>
            </a:endParaRPr>
          </a:p>
          <a:p>
            <a:pPr algn="ctr"/>
            <a:endParaRPr lang="en-US" sz="3200" b="1" dirty="0" smtClean="0">
              <a:solidFill>
                <a:srgbClr val="FFFF00"/>
              </a:solidFill>
              <a:latin typeface="Times New Roman" pitchFamily="18" charset="0"/>
              <a:cs typeface="Times New Roman" pitchFamily="18" charset="0"/>
            </a:endParaRPr>
          </a:p>
          <a:p>
            <a:pPr algn="ctr"/>
            <a:endParaRPr lang="en-US" sz="3200" b="1" dirty="0" smtClean="0">
              <a:solidFill>
                <a:srgbClr val="FFFF00"/>
              </a:solidFill>
              <a:latin typeface="Times New Roman" pitchFamily="18" charset="0"/>
              <a:cs typeface="Times New Roman" pitchFamily="18" charset="0"/>
            </a:endParaRPr>
          </a:p>
          <a:p>
            <a:pPr algn="ctr"/>
            <a:r>
              <a:rPr lang="en-US" sz="3200" b="1" dirty="0" smtClean="0">
                <a:solidFill>
                  <a:srgbClr val="FFFF00"/>
                </a:solidFill>
                <a:latin typeface="Times New Roman" pitchFamily="18" charset="0"/>
                <a:cs typeface="Times New Roman" pitchFamily="18" charset="0"/>
              </a:rPr>
              <a:t>What’s the REAL purpose of an “SLA” anyway?</a:t>
            </a:r>
          </a:p>
          <a:p>
            <a:pPr algn="ctr"/>
            <a:endParaRPr lang="en-US" sz="2000" b="1" dirty="0" smtClean="0">
              <a:solidFill>
                <a:srgbClr val="FFFF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81000" y="3810000"/>
            <a:ext cx="8305800" cy="1446550"/>
          </a:xfrm>
          <a:prstGeom prst="rect">
            <a:avLst/>
          </a:prstGeom>
        </p:spPr>
        <p:txBody>
          <a:bodyPr wrap="square">
            <a:spAutoFit/>
          </a:bodyPr>
          <a:lstStyle/>
          <a:p>
            <a:pPr algn="ctr"/>
            <a:r>
              <a:rPr lang="en-US" sz="4400" dirty="0" smtClean="0">
                <a:solidFill>
                  <a:srgbClr val="FFC000"/>
                </a:solidFill>
                <a:latin typeface="Times New Roman" pitchFamily="18" charset="0"/>
                <a:cs typeface="Times New Roman" pitchFamily="18" charset="0"/>
              </a:rPr>
              <a:t>A tool is an instrument that you use to help accomplish some task. </a:t>
            </a:r>
            <a:endParaRPr lang="en-US" sz="4400" dirty="0">
              <a:solidFill>
                <a:srgbClr val="FFC000"/>
              </a:solidFill>
              <a:latin typeface="Times New Roman" pitchFamily="18" charset="0"/>
              <a:cs typeface="Times New Roman" pitchFamily="18" charset="0"/>
            </a:endParaRPr>
          </a:p>
        </p:txBody>
      </p:sp>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
        <p:nvSpPr>
          <p:cNvPr id="4" name="TextBox 3"/>
          <p:cNvSpPr txBox="1"/>
          <p:nvPr/>
        </p:nvSpPr>
        <p:spPr>
          <a:xfrm>
            <a:off x="381000" y="1905000"/>
            <a:ext cx="8229600" cy="1200329"/>
          </a:xfrm>
          <a:prstGeom prst="rect">
            <a:avLst/>
          </a:prstGeom>
          <a:noFill/>
        </p:spPr>
        <p:txBody>
          <a:bodyPr wrap="square" rtlCol="0">
            <a:spAutoFit/>
          </a:bodyPr>
          <a:lstStyle/>
          <a:p>
            <a:pPr algn="ctr"/>
            <a:r>
              <a:rPr lang="en-US" sz="7200" b="1" dirty="0" smtClean="0">
                <a:solidFill>
                  <a:schemeClr val="bg1"/>
                </a:solidFill>
              </a:rPr>
              <a:t>SLA is a tool</a:t>
            </a:r>
            <a:endParaRPr lang="en-US" sz="7200"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143000"/>
            <a:ext cx="9144000" cy="5262979"/>
          </a:xfrm>
          <a:prstGeom prst="rect">
            <a:avLst/>
          </a:prstGeom>
          <a:noFill/>
        </p:spPr>
        <p:txBody>
          <a:bodyPr wrap="square" rtlCol="0">
            <a:spAutoFit/>
          </a:bodyPr>
          <a:lstStyle/>
          <a:p>
            <a:pPr algn="ctr"/>
            <a:r>
              <a:rPr lang="en-US" sz="4800" b="1" dirty="0" smtClean="0">
                <a:solidFill>
                  <a:srgbClr val="FFFF00"/>
                </a:solidFill>
                <a:latin typeface="Times New Roman" pitchFamily="18" charset="0"/>
                <a:cs typeface="Times New Roman" pitchFamily="18" charset="0"/>
              </a:rPr>
              <a:t>Less about JUSTIFICATION</a:t>
            </a:r>
          </a:p>
          <a:p>
            <a:pPr algn="ctr"/>
            <a:endParaRPr lang="en-US" sz="4800" b="1" dirty="0" smtClean="0">
              <a:solidFill>
                <a:srgbClr val="FFFF00"/>
              </a:solidFill>
              <a:latin typeface="Times New Roman" pitchFamily="18" charset="0"/>
              <a:cs typeface="Times New Roman" pitchFamily="18" charset="0"/>
            </a:endParaRPr>
          </a:p>
          <a:p>
            <a:pPr algn="ctr"/>
            <a:r>
              <a:rPr lang="en-US" sz="4800" b="1" dirty="0" smtClean="0">
                <a:solidFill>
                  <a:srgbClr val="FFFF00"/>
                </a:solidFill>
                <a:latin typeface="Times New Roman" pitchFamily="18" charset="0"/>
                <a:cs typeface="Times New Roman" pitchFamily="18" charset="0"/>
              </a:rPr>
              <a:t>More about INFORMATION</a:t>
            </a:r>
          </a:p>
          <a:p>
            <a:pPr algn="ctr"/>
            <a:endParaRPr lang="en-US" sz="4800" b="1" dirty="0" smtClean="0">
              <a:solidFill>
                <a:srgbClr val="FFFF00"/>
              </a:solidFill>
              <a:latin typeface="Times New Roman" pitchFamily="18" charset="0"/>
              <a:cs typeface="Times New Roman" pitchFamily="18" charset="0"/>
            </a:endParaRPr>
          </a:p>
          <a:p>
            <a:pPr algn="ctr"/>
            <a:r>
              <a:rPr lang="en-US" sz="4800" b="1" dirty="0" smtClean="0">
                <a:solidFill>
                  <a:srgbClr val="FFFF00"/>
                </a:solidFill>
                <a:latin typeface="Times New Roman" pitchFamily="18" charset="0"/>
                <a:cs typeface="Times New Roman" pitchFamily="18" charset="0"/>
              </a:rPr>
              <a:t>Opportunity for EDUCATION</a:t>
            </a:r>
          </a:p>
          <a:p>
            <a:pPr algn="ctr"/>
            <a:endParaRPr lang="en-US" sz="4800" b="1" dirty="0" smtClean="0">
              <a:solidFill>
                <a:srgbClr val="FFFF00"/>
              </a:solidFill>
              <a:latin typeface="Times New Roman" pitchFamily="18" charset="0"/>
              <a:cs typeface="Times New Roman" pitchFamily="18" charset="0"/>
            </a:endParaRPr>
          </a:p>
          <a:p>
            <a:pPr algn="ctr"/>
            <a:r>
              <a:rPr lang="en-US" sz="4800" b="1" dirty="0" smtClean="0">
                <a:solidFill>
                  <a:srgbClr val="FFFF00"/>
                </a:solidFill>
                <a:latin typeface="Times New Roman" pitchFamily="18" charset="0"/>
                <a:cs typeface="Times New Roman" pitchFamily="18" charset="0"/>
              </a:rPr>
              <a:t>All about COMMUNICATION</a:t>
            </a:r>
            <a:endParaRPr lang="en-US" sz="4800" b="1" dirty="0">
              <a:solidFill>
                <a:srgbClr val="FFFF00"/>
              </a:solidFill>
              <a:latin typeface="Times New Roman" pitchFamily="18" charset="0"/>
              <a:cs typeface="Times New Roman" pitchFamily="18" charset="0"/>
            </a:endParaRPr>
          </a:p>
        </p:txBody>
      </p:sp>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pie-chart-cartoon1-resized-600.gif"/>
          <p:cNvPicPr>
            <a:picLocks noChangeAspect="1"/>
          </p:cNvPicPr>
          <p:nvPr/>
        </p:nvPicPr>
        <p:blipFill>
          <a:blip r:embed="rId3" cstate="print"/>
          <a:stretch>
            <a:fillRect/>
          </a:stretch>
        </p:blipFill>
        <p:spPr>
          <a:xfrm>
            <a:off x="2057400" y="457200"/>
            <a:ext cx="5110163" cy="6132196"/>
          </a:xfrm>
          <a:prstGeom prst="rect">
            <a:avLst/>
          </a:prstGeom>
        </p:spPr>
      </p:pic>
      <p:pic>
        <p:nvPicPr>
          <p:cNvPr id="3" name="Picture 2" descr="NOC - MAP PG 1.PNG"/>
          <p:cNvPicPr>
            <a:picLocks noChangeAspect="1"/>
          </p:cNvPicPr>
          <p:nvPr/>
        </p:nvPicPr>
        <p:blipFill>
          <a:blip r:embed="rId4" cstate="print"/>
          <a:srcRect l="90952" t="15262" r="952" b="78241"/>
          <a:stretch>
            <a:fillRect/>
          </a:stretch>
        </p:blipFill>
        <p:spPr>
          <a:xfrm>
            <a:off x="152400" y="152400"/>
            <a:ext cx="1066800" cy="419628"/>
          </a:xfrm>
          <a:prstGeom prst="rect">
            <a:avLst/>
          </a:prstGeom>
          <a:ln w="12700" cmpd="sng">
            <a:solidFill>
              <a:schemeClr val="tx1"/>
            </a:solidFill>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533400"/>
            <a:ext cx="9144000" cy="1446550"/>
          </a:xfrm>
          <a:prstGeom prst="rect">
            <a:avLst/>
          </a:prstGeom>
          <a:noFill/>
        </p:spPr>
        <p:txBody>
          <a:bodyPr wrap="square" rtlCol="0">
            <a:spAutoFit/>
          </a:bodyPr>
          <a:lstStyle/>
          <a:p>
            <a:pPr algn="ctr"/>
            <a:r>
              <a:rPr lang="en-US" sz="8800" b="1" dirty="0" smtClean="0">
                <a:solidFill>
                  <a:schemeClr val="bg1"/>
                </a:solidFill>
                <a:latin typeface="Times New Roman" pitchFamily="18" charset="0"/>
                <a:cs typeface="Times New Roman" pitchFamily="18" charset="0"/>
              </a:rPr>
              <a:t>We’re at 5 – 9’s!</a:t>
            </a:r>
            <a:endParaRPr lang="en-US" sz="8800" b="1" dirty="0">
              <a:solidFill>
                <a:schemeClr val="bg1"/>
              </a:solidFill>
              <a:latin typeface="Times New Roman" pitchFamily="18" charset="0"/>
              <a:cs typeface="Times New Roman" pitchFamily="18" charset="0"/>
            </a:endParaRPr>
          </a:p>
        </p:txBody>
      </p:sp>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
        <p:nvSpPr>
          <p:cNvPr id="4" name="TextBox 3"/>
          <p:cNvSpPr txBox="1"/>
          <p:nvPr/>
        </p:nvSpPr>
        <p:spPr>
          <a:xfrm>
            <a:off x="0" y="2590800"/>
            <a:ext cx="9144000" cy="2862322"/>
          </a:xfrm>
          <a:prstGeom prst="rect">
            <a:avLst/>
          </a:prstGeom>
          <a:noFill/>
        </p:spPr>
        <p:txBody>
          <a:bodyPr wrap="square" rtlCol="0">
            <a:spAutoFit/>
          </a:bodyPr>
          <a:lstStyle/>
          <a:p>
            <a:pPr algn="ctr"/>
            <a:r>
              <a:rPr lang="en-US" sz="2000" b="1" dirty="0" smtClean="0">
                <a:solidFill>
                  <a:srgbClr val="FFFF00"/>
                </a:solidFill>
                <a:latin typeface="Times New Roman" pitchFamily="18" charset="0"/>
                <a:cs typeface="Times New Roman" pitchFamily="18" charset="0"/>
              </a:rPr>
              <a:t>Over what period of time?</a:t>
            </a:r>
          </a:p>
          <a:p>
            <a:pPr algn="ctr"/>
            <a:r>
              <a:rPr lang="en-US" sz="2000" b="1" dirty="0" smtClean="0">
                <a:solidFill>
                  <a:srgbClr val="FF0000"/>
                </a:solidFill>
                <a:latin typeface="Times New Roman" pitchFamily="18" charset="0"/>
                <a:cs typeface="Times New Roman" pitchFamily="18" charset="0"/>
              </a:rPr>
              <a:t>I want the ability to view and analyze different time periods in just seconds.</a:t>
            </a:r>
          </a:p>
          <a:p>
            <a:pPr algn="ctr"/>
            <a:r>
              <a:rPr lang="en-US" sz="2000" b="1" dirty="0" smtClean="0">
                <a:solidFill>
                  <a:srgbClr val="FFFF00"/>
                </a:solidFill>
                <a:latin typeface="Times New Roman" pitchFamily="18" charset="0"/>
                <a:cs typeface="Times New Roman" pitchFamily="18" charset="0"/>
              </a:rPr>
              <a:t>What’s your Check Interval (5-1-5, 3-1-3, 10-1-10…?)</a:t>
            </a:r>
          </a:p>
          <a:p>
            <a:pPr algn="ctr"/>
            <a:r>
              <a:rPr lang="en-US" sz="2000" b="1" dirty="0" smtClean="0">
                <a:solidFill>
                  <a:srgbClr val="FFFF00"/>
                </a:solidFill>
                <a:latin typeface="Times New Roman" pitchFamily="18" charset="0"/>
                <a:cs typeface="Times New Roman" pitchFamily="18" charset="0"/>
              </a:rPr>
              <a:t>Do you include “Soft”, “Hard” or both alerts?</a:t>
            </a:r>
          </a:p>
          <a:p>
            <a:pPr algn="ctr"/>
            <a:r>
              <a:rPr lang="en-US" sz="2000" b="1" dirty="0" smtClean="0">
                <a:solidFill>
                  <a:srgbClr val="FF0000"/>
                </a:solidFill>
                <a:latin typeface="Times New Roman" pitchFamily="18" charset="0"/>
                <a:cs typeface="Times New Roman" pitchFamily="18" charset="0"/>
              </a:rPr>
              <a:t>Let’s not kid ourselves; precision is determined by the </a:t>
            </a:r>
            <a:r>
              <a:rPr lang="en-US" sz="2000" b="1" dirty="0" err="1" smtClean="0">
                <a:solidFill>
                  <a:srgbClr val="FF0000"/>
                </a:solidFill>
                <a:latin typeface="Times New Roman" pitchFamily="18" charset="0"/>
                <a:cs typeface="Times New Roman" pitchFamily="18" charset="0"/>
              </a:rPr>
              <a:t>quaity</a:t>
            </a:r>
            <a:r>
              <a:rPr lang="en-US" sz="2000" b="1" dirty="0" smtClean="0">
                <a:solidFill>
                  <a:srgbClr val="FF0000"/>
                </a:solidFill>
                <a:latin typeface="Times New Roman" pitchFamily="18" charset="0"/>
                <a:cs typeface="Times New Roman" pitchFamily="18" charset="0"/>
              </a:rPr>
              <a:t> of the input.</a:t>
            </a:r>
            <a:endParaRPr lang="en-US" sz="2000" b="1" dirty="0" smtClean="0">
              <a:solidFill>
                <a:srgbClr val="FFFF00"/>
              </a:solidFill>
              <a:latin typeface="Times New Roman" pitchFamily="18" charset="0"/>
              <a:cs typeface="Times New Roman" pitchFamily="18" charset="0"/>
            </a:endParaRPr>
          </a:p>
          <a:p>
            <a:pPr algn="ctr"/>
            <a:r>
              <a:rPr lang="en-US" sz="2000" b="1" dirty="0" smtClean="0">
                <a:solidFill>
                  <a:srgbClr val="FFFF00"/>
                </a:solidFill>
                <a:latin typeface="Times New Roman" pitchFamily="18" charset="0"/>
                <a:cs typeface="Times New Roman" pitchFamily="18" charset="0"/>
              </a:rPr>
              <a:t>What’s on your exclusion list?</a:t>
            </a:r>
          </a:p>
          <a:p>
            <a:pPr algn="ctr"/>
            <a:r>
              <a:rPr lang="en-US" sz="2000" b="1" dirty="0" smtClean="0">
                <a:solidFill>
                  <a:srgbClr val="FF0000"/>
                </a:solidFill>
                <a:latin typeface="Times New Roman" pitchFamily="18" charset="0"/>
                <a:cs typeface="Times New Roman" pitchFamily="18" charset="0"/>
              </a:rPr>
              <a:t>I’m a big boy and I can handle the truth; together we’ll come up with a solution.</a:t>
            </a:r>
          </a:p>
          <a:p>
            <a:pPr algn="ctr"/>
            <a:r>
              <a:rPr lang="en-US" sz="2000" b="1" dirty="0" smtClean="0">
                <a:solidFill>
                  <a:srgbClr val="FFFF00"/>
                </a:solidFill>
                <a:latin typeface="Times New Roman" pitchFamily="18" charset="0"/>
                <a:cs typeface="Times New Roman" pitchFamily="18" charset="0"/>
              </a:rPr>
              <a:t>Do you use the Average or Probability method to calculate  SLA?</a:t>
            </a:r>
          </a:p>
          <a:p>
            <a:pPr algn="ctr"/>
            <a:r>
              <a:rPr lang="en-US" sz="2000" b="1" dirty="0" smtClean="0">
                <a:solidFill>
                  <a:srgbClr val="FF0000"/>
                </a:solidFill>
                <a:latin typeface="Times New Roman" pitchFamily="18" charset="0"/>
                <a:cs typeface="Times New Roman" pitchFamily="18" charset="0"/>
              </a:rPr>
              <a:t>Why can’t I see both?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pic>
        <p:nvPicPr>
          <p:cNvPr id="8" name="Picture 7" descr="conf - computer.png"/>
          <p:cNvPicPr>
            <a:picLocks noChangeAspect="1"/>
          </p:cNvPicPr>
          <p:nvPr/>
        </p:nvPicPr>
        <p:blipFill>
          <a:blip r:embed="rId4" cstate="print"/>
          <a:stretch>
            <a:fillRect/>
          </a:stretch>
        </p:blipFill>
        <p:spPr>
          <a:xfrm>
            <a:off x="2057400" y="1676400"/>
            <a:ext cx="4876800" cy="4876800"/>
          </a:xfrm>
          <a:prstGeom prst="rect">
            <a:avLst/>
          </a:prstGeom>
        </p:spPr>
      </p:pic>
      <p:sp>
        <p:nvSpPr>
          <p:cNvPr id="10" name="Title 1"/>
          <p:cNvSpPr txBox="1">
            <a:spLocks/>
          </p:cNvSpPr>
          <p:nvPr/>
        </p:nvSpPr>
        <p:spPr>
          <a:xfrm>
            <a:off x="381000" y="228600"/>
            <a:ext cx="8534400" cy="1524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SLA - Marriage of an effective tool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with a well planned architecture</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ight Arrow 15"/>
          <p:cNvSpPr/>
          <p:nvPr/>
        </p:nvSpPr>
        <p:spPr>
          <a:xfrm rot="19557038">
            <a:off x="4757894" y="2690981"/>
            <a:ext cx="25787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701798">
            <a:off x="988861" y="2424074"/>
            <a:ext cx="2054869" cy="484632"/>
          </a:xfrm>
          <a:prstGeom prst="rightArrow">
            <a:avLst>
              <a:gd name="adj1" fmla="val 53931"/>
              <a:gd name="adj2" fmla="val 50000"/>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pic>
        <p:nvPicPr>
          <p:cNvPr id="3" name="Picture 2" descr="conf - website.jpg"/>
          <p:cNvPicPr>
            <a:picLocks noChangeAspect="1"/>
          </p:cNvPicPr>
          <p:nvPr/>
        </p:nvPicPr>
        <p:blipFill>
          <a:blip r:embed="rId4" cstate="print"/>
          <a:stretch>
            <a:fillRect/>
          </a:stretch>
        </p:blipFill>
        <p:spPr>
          <a:xfrm>
            <a:off x="228600" y="1371600"/>
            <a:ext cx="1143000" cy="920115"/>
          </a:xfrm>
          <a:prstGeom prst="rect">
            <a:avLst/>
          </a:prstGeom>
        </p:spPr>
      </p:pic>
      <p:sp>
        <p:nvSpPr>
          <p:cNvPr id="4" name="TextBox 3"/>
          <p:cNvSpPr txBox="1"/>
          <p:nvPr/>
        </p:nvSpPr>
        <p:spPr>
          <a:xfrm>
            <a:off x="1828800" y="762000"/>
            <a:ext cx="5441791" cy="523220"/>
          </a:xfrm>
          <a:prstGeom prst="rect">
            <a:avLst/>
          </a:prstGeom>
          <a:noFill/>
          <a:ln>
            <a:solidFill>
              <a:schemeClr val="accent6">
                <a:lumMod val="50000"/>
              </a:schemeClr>
            </a:solidFill>
          </a:ln>
        </p:spPr>
        <p:txBody>
          <a:bodyPr wrap="square" rtlCol="0">
            <a:spAutoFit/>
          </a:bodyPr>
          <a:lstStyle/>
          <a:p>
            <a:pPr algn="ctr"/>
            <a:r>
              <a:rPr lang="en-US" sz="2800" dirty="0" smtClean="0">
                <a:solidFill>
                  <a:schemeClr val="bg1"/>
                </a:solidFill>
              </a:rPr>
              <a:t>www.buymystuffpleez.com</a:t>
            </a:r>
            <a:endParaRPr lang="en-US" sz="2800" dirty="0">
              <a:solidFill>
                <a:schemeClr val="bg1"/>
              </a:solidFill>
            </a:endParaRPr>
          </a:p>
        </p:txBody>
      </p:sp>
      <p:grpSp>
        <p:nvGrpSpPr>
          <p:cNvPr id="12" name="Group 11"/>
          <p:cNvGrpSpPr/>
          <p:nvPr/>
        </p:nvGrpSpPr>
        <p:grpSpPr>
          <a:xfrm>
            <a:off x="7086600" y="1066800"/>
            <a:ext cx="2057400" cy="1447800"/>
            <a:chOff x="6858000" y="1066800"/>
            <a:chExt cx="2057400" cy="1447800"/>
          </a:xfrm>
        </p:grpSpPr>
        <p:sp>
          <p:nvSpPr>
            <p:cNvPr id="5" name="Oval 4"/>
            <p:cNvSpPr/>
            <p:nvPr/>
          </p:nvSpPr>
          <p:spPr>
            <a:xfrm>
              <a:off x="6858000" y="1143000"/>
              <a:ext cx="1371600" cy="13716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5" idx="7"/>
            </p:cNvCxnSpPr>
            <p:nvPr/>
          </p:nvCxnSpPr>
          <p:spPr>
            <a:xfrm flipV="1">
              <a:off x="7543800" y="1343866"/>
              <a:ext cx="484934" cy="561134"/>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77200" y="1066800"/>
              <a:ext cx="838200" cy="215444"/>
            </a:xfrm>
            <a:prstGeom prst="rect">
              <a:avLst/>
            </a:prstGeom>
            <a:noFill/>
          </p:spPr>
          <p:txBody>
            <a:bodyPr wrap="square" rtlCol="0">
              <a:spAutoFit/>
            </a:bodyPr>
            <a:lstStyle/>
            <a:p>
              <a:r>
                <a:rPr lang="en-US" sz="800" dirty="0" smtClean="0">
                  <a:solidFill>
                    <a:schemeClr val="bg1"/>
                  </a:solidFill>
                </a:rPr>
                <a:t>Uptime 100%</a:t>
              </a:r>
              <a:endParaRPr lang="en-US" sz="800" dirty="0">
                <a:solidFill>
                  <a:schemeClr val="bg1"/>
                </a:solidFill>
              </a:endParaRPr>
            </a:p>
          </p:txBody>
        </p:sp>
      </p:grpSp>
      <p:sp>
        <p:nvSpPr>
          <p:cNvPr id="11" name="TextBox 10"/>
          <p:cNvSpPr txBox="1"/>
          <p:nvPr/>
        </p:nvSpPr>
        <p:spPr>
          <a:xfrm>
            <a:off x="1371600" y="1295400"/>
            <a:ext cx="5715000" cy="830997"/>
          </a:xfrm>
          <a:prstGeom prst="rect">
            <a:avLst/>
          </a:prstGeom>
          <a:noFill/>
        </p:spPr>
        <p:txBody>
          <a:bodyPr wrap="square" rtlCol="0">
            <a:spAutoFit/>
          </a:bodyPr>
          <a:lstStyle/>
          <a:p>
            <a:pPr algn="ctr"/>
            <a:r>
              <a:rPr lang="en-US" sz="2400" dirty="0" smtClean="0">
                <a:solidFill>
                  <a:srgbClr val="FFC000"/>
                </a:solidFill>
              </a:rPr>
              <a:t>Was there ever a time</a:t>
            </a:r>
          </a:p>
          <a:p>
            <a:pPr algn="ctr"/>
            <a:r>
              <a:rPr lang="en-US" sz="2400" dirty="0" smtClean="0">
                <a:solidFill>
                  <a:srgbClr val="FFC000"/>
                </a:solidFill>
              </a:rPr>
              <a:t>when people couldn’t get to my site?</a:t>
            </a:r>
            <a:endParaRPr lang="en-US" sz="2400" dirty="0">
              <a:solidFill>
                <a:srgbClr val="FFC000"/>
              </a:solidFill>
            </a:endParaRPr>
          </a:p>
        </p:txBody>
      </p:sp>
      <p:pic>
        <p:nvPicPr>
          <p:cNvPr id="13" name="Picture 12" descr="conf - istock_000011803244xsmall.jpg"/>
          <p:cNvPicPr>
            <a:picLocks noChangeAspect="1"/>
          </p:cNvPicPr>
          <p:nvPr/>
        </p:nvPicPr>
        <p:blipFill>
          <a:blip r:embed="rId5" cstate="print"/>
          <a:stretch>
            <a:fillRect/>
          </a:stretch>
        </p:blipFill>
        <p:spPr>
          <a:xfrm>
            <a:off x="2971800" y="2286000"/>
            <a:ext cx="2820722" cy="2812591"/>
          </a:xfrm>
          <a:prstGeom prst="rect">
            <a:avLst/>
          </a:prstGeom>
        </p:spPr>
      </p:pic>
      <p:sp>
        <p:nvSpPr>
          <p:cNvPr id="17" name="TextBox 16"/>
          <p:cNvSpPr txBox="1"/>
          <p:nvPr/>
        </p:nvSpPr>
        <p:spPr>
          <a:xfrm>
            <a:off x="0" y="5257800"/>
            <a:ext cx="9144000" cy="1200329"/>
          </a:xfrm>
          <a:prstGeom prst="rect">
            <a:avLst/>
          </a:prstGeom>
          <a:noFill/>
        </p:spPr>
        <p:txBody>
          <a:bodyPr wrap="square" rtlCol="0">
            <a:spAutoFit/>
          </a:bodyPr>
          <a:lstStyle/>
          <a:p>
            <a:pPr algn="ctr"/>
            <a:r>
              <a:rPr lang="en-US" sz="3600" b="1" dirty="0" smtClean="0">
                <a:solidFill>
                  <a:srgbClr val="FFC000"/>
                </a:solidFill>
              </a:rPr>
              <a:t>There’s nothing more to worry about</a:t>
            </a:r>
          </a:p>
          <a:p>
            <a:pPr algn="ctr"/>
            <a:r>
              <a:rPr lang="en-US" sz="3600" b="1" dirty="0" smtClean="0">
                <a:solidFill>
                  <a:srgbClr val="FFC000"/>
                </a:solidFill>
              </a:rPr>
              <a:t>RIGHT?</a:t>
            </a:r>
            <a:endParaRPr lang="en-US" sz="3600" b="1" dirty="0">
              <a:solidFill>
                <a:srgbClr val="FFC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20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20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20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fade">
                                      <p:cBhvr>
                                        <p:cTn id="55"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4" grpId="0" build="allAtOnce" animBg="1"/>
      <p:bldP spid="11" grpId="0" build="allAtOnce"/>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pic>
        <p:nvPicPr>
          <p:cNvPr id="4" name="Picture 3" descr="conf - Web-Hosting1.jpg"/>
          <p:cNvPicPr>
            <a:picLocks noChangeAspect="1"/>
          </p:cNvPicPr>
          <p:nvPr/>
        </p:nvPicPr>
        <p:blipFill>
          <a:blip r:embed="rId4" cstate="print"/>
          <a:stretch>
            <a:fillRect/>
          </a:stretch>
        </p:blipFill>
        <p:spPr>
          <a:xfrm>
            <a:off x="152400" y="2667000"/>
            <a:ext cx="3200400" cy="2400300"/>
          </a:xfrm>
          <a:prstGeom prst="rect">
            <a:avLst/>
          </a:prstGeom>
        </p:spPr>
      </p:pic>
      <p:sp>
        <p:nvSpPr>
          <p:cNvPr id="5" name="Rounded Rectangle 4"/>
          <p:cNvSpPr/>
          <p:nvPr/>
        </p:nvSpPr>
        <p:spPr>
          <a:xfrm>
            <a:off x="6532756" y="3350172"/>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Related Host</a:t>
            </a:r>
            <a:endParaRPr lang="en-US" dirty="0"/>
          </a:p>
        </p:txBody>
      </p:sp>
      <p:sp>
        <p:nvSpPr>
          <p:cNvPr id="6" name="Rounded Rectangle 5"/>
          <p:cNvSpPr/>
          <p:nvPr/>
        </p:nvSpPr>
        <p:spPr>
          <a:xfrm>
            <a:off x="6644268" y="3471041"/>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Related Host</a:t>
            </a:r>
            <a:endParaRPr lang="en-US" dirty="0"/>
          </a:p>
        </p:txBody>
      </p:sp>
      <p:sp>
        <p:nvSpPr>
          <p:cNvPr id="7" name="Rounded Rectangle 6"/>
          <p:cNvSpPr/>
          <p:nvPr/>
        </p:nvSpPr>
        <p:spPr>
          <a:xfrm>
            <a:off x="6755780" y="3591910"/>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Related Host</a:t>
            </a:r>
            <a:endParaRPr lang="en-US" dirty="0"/>
          </a:p>
        </p:txBody>
      </p:sp>
      <p:sp>
        <p:nvSpPr>
          <p:cNvPr id="8" name="Rounded Rectangle 7"/>
          <p:cNvSpPr/>
          <p:nvPr/>
        </p:nvSpPr>
        <p:spPr>
          <a:xfrm>
            <a:off x="6867293" y="3712779"/>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Related Host</a:t>
            </a:r>
            <a:endParaRPr lang="en-US" dirty="0"/>
          </a:p>
        </p:txBody>
      </p:sp>
      <p:sp>
        <p:nvSpPr>
          <p:cNvPr id="9" name="Rounded Rectangle 8"/>
          <p:cNvSpPr/>
          <p:nvPr/>
        </p:nvSpPr>
        <p:spPr>
          <a:xfrm>
            <a:off x="6978805" y="3833648"/>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Related Host</a:t>
            </a:r>
            <a:endParaRPr lang="en-US" dirty="0"/>
          </a:p>
        </p:txBody>
      </p:sp>
      <p:sp>
        <p:nvSpPr>
          <p:cNvPr id="10" name="Rounded Rectangle 9"/>
          <p:cNvSpPr/>
          <p:nvPr/>
        </p:nvSpPr>
        <p:spPr>
          <a:xfrm>
            <a:off x="7090317" y="3954517"/>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Related Host:</a:t>
            </a:r>
          </a:p>
          <a:p>
            <a:pPr algn="ctr"/>
            <a:r>
              <a:rPr lang="en-US" sz="900" dirty="0" err="1" smtClean="0"/>
              <a:t>Server_bmsp</a:t>
            </a:r>
            <a:endParaRPr lang="en-US" sz="900" dirty="0"/>
          </a:p>
        </p:txBody>
      </p:sp>
      <p:sp>
        <p:nvSpPr>
          <p:cNvPr id="11" name="Rectangle 10"/>
          <p:cNvSpPr/>
          <p:nvPr/>
        </p:nvSpPr>
        <p:spPr>
          <a:xfrm>
            <a:off x="6477000" y="3289738"/>
            <a:ext cx="2286000" cy="15108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0" y="2895600"/>
            <a:ext cx="2286000" cy="369118"/>
          </a:xfrm>
          <a:prstGeom prst="rect">
            <a:avLst/>
          </a:prstGeom>
          <a:noFill/>
        </p:spPr>
        <p:txBody>
          <a:bodyPr wrap="square" rtlCol="0">
            <a:spAutoFit/>
          </a:bodyPr>
          <a:lstStyle/>
          <a:p>
            <a:pPr algn="ctr"/>
            <a:r>
              <a:rPr lang="en-US" b="1" dirty="0" smtClean="0">
                <a:solidFill>
                  <a:schemeClr val="bg1"/>
                </a:solidFill>
              </a:rPr>
              <a:t>HOSTGROUP [Cluster]</a:t>
            </a:r>
            <a:endParaRPr lang="en-US" b="1" dirty="0">
              <a:solidFill>
                <a:schemeClr val="bg1"/>
              </a:solidFill>
            </a:endParaRPr>
          </a:p>
        </p:txBody>
      </p:sp>
      <p:sp>
        <p:nvSpPr>
          <p:cNvPr id="13" name="TextBox 12"/>
          <p:cNvSpPr txBox="1"/>
          <p:nvPr/>
        </p:nvSpPr>
        <p:spPr>
          <a:xfrm>
            <a:off x="8372707" y="3289738"/>
            <a:ext cx="388474" cy="317329"/>
          </a:xfrm>
          <a:prstGeom prst="rect">
            <a:avLst/>
          </a:prstGeom>
          <a:noFill/>
          <a:ln>
            <a:solidFill>
              <a:schemeClr val="bg1"/>
            </a:solidFill>
          </a:ln>
        </p:spPr>
        <p:txBody>
          <a:bodyPr wrap="none" rtlCol="0">
            <a:spAutoFit/>
          </a:bodyPr>
          <a:lstStyle/>
          <a:p>
            <a:pPr algn="ctr"/>
            <a:r>
              <a:rPr lang="en-US" sz="1000" dirty="0" smtClean="0">
                <a:solidFill>
                  <a:schemeClr val="bg1"/>
                </a:solidFill>
              </a:rPr>
              <a:t>Spares</a:t>
            </a:r>
          </a:p>
          <a:p>
            <a:pPr algn="ctr"/>
            <a:r>
              <a:rPr lang="en-US" sz="1000" dirty="0" smtClean="0">
                <a:solidFill>
                  <a:schemeClr val="bg1"/>
                </a:solidFill>
              </a:rPr>
              <a:t>3</a:t>
            </a:r>
            <a:endParaRPr lang="en-US" sz="1000" dirty="0">
              <a:solidFill>
                <a:schemeClr val="bg1"/>
              </a:solidFill>
            </a:endParaRPr>
          </a:p>
        </p:txBody>
      </p:sp>
      <p:sp>
        <p:nvSpPr>
          <p:cNvPr id="15" name="TextBox 14"/>
          <p:cNvSpPr txBox="1"/>
          <p:nvPr/>
        </p:nvSpPr>
        <p:spPr>
          <a:xfrm>
            <a:off x="152400" y="685800"/>
            <a:ext cx="2110642" cy="523220"/>
          </a:xfrm>
          <a:prstGeom prst="rect">
            <a:avLst/>
          </a:prstGeom>
          <a:noFill/>
        </p:spPr>
        <p:txBody>
          <a:bodyPr wrap="none" rtlCol="0">
            <a:spAutoFit/>
          </a:bodyPr>
          <a:lstStyle/>
          <a:p>
            <a:r>
              <a:rPr lang="en-US" sz="2800" dirty="0" smtClean="0">
                <a:solidFill>
                  <a:srgbClr val="FFC000"/>
                </a:solidFill>
              </a:rPr>
              <a:t>APPLICATION</a:t>
            </a:r>
            <a:endParaRPr lang="en-US" sz="2800" dirty="0">
              <a:solidFill>
                <a:srgbClr val="FFC000"/>
              </a:solidFill>
            </a:endParaRPr>
          </a:p>
        </p:txBody>
      </p:sp>
      <p:sp>
        <p:nvSpPr>
          <p:cNvPr id="16" name="TextBox 15"/>
          <p:cNvSpPr txBox="1"/>
          <p:nvPr/>
        </p:nvSpPr>
        <p:spPr>
          <a:xfrm>
            <a:off x="152400" y="2133600"/>
            <a:ext cx="1913216" cy="523220"/>
          </a:xfrm>
          <a:prstGeom prst="rect">
            <a:avLst/>
          </a:prstGeom>
          <a:noFill/>
        </p:spPr>
        <p:txBody>
          <a:bodyPr wrap="none" rtlCol="0">
            <a:spAutoFit/>
          </a:bodyPr>
          <a:lstStyle/>
          <a:p>
            <a:r>
              <a:rPr lang="en-US" sz="2800" dirty="0" smtClean="0">
                <a:solidFill>
                  <a:srgbClr val="FFC000"/>
                </a:solidFill>
              </a:rPr>
              <a:t>HARDWARE</a:t>
            </a:r>
            <a:endParaRPr lang="en-US" sz="2800" dirty="0">
              <a:solidFill>
                <a:srgbClr val="FFC000"/>
              </a:solidFill>
            </a:endParaRPr>
          </a:p>
        </p:txBody>
      </p:sp>
      <p:sp>
        <p:nvSpPr>
          <p:cNvPr id="17" name="TextBox 16"/>
          <p:cNvSpPr txBox="1"/>
          <p:nvPr/>
        </p:nvSpPr>
        <p:spPr>
          <a:xfrm>
            <a:off x="152400" y="5029200"/>
            <a:ext cx="1700466" cy="523220"/>
          </a:xfrm>
          <a:prstGeom prst="rect">
            <a:avLst/>
          </a:prstGeom>
          <a:noFill/>
        </p:spPr>
        <p:txBody>
          <a:bodyPr wrap="none" rtlCol="0">
            <a:spAutoFit/>
          </a:bodyPr>
          <a:lstStyle/>
          <a:p>
            <a:r>
              <a:rPr lang="en-US" sz="2800" dirty="0" smtClean="0">
                <a:solidFill>
                  <a:srgbClr val="FFC000"/>
                </a:solidFill>
              </a:rPr>
              <a:t>NETWORK</a:t>
            </a:r>
            <a:endParaRPr lang="en-US" sz="2800" dirty="0">
              <a:solidFill>
                <a:srgbClr val="FFC000"/>
              </a:solidFill>
            </a:endParaRPr>
          </a:p>
        </p:txBody>
      </p:sp>
      <p:pic>
        <p:nvPicPr>
          <p:cNvPr id="18" name="Picture 17" descr="conf - network-switches.jpg"/>
          <p:cNvPicPr>
            <a:picLocks noChangeAspect="1"/>
          </p:cNvPicPr>
          <p:nvPr/>
        </p:nvPicPr>
        <p:blipFill>
          <a:blip r:embed="rId5" cstate="print"/>
          <a:srcRect t="24365" b="22843"/>
          <a:stretch>
            <a:fillRect/>
          </a:stretch>
        </p:blipFill>
        <p:spPr>
          <a:xfrm>
            <a:off x="228600" y="5562600"/>
            <a:ext cx="1876425" cy="990600"/>
          </a:xfrm>
          <a:prstGeom prst="rect">
            <a:avLst/>
          </a:prstGeom>
        </p:spPr>
      </p:pic>
      <p:sp>
        <p:nvSpPr>
          <p:cNvPr id="19" name="Rounded Rectangle 18"/>
          <p:cNvSpPr/>
          <p:nvPr/>
        </p:nvSpPr>
        <p:spPr>
          <a:xfrm>
            <a:off x="4114800" y="2743200"/>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Related Host</a:t>
            </a:r>
          </a:p>
          <a:p>
            <a:pPr algn="ctr"/>
            <a:r>
              <a:rPr lang="en-US" sz="1400" dirty="0" smtClean="0"/>
              <a:t>&amp; Services</a:t>
            </a:r>
          </a:p>
          <a:p>
            <a:pPr algn="ctr"/>
            <a:r>
              <a:rPr lang="en-US" sz="900" dirty="0" err="1" smtClean="0"/>
              <a:t>Server_shopping</a:t>
            </a:r>
            <a:endParaRPr lang="en-US" sz="900" dirty="0"/>
          </a:p>
        </p:txBody>
      </p:sp>
      <p:sp>
        <p:nvSpPr>
          <p:cNvPr id="20" name="Rounded Rectangle 19"/>
          <p:cNvSpPr/>
          <p:nvPr/>
        </p:nvSpPr>
        <p:spPr>
          <a:xfrm>
            <a:off x="4114800" y="3581400"/>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Related Host</a:t>
            </a:r>
          </a:p>
          <a:p>
            <a:pPr algn="ctr"/>
            <a:r>
              <a:rPr lang="en-US" sz="1400" dirty="0" smtClean="0"/>
              <a:t>&amp; Services</a:t>
            </a:r>
          </a:p>
          <a:p>
            <a:pPr algn="ctr"/>
            <a:r>
              <a:rPr lang="en-US" sz="900" dirty="0" err="1" smtClean="0"/>
              <a:t>Server_email</a:t>
            </a:r>
            <a:endParaRPr lang="en-US" sz="900" dirty="0"/>
          </a:p>
        </p:txBody>
      </p:sp>
      <p:sp>
        <p:nvSpPr>
          <p:cNvPr id="21" name="Rounded Rectangle 20"/>
          <p:cNvSpPr/>
          <p:nvPr/>
        </p:nvSpPr>
        <p:spPr>
          <a:xfrm>
            <a:off x="4114800" y="4419600"/>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Related Host</a:t>
            </a:r>
          </a:p>
          <a:p>
            <a:pPr algn="ctr"/>
            <a:r>
              <a:rPr lang="en-US" sz="1400" dirty="0" smtClean="0"/>
              <a:t>&amp; Service</a:t>
            </a:r>
          </a:p>
          <a:p>
            <a:pPr algn="ctr"/>
            <a:r>
              <a:rPr lang="en-US" sz="900" dirty="0" err="1" smtClean="0"/>
              <a:t>Server_vicci_dialer</a:t>
            </a:r>
            <a:endParaRPr lang="en-US" sz="900" dirty="0"/>
          </a:p>
        </p:txBody>
      </p:sp>
      <p:sp>
        <p:nvSpPr>
          <p:cNvPr id="22" name="Rounded Rectangle 21"/>
          <p:cNvSpPr/>
          <p:nvPr/>
        </p:nvSpPr>
        <p:spPr>
          <a:xfrm>
            <a:off x="4114800" y="5638800"/>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Related Host</a:t>
            </a:r>
          </a:p>
          <a:p>
            <a:pPr algn="ctr"/>
            <a:r>
              <a:rPr lang="en-US" sz="1400" dirty="0" smtClean="0"/>
              <a:t>&amp; Service</a:t>
            </a:r>
          </a:p>
          <a:p>
            <a:pPr algn="ctr"/>
            <a:r>
              <a:rPr lang="en-US" sz="900" dirty="0" smtClean="0"/>
              <a:t>Router_R15</a:t>
            </a:r>
            <a:endParaRPr lang="en-US" sz="900" dirty="0"/>
          </a:p>
        </p:txBody>
      </p:sp>
      <p:cxnSp>
        <p:nvCxnSpPr>
          <p:cNvPr id="24" name="Straight Connector 23"/>
          <p:cNvCxnSpPr/>
          <p:nvPr/>
        </p:nvCxnSpPr>
        <p:spPr>
          <a:xfrm>
            <a:off x="228600" y="11430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8600" y="25908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54864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791200" y="5638800"/>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Related Host</a:t>
            </a:r>
          </a:p>
          <a:p>
            <a:pPr algn="ctr"/>
            <a:r>
              <a:rPr lang="en-US" sz="1400" dirty="0" smtClean="0"/>
              <a:t>&amp; Service</a:t>
            </a:r>
          </a:p>
          <a:p>
            <a:pPr algn="ctr"/>
            <a:r>
              <a:rPr lang="en-US" sz="900" dirty="0" smtClean="0"/>
              <a:t>Switch_R15</a:t>
            </a:r>
            <a:endParaRPr lang="en-US" sz="900" dirty="0"/>
          </a:p>
        </p:txBody>
      </p:sp>
      <p:sp>
        <p:nvSpPr>
          <p:cNvPr id="28" name="Rounded Rectangle 27"/>
          <p:cNvSpPr/>
          <p:nvPr/>
        </p:nvSpPr>
        <p:spPr>
          <a:xfrm>
            <a:off x="7467600" y="5638800"/>
            <a:ext cx="1505415" cy="725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Related Host</a:t>
            </a:r>
          </a:p>
          <a:p>
            <a:pPr algn="ctr"/>
            <a:r>
              <a:rPr lang="en-US" sz="1400" dirty="0" smtClean="0"/>
              <a:t>&amp; Service</a:t>
            </a:r>
          </a:p>
          <a:p>
            <a:pPr algn="ctr"/>
            <a:r>
              <a:rPr lang="en-US" sz="900" dirty="0" smtClean="0"/>
              <a:t>Other Services_R15</a:t>
            </a:r>
            <a:endParaRPr lang="en-US" sz="900" dirty="0"/>
          </a:p>
        </p:txBody>
      </p:sp>
      <p:pic>
        <p:nvPicPr>
          <p:cNvPr id="29" name="Picture 28" descr="conf - website.jpg"/>
          <p:cNvPicPr>
            <a:picLocks noChangeAspect="1"/>
          </p:cNvPicPr>
          <p:nvPr/>
        </p:nvPicPr>
        <p:blipFill>
          <a:blip r:embed="rId6" cstate="print"/>
          <a:stretch>
            <a:fillRect/>
          </a:stretch>
        </p:blipFill>
        <p:spPr>
          <a:xfrm>
            <a:off x="228600" y="1219200"/>
            <a:ext cx="1143000" cy="920115"/>
          </a:xfrm>
          <a:prstGeom prst="rect">
            <a:avLst/>
          </a:prstGeom>
        </p:spPr>
      </p:pic>
      <p:sp>
        <p:nvSpPr>
          <p:cNvPr id="30" name="TextBox 29"/>
          <p:cNvSpPr txBox="1"/>
          <p:nvPr/>
        </p:nvSpPr>
        <p:spPr>
          <a:xfrm>
            <a:off x="1447800" y="0"/>
            <a:ext cx="7543800" cy="707886"/>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BUSINESS PROCESS </a:t>
            </a:r>
            <a:endParaRPr lang="en-US" sz="4000" b="1" dirty="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LA Advisor White little logo.png"/>
          <p:cNvPicPr>
            <a:picLocks noChangeAspect="1"/>
          </p:cNvPicPr>
          <p:nvPr/>
        </p:nvPicPr>
        <p:blipFill>
          <a:blip r:embed="rId3" cstate="print"/>
          <a:stretch>
            <a:fillRect/>
          </a:stretch>
        </p:blipFill>
        <p:spPr>
          <a:xfrm>
            <a:off x="2514600" y="1905000"/>
            <a:ext cx="4142515" cy="2169884"/>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auloktoberfest.jpg"/>
          <p:cNvPicPr>
            <a:picLocks noChangeAspect="1"/>
          </p:cNvPicPr>
          <p:nvPr/>
        </p:nvPicPr>
        <p:blipFill>
          <a:blip r:embed="rId3" cstate="print"/>
          <a:stretch>
            <a:fillRect/>
          </a:stretch>
        </p:blipFill>
        <p:spPr>
          <a:xfrm>
            <a:off x="1066800" y="457200"/>
            <a:ext cx="6934200" cy="4622800"/>
          </a:xfrm>
          <a:prstGeom prst="rect">
            <a:avLst/>
          </a:prstGeom>
        </p:spPr>
      </p:pic>
      <p:sp>
        <p:nvSpPr>
          <p:cNvPr id="4" name="TextBox 3"/>
          <p:cNvSpPr txBox="1"/>
          <p:nvPr/>
        </p:nvSpPr>
        <p:spPr>
          <a:xfrm>
            <a:off x="1066800" y="5029200"/>
            <a:ext cx="6934200" cy="707886"/>
          </a:xfrm>
          <a:prstGeom prst="rect">
            <a:avLst/>
          </a:prstGeom>
          <a:noFill/>
        </p:spPr>
        <p:txBody>
          <a:bodyPr wrap="square" rtlCol="0">
            <a:spAutoFit/>
          </a:bodyPr>
          <a:lstStyle/>
          <a:p>
            <a:pPr algn="ctr"/>
            <a:r>
              <a:rPr lang="en-US" sz="4000" b="1" dirty="0" smtClean="0">
                <a:solidFill>
                  <a:schemeClr val="bg1"/>
                </a:solidFill>
              </a:rPr>
              <a:t>September 20 - 21</a:t>
            </a:r>
            <a:endParaRPr lang="en-US" sz="4000" b="1" dirty="0">
              <a:solidFill>
                <a:schemeClr val="bg1"/>
              </a:solidFill>
            </a:endParaRPr>
          </a:p>
        </p:txBody>
      </p:sp>
      <p:pic>
        <p:nvPicPr>
          <p:cNvPr id="5" name="Picture 4" descr="2013_OktoberfestAd1.jpg"/>
          <p:cNvPicPr>
            <a:picLocks noChangeAspect="1"/>
          </p:cNvPicPr>
          <p:nvPr/>
        </p:nvPicPr>
        <p:blipFill>
          <a:blip r:embed="rId4" cstate="print"/>
          <a:stretch>
            <a:fillRect/>
          </a:stretch>
        </p:blipFill>
        <p:spPr>
          <a:xfrm>
            <a:off x="2743200" y="533400"/>
            <a:ext cx="3505201" cy="44796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cxnSp>
        <p:nvCxnSpPr>
          <p:cNvPr id="24" name="Straight Connector 23"/>
          <p:cNvCxnSpPr/>
          <p:nvPr/>
        </p:nvCxnSpPr>
        <p:spPr>
          <a:xfrm>
            <a:off x="228600" y="11430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descr="conf - website.jpg"/>
          <p:cNvPicPr>
            <a:picLocks noChangeAspect="1"/>
          </p:cNvPicPr>
          <p:nvPr/>
        </p:nvPicPr>
        <p:blipFill>
          <a:blip r:embed="rId4" cstate="print"/>
          <a:stretch>
            <a:fillRect/>
          </a:stretch>
        </p:blipFill>
        <p:spPr>
          <a:xfrm>
            <a:off x="228600" y="1219200"/>
            <a:ext cx="1143000" cy="920115"/>
          </a:xfrm>
          <a:prstGeom prst="rect">
            <a:avLst/>
          </a:prstGeom>
        </p:spPr>
      </p:pic>
      <p:sp>
        <p:nvSpPr>
          <p:cNvPr id="30" name="TextBox 29"/>
          <p:cNvSpPr txBox="1"/>
          <p:nvPr/>
        </p:nvSpPr>
        <p:spPr>
          <a:xfrm>
            <a:off x="1447800" y="0"/>
            <a:ext cx="7543800" cy="707886"/>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BUSINESS PROCESS </a:t>
            </a:r>
            <a:endParaRPr lang="en-US" sz="4000" b="1" dirty="0">
              <a:solidFill>
                <a:schemeClr val="bg1"/>
              </a:solidFill>
              <a:latin typeface="Times New Roman" pitchFamily="18" charset="0"/>
              <a:cs typeface="Times New Roman" pitchFamily="18" charset="0"/>
            </a:endParaRPr>
          </a:p>
        </p:txBody>
      </p:sp>
      <p:sp>
        <p:nvSpPr>
          <p:cNvPr id="31" name="Rectangle 30"/>
          <p:cNvSpPr/>
          <p:nvPr/>
        </p:nvSpPr>
        <p:spPr>
          <a:xfrm>
            <a:off x="2438400" y="1295400"/>
            <a:ext cx="6096000" cy="5262979"/>
          </a:xfrm>
          <a:prstGeom prst="rect">
            <a:avLst/>
          </a:prstGeom>
        </p:spPr>
        <p:txBody>
          <a:bodyPr wrap="square">
            <a:spAutoFit/>
          </a:bodyPr>
          <a:lstStyle/>
          <a:p>
            <a:pPr>
              <a:buFont typeface="Arial" pitchFamily="34" charset="0"/>
              <a:buChar char="•"/>
            </a:pPr>
            <a:r>
              <a:rPr lang="en-US" sz="2400" dirty="0" smtClean="0">
                <a:solidFill>
                  <a:srgbClr val="FFC000"/>
                </a:solidFill>
              </a:rPr>
              <a:t>     How do technical people view reports?</a:t>
            </a:r>
          </a:p>
          <a:p>
            <a:pPr lvl="1">
              <a:buFont typeface="Arial" pitchFamily="34" charset="0"/>
              <a:buChar char="•"/>
            </a:pPr>
            <a:r>
              <a:rPr lang="en-US" sz="2400" dirty="0" smtClean="0">
                <a:solidFill>
                  <a:srgbClr val="FFC000"/>
                </a:solidFill>
              </a:rPr>
              <a:t>   Technical people view their systems as systems they are responsible for.</a:t>
            </a:r>
          </a:p>
          <a:p>
            <a:pPr lvl="1">
              <a:buFont typeface="Arial" pitchFamily="34" charset="0"/>
              <a:buChar char="•"/>
            </a:pPr>
            <a:r>
              <a:rPr lang="en-US" sz="2400" dirty="0" smtClean="0">
                <a:solidFill>
                  <a:srgbClr val="FFC000"/>
                </a:solidFill>
              </a:rPr>
              <a:t>    Technical people are generally focused in their assigned areas</a:t>
            </a:r>
          </a:p>
          <a:p>
            <a:pPr>
              <a:buFont typeface="Arial" pitchFamily="34" charset="0"/>
              <a:buChar char="•"/>
            </a:pPr>
            <a:r>
              <a:rPr lang="en-US" sz="2400" dirty="0" smtClean="0">
                <a:solidFill>
                  <a:srgbClr val="FFC000"/>
                </a:solidFill>
              </a:rPr>
              <a:t>     How does management view reports?</a:t>
            </a:r>
          </a:p>
          <a:p>
            <a:pPr lvl="1">
              <a:buFont typeface="Arial" pitchFamily="34" charset="0"/>
              <a:buChar char="•"/>
            </a:pPr>
            <a:r>
              <a:rPr lang="en-US" sz="2400" dirty="0" smtClean="0">
                <a:solidFill>
                  <a:srgbClr val="FFC000"/>
                </a:solidFill>
              </a:rPr>
              <a:t>   Management views entire systems from a top level view and don’t focus so much on the details.</a:t>
            </a:r>
          </a:p>
          <a:p>
            <a:pPr>
              <a:buFont typeface="Arial" pitchFamily="34" charset="0"/>
              <a:buChar char="•"/>
            </a:pPr>
            <a:r>
              <a:rPr lang="en-US" sz="2400" dirty="0" smtClean="0">
                <a:solidFill>
                  <a:srgbClr val="FFC000"/>
                </a:solidFill>
              </a:rPr>
              <a:t>     Friction can be caused by tech people and management due to misunderstandings. </a:t>
            </a:r>
          </a:p>
          <a:p>
            <a:pPr lvl="1">
              <a:buFont typeface="Arial" pitchFamily="34" charset="0"/>
              <a:buChar char="•"/>
            </a:pPr>
            <a:r>
              <a:rPr lang="en-US" sz="2400" dirty="0" smtClean="0">
                <a:solidFill>
                  <a:srgbClr val="FFC000"/>
                </a:solidFill>
              </a:rPr>
              <a:t>   Often management doesn’t understand why things are broken when they are or where potential problems are.  </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cxnSp>
        <p:nvCxnSpPr>
          <p:cNvPr id="24" name="Straight Connector 23"/>
          <p:cNvCxnSpPr/>
          <p:nvPr/>
        </p:nvCxnSpPr>
        <p:spPr>
          <a:xfrm>
            <a:off x="228600" y="11430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descr="conf - website.jpg"/>
          <p:cNvPicPr>
            <a:picLocks noChangeAspect="1"/>
          </p:cNvPicPr>
          <p:nvPr/>
        </p:nvPicPr>
        <p:blipFill>
          <a:blip r:embed="rId4" cstate="print"/>
          <a:stretch>
            <a:fillRect/>
          </a:stretch>
        </p:blipFill>
        <p:spPr>
          <a:xfrm>
            <a:off x="228600" y="1219200"/>
            <a:ext cx="1143000" cy="920115"/>
          </a:xfrm>
          <a:prstGeom prst="rect">
            <a:avLst/>
          </a:prstGeom>
        </p:spPr>
      </p:pic>
      <p:sp>
        <p:nvSpPr>
          <p:cNvPr id="30" name="TextBox 29"/>
          <p:cNvSpPr txBox="1"/>
          <p:nvPr/>
        </p:nvSpPr>
        <p:spPr>
          <a:xfrm>
            <a:off x="1447800" y="0"/>
            <a:ext cx="7543800" cy="707886"/>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SLA Search</a:t>
            </a:r>
            <a:endParaRPr lang="en-US" sz="4000" b="1" dirty="0">
              <a:solidFill>
                <a:schemeClr val="bg1"/>
              </a:solidFill>
              <a:latin typeface="Times New Roman" pitchFamily="18" charset="0"/>
              <a:cs typeface="Times New Roman" pitchFamily="18" charset="0"/>
            </a:endParaRPr>
          </a:p>
        </p:txBody>
      </p:sp>
      <p:sp>
        <p:nvSpPr>
          <p:cNvPr id="31" name="Rectangle 30"/>
          <p:cNvSpPr/>
          <p:nvPr/>
        </p:nvSpPr>
        <p:spPr>
          <a:xfrm>
            <a:off x="2438400" y="1295400"/>
            <a:ext cx="6096000" cy="461665"/>
          </a:xfrm>
          <a:prstGeom prst="rect">
            <a:avLst/>
          </a:prstGeom>
        </p:spPr>
        <p:txBody>
          <a:bodyPr wrap="square">
            <a:spAutoFit/>
          </a:bodyPr>
          <a:lstStyle/>
          <a:p>
            <a:pPr>
              <a:buFont typeface="Arial" pitchFamily="34" charset="0"/>
              <a:buChar char="•"/>
            </a:pPr>
            <a:r>
              <a:rPr lang="en-US" sz="2400" dirty="0" smtClean="0">
                <a:solidFill>
                  <a:srgbClr val="FFC000"/>
                </a:solidFill>
              </a:rPr>
              <a:t>     DEMO</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cxnSp>
        <p:nvCxnSpPr>
          <p:cNvPr id="24" name="Straight Connector 23"/>
          <p:cNvCxnSpPr/>
          <p:nvPr/>
        </p:nvCxnSpPr>
        <p:spPr>
          <a:xfrm>
            <a:off x="228600" y="11430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descr="conf - website.jpg"/>
          <p:cNvPicPr>
            <a:picLocks noChangeAspect="1"/>
          </p:cNvPicPr>
          <p:nvPr/>
        </p:nvPicPr>
        <p:blipFill>
          <a:blip r:embed="rId4" cstate="print"/>
          <a:stretch>
            <a:fillRect/>
          </a:stretch>
        </p:blipFill>
        <p:spPr>
          <a:xfrm>
            <a:off x="228600" y="1219200"/>
            <a:ext cx="1143000" cy="920115"/>
          </a:xfrm>
          <a:prstGeom prst="rect">
            <a:avLst/>
          </a:prstGeom>
        </p:spPr>
      </p:pic>
      <p:sp>
        <p:nvSpPr>
          <p:cNvPr id="30" name="TextBox 29"/>
          <p:cNvSpPr txBox="1"/>
          <p:nvPr/>
        </p:nvSpPr>
        <p:spPr>
          <a:xfrm>
            <a:off x="1447800" y="0"/>
            <a:ext cx="7543800" cy="707886"/>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BUSINESS PROCESS SLA</a:t>
            </a:r>
            <a:endParaRPr lang="en-US" sz="4000" b="1" dirty="0">
              <a:solidFill>
                <a:schemeClr val="bg1"/>
              </a:solidFill>
              <a:latin typeface="Times New Roman" pitchFamily="18" charset="0"/>
              <a:cs typeface="Times New Roman" pitchFamily="18" charset="0"/>
            </a:endParaRPr>
          </a:p>
        </p:txBody>
      </p:sp>
      <p:sp>
        <p:nvSpPr>
          <p:cNvPr id="8" name="Rectangle 7"/>
          <p:cNvSpPr/>
          <p:nvPr/>
        </p:nvSpPr>
        <p:spPr>
          <a:xfrm>
            <a:off x="2438400" y="1295400"/>
            <a:ext cx="6096000" cy="5262979"/>
          </a:xfrm>
          <a:prstGeom prst="rect">
            <a:avLst/>
          </a:prstGeom>
        </p:spPr>
        <p:txBody>
          <a:bodyPr wrap="square">
            <a:spAutoFit/>
          </a:bodyPr>
          <a:lstStyle/>
          <a:p>
            <a:pPr>
              <a:buFont typeface="Arial" pitchFamily="34" charset="0"/>
              <a:buChar char="•"/>
            </a:pPr>
            <a:r>
              <a:rPr lang="en-US" sz="2400" dirty="0" err="1" smtClean="0">
                <a:solidFill>
                  <a:srgbClr val="FFC000"/>
                </a:solidFill>
              </a:rPr>
              <a:t>Nagios</a:t>
            </a:r>
            <a:r>
              <a:rPr lang="en-US" sz="2400" dirty="0" smtClean="0">
                <a:solidFill>
                  <a:srgbClr val="FFC000"/>
                </a:solidFill>
              </a:rPr>
              <a:t> needs to be configured to monitor the structure properly</a:t>
            </a:r>
          </a:p>
          <a:p>
            <a:pPr>
              <a:buFont typeface="Arial" pitchFamily="34" charset="0"/>
              <a:buChar char="•"/>
            </a:pPr>
            <a:r>
              <a:rPr lang="en-US" sz="2400" dirty="0" smtClean="0">
                <a:solidFill>
                  <a:srgbClr val="FFC000"/>
                </a:solidFill>
              </a:rPr>
              <a:t>From a technical side, it is important to setup the monitoring in a way that helps the engineer determine problems in the quickest way</a:t>
            </a:r>
          </a:p>
          <a:p>
            <a:pPr>
              <a:buFont typeface="Arial" pitchFamily="34" charset="0"/>
              <a:buChar char="•"/>
            </a:pPr>
            <a:r>
              <a:rPr lang="en-US" sz="2400" dirty="0" smtClean="0">
                <a:solidFill>
                  <a:srgbClr val="FFC000"/>
                </a:solidFill>
              </a:rPr>
              <a:t>From the business side it is important to determine which components are contained in each business process</a:t>
            </a:r>
          </a:p>
          <a:p>
            <a:pPr>
              <a:buFont typeface="Arial" pitchFamily="34" charset="0"/>
              <a:buChar char="•"/>
            </a:pPr>
            <a:r>
              <a:rPr lang="en-US" sz="2400" dirty="0" smtClean="0">
                <a:solidFill>
                  <a:srgbClr val="FFC000"/>
                </a:solidFill>
              </a:rPr>
              <a:t>To understand the business processes, you need to understand all components associated with it</a:t>
            </a:r>
          </a:p>
          <a:p>
            <a:pPr>
              <a:buFont typeface="Arial" pitchFamily="34" charset="0"/>
              <a:buChar char="•"/>
            </a:pPr>
            <a:r>
              <a:rPr lang="en-US" sz="2400" dirty="0" smtClean="0">
                <a:solidFill>
                  <a:srgbClr val="FFC000"/>
                </a:solidFill>
              </a:rPr>
              <a:t> Made up of Network, Application, Hardware monitors</a:t>
            </a:r>
          </a:p>
          <a:p>
            <a:pPr>
              <a:buFont typeface="Arial" pitchFamily="34" charset="0"/>
              <a:buChar char="•"/>
            </a:pPr>
            <a:r>
              <a:rPr lang="en-US" sz="2400" dirty="0" smtClean="0">
                <a:solidFill>
                  <a:srgbClr val="FFC000"/>
                </a:solidFill>
              </a:rPr>
              <a:t>SLA Reports DEMO</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
        <p:nvSpPr>
          <p:cNvPr id="15" name="TextBox 14"/>
          <p:cNvSpPr txBox="1"/>
          <p:nvPr/>
        </p:nvSpPr>
        <p:spPr>
          <a:xfrm>
            <a:off x="152400" y="685800"/>
            <a:ext cx="1913216" cy="523220"/>
          </a:xfrm>
          <a:prstGeom prst="rect">
            <a:avLst/>
          </a:prstGeom>
          <a:noFill/>
        </p:spPr>
        <p:txBody>
          <a:bodyPr wrap="none" rtlCol="0">
            <a:spAutoFit/>
          </a:bodyPr>
          <a:lstStyle/>
          <a:p>
            <a:r>
              <a:rPr lang="en-US" sz="2800" dirty="0" smtClean="0">
                <a:solidFill>
                  <a:srgbClr val="FFC000"/>
                </a:solidFill>
              </a:rPr>
              <a:t>HARDWARE</a:t>
            </a:r>
            <a:endParaRPr lang="en-US" sz="2800" dirty="0">
              <a:solidFill>
                <a:srgbClr val="FFC000"/>
              </a:solidFill>
            </a:endParaRPr>
          </a:p>
        </p:txBody>
      </p:sp>
      <p:cxnSp>
        <p:nvCxnSpPr>
          <p:cNvPr id="24" name="Straight Connector 23"/>
          <p:cNvCxnSpPr/>
          <p:nvPr/>
        </p:nvCxnSpPr>
        <p:spPr>
          <a:xfrm>
            <a:off x="228600" y="11430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descr="conf - website.jpg"/>
          <p:cNvPicPr>
            <a:picLocks noChangeAspect="1"/>
          </p:cNvPicPr>
          <p:nvPr/>
        </p:nvPicPr>
        <p:blipFill>
          <a:blip r:embed="rId4" cstate="print"/>
          <a:stretch>
            <a:fillRect/>
          </a:stretch>
        </p:blipFill>
        <p:spPr>
          <a:xfrm>
            <a:off x="228600" y="1219200"/>
            <a:ext cx="1143000" cy="920115"/>
          </a:xfrm>
          <a:prstGeom prst="rect">
            <a:avLst/>
          </a:prstGeom>
        </p:spPr>
      </p:pic>
      <p:sp>
        <p:nvSpPr>
          <p:cNvPr id="30" name="TextBox 29"/>
          <p:cNvSpPr txBox="1"/>
          <p:nvPr/>
        </p:nvSpPr>
        <p:spPr>
          <a:xfrm>
            <a:off x="1447800" y="0"/>
            <a:ext cx="7543800" cy="707886"/>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Predictive SLA </a:t>
            </a:r>
            <a:endParaRPr lang="en-US" sz="4000" b="1" dirty="0">
              <a:solidFill>
                <a:schemeClr val="bg1"/>
              </a:solidFill>
              <a:latin typeface="Times New Roman" pitchFamily="18" charset="0"/>
              <a:cs typeface="Times New Roman" pitchFamily="18" charset="0"/>
            </a:endParaRPr>
          </a:p>
        </p:txBody>
      </p:sp>
      <p:sp>
        <p:nvSpPr>
          <p:cNvPr id="8" name="Rectangle 7"/>
          <p:cNvSpPr/>
          <p:nvPr/>
        </p:nvSpPr>
        <p:spPr>
          <a:xfrm>
            <a:off x="2438400" y="1295400"/>
            <a:ext cx="6096000" cy="3416320"/>
          </a:xfrm>
          <a:prstGeom prst="rect">
            <a:avLst/>
          </a:prstGeom>
        </p:spPr>
        <p:txBody>
          <a:bodyPr wrap="square">
            <a:spAutoFit/>
          </a:bodyPr>
          <a:lstStyle/>
          <a:p>
            <a:pPr>
              <a:buFont typeface="Arial" pitchFamily="34" charset="0"/>
              <a:buChar char="•"/>
            </a:pPr>
            <a:r>
              <a:rPr lang="en-US" sz="2400" dirty="0" smtClean="0">
                <a:solidFill>
                  <a:srgbClr val="FFC000"/>
                </a:solidFill>
              </a:rPr>
              <a:t>    How do I know as a technical person and a manager what I can do to fix problems?</a:t>
            </a:r>
          </a:p>
          <a:p>
            <a:pPr>
              <a:buFont typeface="Arial" pitchFamily="34" charset="0"/>
              <a:buChar char="•"/>
            </a:pPr>
            <a:r>
              <a:rPr lang="en-US" sz="2400" dirty="0" smtClean="0">
                <a:solidFill>
                  <a:srgbClr val="FFC000"/>
                </a:solidFill>
              </a:rPr>
              <a:t>    First we need to know what the real problem is. Our SLA page shows you what the problems are.</a:t>
            </a:r>
          </a:p>
          <a:p>
            <a:pPr>
              <a:buFont typeface="Arial" pitchFamily="34" charset="0"/>
              <a:buChar char="•"/>
            </a:pPr>
            <a:r>
              <a:rPr lang="en-US" sz="2400" dirty="0" smtClean="0">
                <a:solidFill>
                  <a:srgbClr val="FFC000"/>
                </a:solidFill>
              </a:rPr>
              <a:t>     The predictive SLA page allows management and technical staff to make changes for the future</a:t>
            </a:r>
          </a:p>
          <a:p>
            <a:pPr>
              <a:buFont typeface="Arial" pitchFamily="34" charset="0"/>
              <a:buChar char="•"/>
            </a:pPr>
            <a:r>
              <a:rPr lang="en-US" sz="2400" dirty="0" smtClean="0">
                <a:solidFill>
                  <a:srgbClr val="FFC000"/>
                </a:solidFill>
              </a:rPr>
              <a:t>     DEMO</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
        <p:nvSpPr>
          <p:cNvPr id="15" name="TextBox 14"/>
          <p:cNvSpPr txBox="1"/>
          <p:nvPr/>
        </p:nvSpPr>
        <p:spPr>
          <a:xfrm>
            <a:off x="152400" y="685800"/>
            <a:ext cx="1913216" cy="523220"/>
          </a:xfrm>
          <a:prstGeom prst="rect">
            <a:avLst/>
          </a:prstGeom>
          <a:noFill/>
        </p:spPr>
        <p:txBody>
          <a:bodyPr wrap="none" rtlCol="0">
            <a:spAutoFit/>
          </a:bodyPr>
          <a:lstStyle/>
          <a:p>
            <a:r>
              <a:rPr lang="en-US" sz="2800" dirty="0" smtClean="0">
                <a:solidFill>
                  <a:srgbClr val="FFC000"/>
                </a:solidFill>
              </a:rPr>
              <a:t>HARDWARE</a:t>
            </a:r>
            <a:endParaRPr lang="en-US" sz="2800" dirty="0">
              <a:solidFill>
                <a:srgbClr val="FFC000"/>
              </a:solidFill>
            </a:endParaRPr>
          </a:p>
        </p:txBody>
      </p:sp>
      <p:cxnSp>
        <p:nvCxnSpPr>
          <p:cNvPr id="24" name="Straight Connector 23"/>
          <p:cNvCxnSpPr/>
          <p:nvPr/>
        </p:nvCxnSpPr>
        <p:spPr>
          <a:xfrm>
            <a:off x="228600" y="11430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descr="conf - website.jpg"/>
          <p:cNvPicPr>
            <a:picLocks noChangeAspect="1"/>
          </p:cNvPicPr>
          <p:nvPr/>
        </p:nvPicPr>
        <p:blipFill>
          <a:blip r:embed="rId4" cstate="print"/>
          <a:stretch>
            <a:fillRect/>
          </a:stretch>
        </p:blipFill>
        <p:spPr>
          <a:xfrm>
            <a:off x="228600" y="1219200"/>
            <a:ext cx="1143000" cy="920115"/>
          </a:xfrm>
          <a:prstGeom prst="rect">
            <a:avLst/>
          </a:prstGeom>
        </p:spPr>
      </p:pic>
      <p:sp>
        <p:nvSpPr>
          <p:cNvPr id="30" name="TextBox 29"/>
          <p:cNvSpPr txBox="1"/>
          <p:nvPr/>
        </p:nvSpPr>
        <p:spPr>
          <a:xfrm>
            <a:off x="1447800" y="0"/>
            <a:ext cx="7543800" cy="707886"/>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Conclusion</a:t>
            </a:r>
            <a:endParaRPr lang="en-US" sz="4000" b="1" dirty="0">
              <a:solidFill>
                <a:schemeClr val="bg1"/>
              </a:solidFill>
              <a:latin typeface="Times New Roman" pitchFamily="18" charset="0"/>
              <a:cs typeface="Times New Roman" pitchFamily="18" charset="0"/>
            </a:endParaRPr>
          </a:p>
        </p:txBody>
      </p:sp>
      <p:sp>
        <p:nvSpPr>
          <p:cNvPr id="8" name="Rectangle 7"/>
          <p:cNvSpPr/>
          <p:nvPr/>
        </p:nvSpPr>
        <p:spPr>
          <a:xfrm>
            <a:off x="2438400" y="1295401"/>
            <a:ext cx="6096000" cy="5262979"/>
          </a:xfrm>
          <a:prstGeom prst="rect">
            <a:avLst/>
          </a:prstGeom>
        </p:spPr>
        <p:txBody>
          <a:bodyPr wrap="square">
            <a:spAutoFit/>
          </a:bodyPr>
          <a:lstStyle/>
          <a:p>
            <a:pPr>
              <a:buFont typeface="Arial" pitchFamily="34" charset="0"/>
              <a:buChar char="•"/>
            </a:pPr>
            <a:r>
              <a:rPr lang="en-US" sz="2400" dirty="0" smtClean="0">
                <a:solidFill>
                  <a:srgbClr val="FFC000"/>
                </a:solidFill>
              </a:rPr>
              <a:t>    What will tool do for you?</a:t>
            </a:r>
          </a:p>
          <a:p>
            <a:pPr>
              <a:buFont typeface="Arial" pitchFamily="34" charset="0"/>
              <a:buChar char="•"/>
            </a:pPr>
            <a:r>
              <a:rPr lang="en-US" sz="2400" dirty="0" smtClean="0">
                <a:solidFill>
                  <a:srgbClr val="FFC000"/>
                </a:solidFill>
              </a:rPr>
              <a:t>    Predict fixes</a:t>
            </a:r>
          </a:p>
          <a:p>
            <a:pPr>
              <a:buFont typeface="Arial" pitchFamily="34" charset="0"/>
              <a:buChar char="•"/>
            </a:pPr>
            <a:r>
              <a:rPr lang="en-US" sz="2400" dirty="0" smtClean="0">
                <a:solidFill>
                  <a:srgbClr val="FFC000"/>
                </a:solidFill>
              </a:rPr>
              <a:t>    Helps in meaningful numbers and allows you to determine which resources should be spent</a:t>
            </a:r>
          </a:p>
          <a:p>
            <a:pPr>
              <a:buFont typeface="Arial" pitchFamily="34" charset="0"/>
              <a:buChar char="•"/>
            </a:pPr>
            <a:r>
              <a:rPr lang="en-US" sz="2400" dirty="0" smtClean="0">
                <a:solidFill>
                  <a:srgbClr val="FFC000"/>
                </a:solidFill>
              </a:rPr>
              <a:t>     Meaningful reports for the technical side and management</a:t>
            </a:r>
          </a:p>
          <a:p>
            <a:pPr>
              <a:buFont typeface="Arial" pitchFamily="34" charset="0"/>
              <a:buChar char="•"/>
            </a:pPr>
            <a:r>
              <a:rPr lang="en-US" sz="2400" dirty="0" smtClean="0">
                <a:solidFill>
                  <a:srgbClr val="FFC000"/>
                </a:solidFill>
              </a:rPr>
              <a:t>    Opportunity for the technical to educate management</a:t>
            </a:r>
          </a:p>
          <a:p>
            <a:pPr>
              <a:buFont typeface="Arial" pitchFamily="34" charset="0"/>
              <a:buChar char="•"/>
            </a:pPr>
            <a:r>
              <a:rPr lang="en-US" sz="2400" dirty="0" smtClean="0">
                <a:solidFill>
                  <a:srgbClr val="FFC000"/>
                </a:solidFill>
              </a:rPr>
              <a:t>    Facilitates communication by viewing the reports by both technical and management</a:t>
            </a:r>
          </a:p>
          <a:p>
            <a:pPr>
              <a:buFont typeface="Arial" pitchFamily="34" charset="0"/>
              <a:buChar char="•"/>
            </a:pPr>
            <a:r>
              <a:rPr lang="en-US" sz="2400" dirty="0" smtClean="0">
                <a:solidFill>
                  <a:srgbClr val="FFC000"/>
                </a:solidFill>
              </a:rPr>
              <a:t>     Communication allows the business to put resources in the items it needs to and enhances business processes</a:t>
            </a:r>
          </a:p>
          <a:p>
            <a:pPr algn="ctr"/>
            <a:endParaRPr lang="en-US" sz="2400" dirty="0" smtClean="0">
              <a:solidFill>
                <a:srgbClr val="FFC000"/>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cxnSp>
        <p:nvCxnSpPr>
          <p:cNvPr id="24" name="Straight Connector 23"/>
          <p:cNvCxnSpPr/>
          <p:nvPr/>
        </p:nvCxnSpPr>
        <p:spPr>
          <a:xfrm>
            <a:off x="228600" y="1143000"/>
            <a:ext cx="86868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descr="conf - website.jpg"/>
          <p:cNvPicPr>
            <a:picLocks noChangeAspect="1"/>
          </p:cNvPicPr>
          <p:nvPr/>
        </p:nvPicPr>
        <p:blipFill>
          <a:blip r:embed="rId4" cstate="print"/>
          <a:stretch>
            <a:fillRect/>
          </a:stretch>
        </p:blipFill>
        <p:spPr>
          <a:xfrm>
            <a:off x="228600" y="1219200"/>
            <a:ext cx="1143000" cy="920115"/>
          </a:xfrm>
          <a:prstGeom prst="rect">
            <a:avLst/>
          </a:prstGeom>
        </p:spPr>
      </p:pic>
      <p:sp>
        <p:nvSpPr>
          <p:cNvPr id="30" name="TextBox 29"/>
          <p:cNvSpPr txBox="1"/>
          <p:nvPr/>
        </p:nvSpPr>
        <p:spPr>
          <a:xfrm>
            <a:off x="1447800" y="0"/>
            <a:ext cx="7543800" cy="707886"/>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Questions</a:t>
            </a:r>
            <a:endParaRPr lang="en-US" sz="4000" b="1" dirty="0">
              <a:solidFill>
                <a:schemeClr val="bg1"/>
              </a:solidFill>
              <a:latin typeface="Times New Roman" pitchFamily="18" charset="0"/>
              <a:cs typeface="Times New Roman" pitchFamily="18" charset="0"/>
            </a:endParaRPr>
          </a:p>
        </p:txBody>
      </p:sp>
      <p:sp>
        <p:nvSpPr>
          <p:cNvPr id="8" name="Rectangle 7"/>
          <p:cNvSpPr/>
          <p:nvPr/>
        </p:nvSpPr>
        <p:spPr>
          <a:xfrm>
            <a:off x="2438400" y="1295401"/>
            <a:ext cx="6096000" cy="461665"/>
          </a:xfrm>
          <a:prstGeom prst="rect">
            <a:avLst/>
          </a:prstGeom>
        </p:spPr>
        <p:txBody>
          <a:bodyPr wrap="square">
            <a:spAutoFit/>
          </a:bodyPr>
          <a:lstStyle/>
          <a:p>
            <a:pPr>
              <a:buFont typeface="Arial" pitchFamily="34" charset="0"/>
              <a:buChar char="•"/>
            </a:pPr>
            <a:r>
              <a:rPr lang="en-US" sz="2400" dirty="0" smtClean="0">
                <a:solidFill>
                  <a:srgbClr val="FFC000"/>
                </a:solidFill>
              </a:rPr>
              <a:t>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i1_logo_new.jpg"/>
          <p:cNvPicPr>
            <a:picLocks noChangeAspect="1"/>
          </p:cNvPicPr>
          <p:nvPr/>
        </p:nvPicPr>
        <p:blipFill>
          <a:blip r:embed="rId3" cstate="print"/>
          <a:stretch>
            <a:fillRect/>
          </a:stretch>
        </p:blipFill>
        <p:spPr>
          <a:xfrm>
            <a:off x="990600" y="228600"/>
            <a:ext cx="7112002" cy="2743200"/>
          </a:xfrm>
          <a:prstGeom prst="rect">
            <a:avLst/>
          </a:prstGeom>
        </p:spPr>
      </p:pic>
      <p:sp>
        <p:nvSpPr>
          <p:cNvPr id="4" name="TextBox 3"/>
          <p:cNvSpPr txBox="1"/>
          <p:nvPr/>
        </p:nvSpPr>
        <p:spPr>
          <a:xfrm>
            <a:off x="0" y="4038600"/>
            <a:ext cx="9144000" cy="1569660"/>
          </a:xfrm>
          <a:prstGeom prst="rect">
            <a:avLst/>
          </a:prstGeom>
          <a:noFill/>
        </p:spPr>
        <p:txBody>
          <a:bodyPr wrap="square" rtlCol="0">
            <a:spAutoFit/>
          </a:bodyPr>
          <a:lstStyle/>
          <a:p>
            <a:pPr algn="ctr"/>
            <a:r>
              <a:rPr lang="en-US" sz="9600" b="1" dirty="0" smtClean="0">
                <a:solidFill>
                  <a:srgbClr val="FFC000"/>
                </a:solidFill>
                <a:latin typeface="Times New Roman" pitchFamily="18" charset="0"/>
                <a:cs typeface="Times New Roman" pitchFamily="18" charset="0"/>
              </a:rPr>
              <a:t>SLA</a:t>
            </a:r>
            <a:endParaRPr lang="en-US" sz="9600" b="1" dirty="0">
              <a:solidFill>
                <a:srgbClr val="FFC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rig photo.jpg"/>
          <p:cNvPicPr>
            <a:picLocks noChangeAspect="1"/>
          </p:cNvPicPr>
          <p:nvPr/>
        </p:nvPicPr>
        <p:blipFill>
          <a:blip r:embed="rId3" cstate="print"/>
          <a:stretch>
            <a:fillRect/>
          </a:stretch>
        </p:blipFill>
        <p:spPr>
          <a:xfrm>
            <a:off x="457200" y="342632"/>
            <a:ext cx="4346972" cy="6515368"/>
          </a:xfrm>
          <a:prstGeom prst="rect">
            <a:avLst/>
          </a:prstGeom>
        </p:spPr>
      </p:pic>
      <p:sp>
        <p:nvSpPr>
          <p:cNvPr id="4" name="TextBox 3"/>
          <p:cNvSpPr txBox="1"/>
          <p:nvPr/>
        </p:nvSpPr>
        <p:spPr>
          <a:xfrm>
            <a:off x="4419600" y="838200"/>
            <a:ext cx="4495800" cy="1077218"/>
          </a:xfrm>
          <a:prstGeom prst="rect">
            <a:avLst/>
          </a:prstGeom>
          <a:noFill/>
        </p:spPr>
        <p:txBody>
          <a:bodyPr wrap="square" rtlCol="0">
            <a:spAutoFit/>
          </a:bodyPr>
          <a:lstStyle/>
          <a:p>
            <a:pPr algn="ctr"/>
            <a:r>
              <a:rPr lang="en-US" sz="3200" dirty="0" smtClean="0">
                <a:solidFill>
                  <a:schemeClr val="bg1"/>
                </a:solidFill>
              </a:rPr>
              <a:t>Get me a drink out of the Frigidaire</a:t>
            </a:r>
            <a:endParaRPr lang="en-US" sz="3200" dirty="0">
              <a:solidFill>
                <a:schemeClr val="bg1"/>
              </a:solidFill>
            </a:endParaRPr>
          </a:p>
        </p:txBody>
      </p:sp>
      <p:sp>
        <p:nvSpPr>
          <p:cNvPr id="5" name="TextBox 4"/>
          <p:cNvSpPr txBox="1"/>
          <p:nvPr/>
        </p:nvSpPr>
        <p:spPr>
          <a:xfrm>
            <a:off x="4495800" y="3200400"/>
            <a:ext cx="4343400" cy="1631216"/>
          </a:xfrm>
          <a:prstGeom prst="rect">
            <a:avLst/>
          </a:prstGeom>
          <a:noFill/>
        </p:spPr>
        <p:txBody>
          <a:bodyPr wrap="square" rtlCol="0">
            <a:spAutoFit/>
          </a:bodyPr>
          <a:lstStyle/>
          <a:p>
            <a:pPr algn="ctr"/>
            <a:r>
              <a:rPr lang="en-US" sz="2000" b="1" dirty="0" smtClean="0">
                <a:solidFill>
                  <a:srgbClr val="FFC000"/>
                </a:solidFill>
                <a:latin typeface="Times New Roman" pitchFamily="18" charset="0"/>
                <a:cs typeface="Times New Roman" pitchFamily="18" charset="0"/>
              </a:rPr>
              <a:t>Service Level Agreement</a:t>
            </a:r>
          </a:p>
          <a:p>
            <a:pPr algn="ctr"/>
            <a:r>
              <a:rPr lang="en-US" sz="2000" b="1" dirty="0" smtClean="0">
                <a:solidFill>
                  <a:srgbClr val="FFC000"/>
                </a:solidFill>
                <a:latin typeface="Times New Roman" pitchFamily="18" charset="0"/>
                <a:cs typeface="Times New Roman" pitchFamily="18" charset="0"/>
              </a:rPr>
              <a:t>Availability</a:t>
            </a:r>
          </a:p>
          <a:p>
            <a:pPr algn="ctr"/>
            <a:r>
              <a:rPr lang="en-US" sz="2000" b="1" dirty="0" smtClean="0">
                <a:solidFill>
                  <a:srgbClr val="FFC000"/>
                </a:solidFill>
                <a:latin typeface="Times New Roman" pitchFamily="18" charset="0"/>
                <a:cs typeface="Times New Roman" pitchFamily="18" charset="0"/>
              </a:rPr>
              <a:t>Probability of being “UP”</a:t>
            </a:r>
          </a:p>
          <a:p>
            <a:pPr algn="ctr"/>
            <a:r>
              <a:rPr lang="en-US" sz="2000" b="1" dirty="0" smtClean="0">
                <a:solidFill>
                  <a:srgbClr val="FFC000"/>
                </a:solidFill>
                <a:latin typeface="Times New Roman" pitchFamily="18" charset="0"/>
                <a:cs typeface="Times New Roman" pitchFamily="18" charset="0"/>
              </a:rPr>
              <a:t>Historical reliability</a:t>
            </a:r>
          </a:p>
          <a:p>
            <a:pPr algn="ctr"/>
            <a:endParaRPr lang="en-US" sz="2000" b="1" dirty="0">
              <a:solidFill>
                <a:srgbClr val="FFC000"/>
              </a:solidFill>
              <a:latin typeface="Times New Roman" pitchFamily="18" charset="0"/>
              <a:cs typeface="Times New Roman" pitchFamily="18" charset="0"/>
            </a:endParaRPr>
          </a:p>
        </p:txBody>
      </p:sp>
      <p:pic>
        <p:nvPicPr>
          <p:cNvPr id="6" name="Picture 5" descr="NOC - MAP PG 1.PNG"/>
          <p:cNvPicPr>
            <a:picLocks noChangeAspect="1"/>
          </p:cNvPicPr>
          <p:nvPr/>
        </p:nvPicPr>
        <p:blipFill>
          <a:blip r:embed="rId4" cstate="print"/>
          <a:srcRect l="90952" t="15262" r="952" b="78241"/>
          <a:stretch>
            <a:fillRect/>
          </a:stretch>
        </p:blipFill>
        <p:spPr>
          <a:xfrm>
            <a:off x="152400" y="152400"/>
            <a:ext cx="1066800" cy="419628"/>
          </a:xfrm>
          <a:prstGeom prst="rect">
            <a:avLst/>
          </a:prstGeom>
          <a:ln w="12700" cmpd="sng">
            <a:solidFill>
              <a:schemeClr val="tx1"/>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pic>
        <p:nvPicPr>
          <p:cNvPr id="7" name="Picture 6" descr="2013-06-08 07.56.22.jpg"/>
          <p:cNvPicPr>
            <a:picLocks noChangeAspect="1"/>
          </p:cNvPicPr>
          <p:nvPr/>
        </p:nvPicPr>
        <p:blipFill>
          <a:blip r:embed="rId4" cstate="print"/>
          <a:srcRect t="22222" b="20000"/>
          <a:stretch>
            <a:fillRect/>
          </a:stretch>
        </p:blipFill>
        <p:spPr>
          <a:xfrm>
            <a:off x="1371600" y="457200"/>
            <a:ext cx="6945923" cy="6019800"/>
          </a:xfrm>
          <a:prstGeom prst="rect">
            <a:avLst/>
          </a:prstGeom>
        </p:spPr>
      </p:pic>
      <p:sp>
        <p:nvSpPr>
          <p:cNvPr id="4" name="TextBox 3"/>
          <p:cNvSpPr txBox="1"/>
          <p:nvPr/>
        </p:nvSpPr>
        <p:spPr>
          <a:xfrm>
            <a:off x="1371600" y="4876800"/>
            <a:ext cx="6934200" cy="1569660"/>
          </a:xfrm>
          <a:prstGeom prst="rect">
            <a:avLst/>
          </a:prstGeom>
          <a:noFill/>
        </p:spPr>
        <p:txBody>
          <a:bodyPr wrap="square" rtlCol="0">
            <a:spAutoFit/>
          </a:bodyPr>
          <a:lstStyle/>
          <a:p>
            <a:pPr algn="ctr"/>
            <a:r>
              <a:rPr lang="en-US" sz="9600" b="1" dirty="0" smtClean="0">
                <a:solidFill>
                  <a:srgbClr val="FFC000"/>
                </a:solidFill>
              </a:rPr>
              <a:t>62.500%</a:t>
            </a:r>
            <a:endParaRPr lang="en-US" sz="9600" b="1" dirty="0">
              <a:solidFill>
                <a:srgbClr val="FFC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
        <p:nvSpPr>
          <p:cNvPr id="4" name="TextBox 3"/>
          <p:cNvSpPr txBox="1"/>
          <p:nvPr/>
        </p:nvSpPr>
        <p:spPr>
          <a:xfrm>
            <a:off x="685800" y="1295400"/>
            <a:ext cx="8229600" cy="2646878"/>
          </a:xfrm>
          <a:prstGeom prst="rect">
            <a:avLst/>
          </a:prstGeom>
          <a:noFill/>
        </p:spPr>
        <p:txBody>
          <a:bodyPr wrap="square" rtlCol="0">
            <a:spAutoFit/>
          </a:bodyPr>
          <a:lstStyle/>
          <a:p>
            <a:r>
              <a:rPr lang="en-US" sz="2000" b="1" dirty="0" smtClean="0"/>
              <a:t>2005 Honda Accord 	115,268.738   miles</a:t>
            </a:r>
          </a:p>
          <a:p>
            <a:r>
              <a:rPr lang="en-US" dirty="0" smtClean="0"/>
              <a:t>Total miles driven per year:</a:t>
            </a:r>
          </a:p>
          <a:p>
            <a:r>
              <a:rPr lang="en-US" dirty="0" smtClean="0"/>
              <a:t>	Freeway		6,812.951 @ 57.654 mph	        118.170 hrs</a:t>
            </a:r>
          </a:p>
          <a:p>
            <a:r>
              <a:rPr lang="en-US" dirty="0" smtClean="0"/>
              <a:t>	City		5,978.225 @ 28.991 mph                </a:t>
            </a:r>
            <a:r>
              <a:rPr lang="en-US" u="sng" dirty="0" smtClean="0"/>
              <a:t>206.780</a:t>
            </a:r>
            <a:r>
              <a:rPr lang="en-US" dirty="0" smtClean="0"/>
              <a:t> hrs</a:t>
            </a:r>
          </a:p>
          <a:p>
            <a:r>
              <a:rPr lang="en-US" dirty="0" smtClean="0"/>
              <a:t>			Total hrs/year		         324.950 hrs</a:t>
            </a:r>
          </a:p>
          <a:p>
            <a:r>
              <a:rPr lang="en-US" dirty="0" smtClean="0"/>
              <a:t>			Total minutes /year	                     19,496.994 </a:t>
            </a:r>
            <a:r>
              <a:rPr lang="en-US" dirty="0" err="1" smtClean="0"/>
              <a:t>mins</a:t>
            </a:r>
            <a:endParaRPr lang="en-US" dirty="0" smtClean="0"/>
          </a:p>
          <a:p>
            <a:r>
              <a:rPr lang="en-US" dirty="0" smtClean="0"/>
              <a:t>			Average minutes per day	           53.416 </a:t>
            </a:r>
            <a:r>
              <a:rPr lang="en-US" dirty="0" err="1" smtClean="0"/>
              <a:t>mins</a:t>
            </a:r>
            <a:endParaRPr lang="en-US" dirty="0" smtClean="0"/>
          </a:p>
          <a:p>
            <a:endParaRPr lang="en-US" dirty="0" smtClean="0"/>
          </a:p>
          <a:p>
            <a:r>
              <a:rPr lang="en-US" dirty="0" smtClean="0"/>
              <a:t>	</a:t>
            </a:r>
            <a:r>
              <a:rPr lang="en-US" sz="2000" b="1" dirty="0" smtClean="0"/>
              <a:t>Car must be available 24/7 – 1,440.000 minutes per day</a:t>
            </a:r>
          </a:p>
        </p:txBody>
      </p:sp>
      <p:sp>
        <p:nvSpPr>
          <p:cNvPr id="5" name="TextBox 4"/>
          <p:cNvSpPr txBox="1"/>
          <p:nvPr/>
        </p:nvSpPr>
        <p:spPr>
          <a:xfrm>
            <a:off x="1524000" y="152400"/>
            <a:ext cx="6705600" cy="461665"/>
          </a:xfrm>
          <a:prstGeom prst="rect">
            <a:avLst/>
          </a:prstGeom>
          <a:solidFill>
            <a:srgbClr val="FFFF00"/>
          </a:solidFill>
          <a:ln w="57150">
            <a:solidFill>
              <a:schemeClr val="accent1"/>
            </a:solidFill>
          </a:ln>
        </p:spPr>
        <p:txBody>
          <a:bodyPr wrap="square" rtlCol="0">
            <a:spAutoFit/>
          </a:bodyPr>
          <a:lstStyle/>
          <a:p>
            <a:r>
              <a:rPr lang="en-US" sz="2400" b="1" dirty="0" smtClean="0">
                <a:solidFill>
                  <a:schemeClr val="accent1"/>
                </a:solidFill>
              </a:rPr>
              <a:t>CRITICAL APPLICATION: Get Grandma to the Airport</a:t>
            </a:r>
            <a:endParaRPr lang="en-US" sz="2400" b="1" dirty="0">
              <a:solidFill>
                <a:schemeClr val="accent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20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sp>
        <p:nvSpPr>
          <p:cNvPr id="4" name="TextBox 3"/>
          <p:cNvSpPr txBox="1"/>
          <p:nvPr/>
        </p:nvSpPr>
        <p:spPr>
          <a:xfrm>
            <a:off x="152400" y="1295400"/>
            <a:ext cx="5638800" cy="1477328"/>
          </a:xfrm>
          <a:prstGeom prst="rect">
            <a:avLst/>
          </a:prstGeom>
          <a:noFill/>
          <a:ln>
            <a:solidFill>
              <a:schemeClr val="tx1"/>
            </a:solidFill>
          </a:ln>
        </p:spPr>
        <p:txBody>
          <a:bodyPr wrap="square" rtlCol="0">
            <a:spAutoFit/>
          </a:bodyPr>
          <a:lstStyle/>
          <a:p>
            <a:r>
              <a:rPr lang="en-US" sz="1000" b="1" dirty="0" smtClean="0"/>
              <a:t>2005 Honda Accord 	115,268.738   miles</a:t>
            </a:r>
          </a:p>
          <a:p>
            <a:r>
              <a:rPr lang="en-US" sz="1000" dirty="0" smtClean="0"/>
              <a:t>Total miles driven per year:</a:t>
            </a:r>
          </a:p>
          <a:p>
            <a:r>
              <a:rPr lang="en-US" sz="1000" dirty="0" smtClean="0"/>
              <a:t>	Freeway		6,812.951 @ 57.654 mph	118.170 hrs</a:t>
            </a:r>
          </a:p>
          <a:p>
            <a:r>
              <a:rPr lang="en-US" sz="1000" dirty="0" smtClean="0"/>
              <a:t>	City		5,978.225 @ 28.991 mph	</a:t>
            </a:r>
            <a:r>
              <a:rPr lang="en-US" sz="1000" u="sng" dirty="0" smtClean="0"/>
              <a:t>206.780</a:t>
            </a:r>
            <a:r>
              <a:rPr lang="en-US" sz="1000" dirty="0" smtClean="0"/>
              <a:t> hrs</a:t>
            </a:r>
          </a:p>
          <a:p>
            <a:r>
              <a:rPr lang="en-US" sz="1000" dirty="0" smtClean="0"/>
              <a:t>			Total hrs/year	                                324.950 hrs</a:t>
            </a:r>
          </a:p>
          <a:p>
            <a:r>
              <a:rPr lang="en-US" sz="1000" dirty="0" smtClean="0"/>
              <a:t>			Total minutes /year                       19,496.994 </a:t>
            </a:r>
            <a:r>
              <a:rPr lang="en-US" sz="1000" dirty="0" err="1" smtClean="0"/>
              <a:t>mins</a:t>
            </a:r>
            <a:endParaRPr lang="en-US" sz="1000" dirty="0" smtClean="0"/>
          </a:p>
          <a:p>
            <a:r>
              <a:rPr lang="en-US" sz="1000" dirty="0" smtClean="0"/>
              <a:t>			Average minutes per day                      53.416 </a:t>
            </a:r>
            <a:r>
              <a:rPr lang="en-US" sz="1000" dirty="0" err="1" smtClean="0"/>
              <a:t>mins</a:t>
            </a:r>
            <a:endParaRPr lang="en-US" sz="1000" dirty="0" smtClean="0"/>
          </a:p>
          <a:p>
            <a:endParaRPr lang="en-US" sz="1000" dirty="0" smtClean="0"/>
          </a:p>
          <a:p>
            <a:r>
              <a:rPr lang="en-US" sz="1000" dirty="0" smtClean="0"/>
              <a:t>	</a:t>
            </a:r>
            <a:r>
              <a:rPr lang="en-US" sz="1000" b="1" dirty="0" smtClean="0"/>
              <a:t>Car must be available 24/7 – 1,440.000 minutes per day</a:t>
            </a:r>
          </a:p>
        </p:txBody>
      </p:sp>
      <p:sp>
        <p:nvSpPr>
          <p:cNvPr id="5" name="TextBox 4"/>
          <p:cNvSpPr txBox="1"/>
          <p:nvPr/>
        </p:nvSpPr>
        <p:spPr>
          <a:xfrm>
            <a:off x="1524000" y="152400"/>
            <a:ext cx="6705600" cy="461665"/>
          </a:xfrm>
          <a:prstGeom prst="rect">
            <a:avLst/>
          </a:prstGeom>
          <a:solidFill>
            <a:srgbClr val="FFFF00"/>
          </a:solidFill>
          <a:ln w="57150">
            <a:solidFill>
              <a:schemeClr val="accent1"/>
            </a:solidFill>
          </a:ln>
        </p:spPr>
        <p:txBody>
          <a:bodyPr wrap="square" rtlCol="0">
            <a:spAutoFit/>
          </a:bodyPr>
          <a:lstStyle/>
          <a:p>
            <a:r>
              <a:rPr lang="en-US" sz="2400" b="1" dirty="0" smtClean="0">
                <a:solidFill>
                  <a:schemeClr val="accent1"/>
                </a:solidFill>
              </a:rPr>
              <a:t>CRITICAL APPLICATION: Get Grandma to the Airport</a:t>
            </a:r>
            <a:endParaRPr lang="en-US" sz="2400" b="1" dirty="0">
              <a:solidFill>
                <a:schemeClr val="accent1"/>
              </a:solidFill>
            </a:endParaRPr>
          </a:p>
        </p:txBody>
      </p:sp>
      <p:grpSp>
        <p:nvGrpSpPr>
          <p:cNvPr id="7" name="Group 6"/>
          <p:cNvGrpSpPr/>
          <p:nvPr/>
        </p:nvGrpSpPr>
        <p:grpSpPr>
          <a:xfrm>
            <a:off x="0" y="3657600"/>
            <a:ext cx="8686800" cy="2776954"/>
            <a:chOff x="152400" y="3200400"/>
            <a:chExt cx="8686800" cy="2776954"/>
          </a:xfrm>
        </p:grpSpPr>
        <p:sp>
          <p:nvSpPr>
            <p:cNvPr id="8" name="TextBox 7"/>
            <p:cNvSpPr txBox="1"/>
            <p:nvPr/>
          </p:nvSpPr>
          <p:spPr>
            <a:xfrm>
              <a:off x="152400" y="3733800"/>
              <a:ext cx="3810000" cy="338554"/>
            </a:xfrm>
            <a:prstGeom prst="rect">
              <a:avLst/>
            </a:prstGeom>
            <a:noFill/>
            <a:ln w="9525">
              <a:solidFill>
                <a:schemeClr val="tx1"/>
              </a:solidFill>
            </a:ln>
          </p:spPr>
          <p:txBody>
            <a:bodyPr wrap="square" rtlCol="0">
              <a:spAutoFit/>
            </a:bodyPr>
            <a:lstStyle/>
            <a:p>
              <a:r>
                <a:rPr lang="en-US" sz="1600" dirty="0" smtClean="0"/>
                <a:t>Oil change, lube job &amp; 100,000 mile </a:t>
              </a:r>
              <a:r>
                <a:rPr lang="en-US" sz="1600" dirty="0" err="1" smtClean="0"/>
                <a:t>maint</a:t>
              </a:r>
              <a:r>
                <a:rPr lang="en-US" sz="1600" dirty="0" smtClean="0"/>
                <a:t> </a:t>
              </a:r>
              <a:endParaRPr lang="en-US" sz="1600" dirty="0"/>
            </a:p>
          </p:txBody>
        </p:sp>
        <p:sp>
          <p:nvSpPr>
            <p:cNvPr id="9" name="TextBox 8"/>
            <p:cNvSpPr txBox="1"/>
            <p:nvPr/>
          </p:nvSpPr>
          <p:spPr>
            <a:xfrm>
              <a:off x="152400" y="4114800"/>
              <a:ext cx="3810000" cy="338554"/>
            </a:xfrm>
            <a:prstGeom prst="rect">
              <a:avLst/>
            </a:prstGeom>
            <a:noFill/>
            <a:ln w="9525">
              <a:solidFill>
                <a:schemeClr val="tx1"/>
              </a:solidFill>
            </a:ln>
          </p:spPr>
          <p:txBody>
            <a:bodyPr wrap="square" rtlCol="0">
              <a:spAutoFit/>
            </a:bodyPr>
            <a:lstStyle/>
            <a:p>
              <a:r>
                <a:rPr lang="en-US" sz="1600" dirty="0" smtClean="0"/>
                <a:t>Tire blowout and roadside change </a:t>
              </a:r>
              <a:endParaRPr lang="en-US" sz="1600" dirty="0"/>
            </a:p>
          </p:txBody>
        </p:sp>
        <p:sp>
          <p:nvSpPr>
            <p:cNvPr id="10" name="TextBox 9"/>
            <p:cNvSpPr txBox="1"/>
            <p:nvPr/>
          </p:nvSpPr>
          <p:spPr>
            <a:xfrm>
              <a:off x="152400" y="4495800"/>
              <a:ext cx="3810000" cy="338554"/>
            </a:xfrm>
            <a:prstGeom prst="rect">
              <a:avLst/>
            </a:prstGeom>
            <a:noFill/>
            <a:ln w="9525">
              <a:solidFill>
                <a:schemeClr val="tx1"/>
              </a:solidFill>
            </a:ln>
          </p:spPr>
          <p:txBody>
            <a:bodyPr wrap="square" rtlCol="0">
              <a:spAutoFit/>
            </a:bodyPr>
            <a:lstStyle/>
            <a:p>
              <a:r>
                <a:rPr lang="en-US" sz="1600" dirty="0" smtClean="0"/>
                <a:t>Check engine light on</a:t>
              </a:r>
              <a:endParaRPr lang="en-US" sz="1600" dirty="0"/>
            </a:p>
          </p:txBody>
        </p:sp>
        <p:sp>
          <p:nvSpPr>
            <p:cNvPr id="11" name="TextBox 10"/>
            <p:cNvSpPr txBox="1"/>
            <p:nvPr/>
          </p:nvSpPr>
          <p:spPr>
            <a:xfrm>
              <a:off x="152400" y="4876800"/>
              <a:ext cx="3810000" cy="338554"/>
            </a:xfrm>
            <a:prstGeom prst="rect">
              <a:avLst/>
            </a:prstGeom>
            <a:noFill/>
            <a:ln w="9525">
              <a:solidFill>
                <a:schemeClr val="tx1"/>
              </a:solidFill>
            </a:ln>
          </p:spPr>
          <p:txBody>
            <a:bodyPr wrap="square" rtlCol="0">
              <a:spAutoFit/>
            </a:bodyPr>
            <a:lstStyle/>
            <a:p>
              <a:r>
                <a:rPr lang="en-US" sz="1600" dirty="0" smtClean="0"/>
                <a:t>Mechanic found loose plug wire &amp; fixed </a:t>
              </a:r>
              <a:endParaRPr lang="en-US" sz="1600" dirty="0"/>
            </a:p>
          </p:txBody>
        </p:sp>
        <p:sp>
          <p:nvSpPr>
            <p:cNvPr id="12" name="TextBox 11"/>
            <p:cNvSpPr txBox="1"/>
            <p:nvPr/>
          </p:nvSpPr>
          <p:spPr>
            <a:xfrm>
              <a:off x="39624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Up</a:t>
              </a:r>
            </a:p>
            <a:p>
              <a:pPr algn="ctr"/>
              <a:endParaRPr lang="en-US" sz="1400" b="1" dirty="0">
                <a:solidFill>
                  <a:schemeClr val="bg1"/>
                </a:solidFill>
              </a:endParaRPr>
            </a:p>
          </p:txBody>
        </p:sp>
        <p:sp>
          <p:nvSpPr>
            <p:cNvPr id="13" name="TextBox 12"/>
            <p:cNvSpPr txBox="1"/>
            <p:nvPr/>
          </p:nvSpPr>
          <p:spPr>
            <a:xfrm>
              <a:off x="51816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Unscheduled</a:t>
              </a:r>
            </a:p>
            <a:p>
              <a:pPr algn="ctr"/>
              <a:r>
                <a:rPr lang="en-US" sz="1400" b="1" dirty="0" smtClean="0">
                  <a:solidFill>
                    <a:schemeClr val="bg1"/>
                  </a:solidFill>
                </a:rPr>
                <a:t>Down</a:t>
              </a:r>
              <a:endParaRPr lang="en-US" sz="1400" b="1" dirty="0">
                <a:solidFill>
                  <a:schemeClr val="bg1"/>
                </a:solidFill>
              </a:endParaRPr>
            </a:p>
          </p:txBody>
        </p:sp>
        <p:sp>
          <p:nvSpPr>
            <p:cNvPr id="14" name="TextBox 13"/>
            <p:cNvSpPr txBox="1"/>
            <p:nvPr/>
          </p:nvSpPr>
          <p:spPr>
            <a:xfrm>
              <a:off x="64008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Scheduled</a:t>
              </a:r>
            </a:p>
            <a:p>
              <a:pPr algn="ctr"/>
              <a:r>
                <a:rPr lang="en-US" sz="1400" b="1" dirty="0" smtClean="0">
                  <a:solidFill>
                    <a:schemeClr val="bg1"/>
                  </a:solidFill>
                </a:rPr>
                <a:t>Down</a:t>
              </a:r>
              <a:endParaRPr lang="en-US" sz="1400" b="1" dirty="0">
                <a:solidFill>
                  <a:schemeClr val="bg1"/>
                </a:solidFill>
              </a:endParaRPr>
            </a:p>
          </p:txBody>
        </p:sp>
        <p:sp>
          <p:nvSpPr>
            <p:cNvPr id="15" name="TextBox 14"/>
            <p:cNvSpPr txBox="1"/>
            <p:nvPr/>
          </p:nvSpPr>
          <p:spPr>
            <a:xfrm>
              <a:off x="76200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Warning</a:t>
              </a:r>
            </a:p>
            <a:p>
              <a:pPr algn="ctr"/>
              <a:r>
                <a:rPr lang="en-US" sz="1400" b="1" dirty="0" smtClean="0">
                  <a:solidFill>
                    <a:schemeClr val="bg1"/>
                  </a:solidFill>
                </a:rPr>
                <a:t>Light</a:t>
              </a:r>
              <a:endParaRPr lang="en-US" sz="1400" b="1" dirty="0">
                <a:solidFill>
                  <a:schemeClr val="bg1"/>
                </a:solidFill>
              </a:endParaRPr>
            </a:p>
          </p:txBody>
        </p:sp>
        <p:sp>
          <p:nvSpPr>
            <p:cNvPr id="16" name="TextBox 15"/>
            <p:cNvSpPr txBox="1"/>
            <p:nvPr/>
          </p:nvSpPr>
          <p:spPr>
            <a:xfrm>
              <a:off x="3962400" y="3733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17" name="TextBox 16"/>
            <p:cNvSpPr txBox="1"/>
            <p:nvPr/>
          </p:nvSpPr>
          <p:spPr>
            <a:xfrm>
              <a:off x="3962400" y="4114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18" name="TextBox 17"/>
            <p:cNvSpPr txBox="1"/>
            <p:nvPr/>
          </p:nvSpPr>
          <p:spPr>
            <a:xfrm>
              <a:off x="3962400" y="4495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19" name="TextBox 18"/>
            <p:cNvSpPr txBox="1"/>
            <p:nvPr/>
          </p:nvSpPr>
          <p:spPr>
            <a:xfrm>
              <a:off x="3962400" y="4876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20" name="TextBox 19"/>
            <p:cNvSpPr txBox="1"/>
            <p:nvPr/>
          </p:nvSpPr>
          <p:spPr>
            <a:xfrm>
              <a:off x="5181600" y="3733800"/>
              <a:ext cx="1219200" cy="338554"/>
            </a:xfrm>
            <a:prstGeom prst="rect">
              <a:avLst/>
            </a:prstGeom>
            <a:noFill/>
            <a:ln>
              <a:solidFill>
                <a:schemeClr val="tx1"/>
              </a:solidFill>
            </a:ln>
          </p:spPr>
          <p:txBody>
            <a:bodyPr wrap="square" rtlCol="0">
              <a:spAutoFit/>
            </a:bodyPr>
            <a:lstStyle/>
            <a:p>
              <a:pPr algn="ctr"/>
              <a:r>
                <a:rPr lang="en-US" sz="1600" dirty="0" smtClean="0"/>
                <a:t> </a:t>
              </a:r>
            </a:p>
          </p:txBody>
        </p:sp>
        <p:sp>
          <p:nvSpPr>
            <p:cNvPr id="21" name="TextBox 20"/>
            <p:cNvSpPr txBox="1"/>
            <p:nvPr/>
          </p:nvSpPr>
          <p:spPr>
            <a:xfrm>
              <a:off x="5181600" y="4114800"/>
              <a:ext cx="1219200" cy="338554"/>
            </a:xfrm>
            <a:prstGeom prst="rect">
              <a:avLst/>
            </a:prstGeom>
            <a:noFill/>
            <a:ln>
              <a:solidFill>
                <a:schemeClr val="tx1"/>
              </a:solidFill>
            </a:ln>
          </p:spPr>
          <p:txBody>
            <a:bodyPr wrap="square" rtlCol="0">
              <a:spAutoFit/>
            </a:bodyPr>
            <a:lstStyle/>
            <a:p>
              <a:pPr algn="ctr"/>
              <a:r>
                <a:rPr lang="en-US" sz="1600" dirty="0" smtClean="0"/>
                <a:t> 10.821</a:t>
              </a:r>
              <a:endParaRPr lang="en-US" sz="1600" dirty="0"/>
            </a:p>
          </p:txBody>
        </p:sp>
        <p:sp>
          <p:nvSpPr>
            <p:cNvPr id="22" name="TextBox 21"/>
            <p:cNvSpPr txBox="1"/>
            <p:nvPr/>
          </p:nvSpPr>
          <p:spPr>
            <a:xfrm>
              <a:off x="5181600" y="4495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3" name="TextBox 22"/>
            <p:cNvSpPr txBox="1"/>
            <p:nvPr/>
          </p:nvSpPr>
          <p:spPr>
            <a:xfrm>
              <a:off x="5181600" y="4876800"/>
              <a:ext cx="1219200" cy="338554"/>
            </a:xfrm>
            <a:prstGeom prst="rect">
              <a:avLst/>
            </a:prstGeom>
            <a:noFill/>
            <a:ln>
              <a:solidFill>
                <a:schemeClr val="tx1"/>
              </a:solidFill>
            </a:ln>
          </p:spPr>
          <p:txBody>
            <a:bodyPr wrap="square" rtlCol="0">
              <a:spAutoFit/>
            </a:bodyPr>
            <a:lstStyle/>
            <a:p>
              <a:pPr algn="ctr"/>
              <a:r>
                <a:rPr lang="en-US" sz="1600" dirty="0" smtClean="0"/>
                <a:t> 4.653</a:t>
              </a:r>
              <a:endParaRPr lang="en-US" sz="1600" dirty="0"/>
            </a:p>
          </p:txBody>
        </p:sp>
        <p:sp>
          <p:nvSpPr>
            <p:cNvPr id="24" name="TextBox 23"/>
            <p:cNvSpPr txBox="1"/>
            <p:nvPr/>
          </p:nvSpPr>
          <p:spPr>
            <a:xfrm>
              <a:off x="6400800" y="3733800"/>
              <a:ext cx="1219200" cy="338554"/>
            </a:xfrm>
            <a:prstGeom prst="rect">
              <a:avLst/>
            </a:prstGeom>
            <a:noFill/>
            <a:ln>
              <a:solidFill>
                <a:schemeClr val="tx1"/>
              </a:solidFill>
            </a:ln>
          </p:spPr>
          <p:txBody>
            <a:bodyPr wrap="square" rtlCol="0">
              <a:spAutoFit/>
            </a:bodyPr>
            <a:lstStyle/>
            <a:p>
              <a:pPr algn="ctr"/>
              <a:r>
                <a:rPr lang="en-US" sz="1600" dirty="0" smtClean="0"/>
                <a:t> 122.594</a:t>
              </a:r>
              <a:endParaRPr lang="en-US" sz="1600" dirty="0"/>
            </a:p>
          </p:txBody>
        </p:sp>
        <p:sp>
          <p:nvSpPr>
            <p:cNvPr id="25" name="TextBox 24"/>
            <p:cNvSpPr txBox="1"/>
            <p:nvPr/>
          </p:nvSpPr>
          <p:spPr>
            <a:xfrm>
              <a:off x="6400800" y="4114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6" name="TextBox 25"/>
            <p:cNvSpPr txBox="1"/>
            <p:nvPr/>
          </p:nvSpPr>
          <p:spPr>
            <a:xfrm>
              <a:off x="6400800" y="4495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7" name="TextBox 26"/>
            <p:cNvSpPr txBox="1"/>
            <p:nvPr/>
          </p:nvSpPr>
          <p:spPr>
            <a:xfrm>
              <a:off x="6400800" y="4876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8" name="TextBox 27"/>
            <p:cNvSpPr txBox="1"/>
            <p:nvPr/>
          </p:nvSpPr>
          <p:spPr>
            <a:xfrm>
              <a:off x="7620000" y="3733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9" name="TextBox 28"/>
            <p:cNvSpPr txBox="1"/>
            <p:nvPr/>
          </p:nvSpPr>
          <p:spPr>
            <a:xfrm>
              <a:off x="7620000" y="4114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30" name="TextBox 29"/>
            <p:cNvSpPr txBox="1"/>
            <p:nvPr/>
          </p:nvSpPr>
          <p:spPr>
            <a:xfrm>
              <a:off x="7620000" y="4495800"/>
              <a:ext cx="1219200" cy="338554"/>
            </a:xfrm>
            <a:prstGeom prst="rect">
              <a:avLst/>
            </a:prstGeom>
            <a:noFill/>
            <a:ln>
              <a:solidFill>
                <a:schemeClr val="tx1"/>
              </a:solidFill>
            </a:ln>
          </p:spPr>
          <p:txBody>
            <a:bodyPr wrap="square" rtlCol="0">
              <a:spAutoFit/>
            </a:bodyPr>
            <a:lstStyle/>
            <a:p>
              <a:pPr algn="ctr"/>
              <a:r>
                <a:rPr lang="en-US" sz="1600" dirty="0" smtClean="0"/>
                <a:t> 15.173</a:t>
              </a:r>
              <a:endParaRPr lang="en-US" sz="1600" dirty="0"/>
            </a:p>
          </p:txBody>
        </p:sp>
        <p:sp>
          <p:nvSpPr>
            <p:cNvPr id="31" name="TextBox 30"/>
            <p:cNvSpPr txBox="1"/>
            <p:nvPr/>
          </p:nvSpPr>
          <p:spPr>
            <a:xfrm>
              <a:off x="7620000" y="4876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32" name="TextBox 31"/>
            <p:cNvSpPr txBox="1"/>
            <p:nvPr/>
          </p:nvSpPr>
          <p:spPr>
            <a:xfrm>
              <a:off x="39624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1,286.659</a:t>
              </a:r>
              <a:endParaRPr lang="en-US" sz="1600" dirty="0"/>
            </a:p>
          </p:txBody>
        </p:sp>
        <p:sp>
          <p:nvSpPr>
            <p:cNvPr id="33" name="TextBox 32"/>
            <p:cNvSpPr txBox="1"/>
            <p:nvPr/>
          </p:nvSpPr>
          <p:spPr>
            <a:xfrm>
              <a:off x="51816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15.474</a:t>
              </a:r>
              <a:endParaRPr lang="en-US" sz="1600" dirty="0"/>
            </a:p>
          </p:txBody>
        </p:sp>
        <p:sp>
          <p:nvSpPr>
            <p:cNvPr id="34" name="TextBox 33"/>
            <p:cNvSpPr txBox="1"/>
            <p:nvPr/>
          </p:nvSpPr>
          <p:spPr>
            <a:xfrm>
              <a:off x="64008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122.694</a:t>
              </a:r>
              <a:endParaRPr lang="en-US" sz="1600" dirty="0"/>
            </a:p>
          </p:txBody>
        </p:sp>
        <p:sp>
          <p:nvSpPr>
            <p:cNvPr id="35" name="TextBox 34"/>
            <p:cNvSpPr txBox="1"/>
            <p:nvPr/>
          </p:nvSpPr>
          <p:spPr>
            <a:xfrm>
              <a:off x="76200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15.173</a:t>
              </a:r>
              <a:endParaRPr lang="en-US" sz="1600" dirty="0"/>
            </a:p>
          </p:txBody>
        </p:sp>
        <p:sp>
          <p:nvSpPr>
            <p:cNvPr id="36" name="TextBox 35"/>
            <p:cNvSpPr txBox="1"/>
            <p:nvPr/>
          </p:nvSpPr>
          <p:spPr>
            <a:xfrm>
              <a:off x="39624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89.351%</a:t>
              </a:r>
              <a:endParaRPr lang="en-US" sz="1600" dirty="0"/>
            </a:p>
          </p:txBody>
        </p:sp>
        <p:sp>
          <p:nvSpPr>
            <p:cNvPr id="37" name="TextBox 36"/>
            <p:cNvSpPr txBox="1"/>
            <p:nvPr/>
          </p:nvSpPr>
          <p:spPr>
            <a:xfrm>
              <a:off x="76200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1.054%</a:t>
              </a:r>
              <a:endParaRPr lang="en-US" sz="1600" dirty="0"/>
            </a:p>
          </p:txBody>
        </p:sp>
        <p:sp>
          <p:nvSpPr>
            <p:cNvPr id="38" name="TextBox 37"/>
            <p:cNvSpPr txBox="1"/>
            <p:nvPr/>
          </p:nvSpPr>
          <p:spPr>
            <a:xfrm>
              <a:off x="64008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8.520%</a:t>
              </a:r>
              <a:endParaRPr lang="en-US" sz="1600" dirty="0"/>
            </a:p>
          </p:txBody>
        </p:sp>
        <p:sp>
          <p:nvSpPr>
            <p:cNvPr id="39" name="TextBox 38"/>
            <p:cNvSpPr txBox="1"/>
            <p:nvPr/>
          </p:nvSpPr>
          <p:spPr>
            <a:xfrm>
              <a:off x="51816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1.075%</a:t>
              </a:r>
              <a:endParaRPr lang="en-US" sz="1600" dirty="0"/>
            </a:p>
          </p:txBody>
        </p:sp>
      </p:grpSp>
      <p:sp>
        <p:nvSpPr>
          <p:cNvPr id="40" name="TextBox 39"/>
          <p:cNvSpPr txBox="1"/>
          <p:nvPr/>
        </p:nvSpPr>
        <p:spPr>
          <a:xfrm>
            <a:off x="0" y="3200400"/>
            <a:ext cx="8686800" cy="400110"/>
          </a:xfrm>
          <a:prstGeom prst="rect">
            <a:avLst/>
          </a:prstGeom>
          <a:noFill/>
        </p:spPr>
        <p:txBody>
          <a:bodyPr wrap="square" rtlCol="0">
            <a:spAutoFit/>
          </a:bodyPr>
          <a:lstStyle/>
          <a:p>
            <a:pPr algn="ctr"/>
            <a:r>
              <a:rPr lang="en-US" sz="2000" b="1" dirty="0" smtClean="0">
                <a:solidFill>
                  <a:srgbClr val="C00000"/>
                </a:solidFill>
              </a:rPr>
              <a:t>Statistics for the Last 24 Hours</a:t>
            </a:r>
            <a:endParaRPr lang="en-US" sz="2000" b="1" dirty="0">
              <a:solidFill>
                <a:srgbClr val="C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1446550"/>
          </a:xfrm>
          <a:prstGeom prst="rect">
            <a:avLst/>
          </a:prstGeom>
          <a:noFill/>
        </p:spPr>
        <p:txBody>
          <a:bodyPr wrap="square" rtlCol="0">
            <a:spAutoFit/>
          </a:bodyPr>
          <a:lstStyle/>
          <a:p>
            <a:pPr algn="ctr"/>
            <a:r>
              <a:rPr lang="en-US" sz="4400" b="1" i="1" dirty="0" smtClean="0">
                <a:solidFill>
                  <a:schemeClr val="bg1"/>
                </a:solidFill>
                <a:latin typeface="Times New Roman" pitchFamily="18" charset="0"/>
                <a:cs typeface="Times New Roman" pitchFamily="18" charset="0"/>
              </a:rPr>
              <a:t>The consequence of not having 5 -9’s</a:t>
            </a:r>
          </a:p>
          <a:p>
            <a:pPr algn="ctr"/>
            <a:r>
              <a:rPr lang="en-US" sz="4400" b="1" i="1" dirty="0" smtClean="0">
                <a:solidFill>
                  <a:schemeClr val="bg1"/>
                </a:solidFill>
                <a:latin typeface="Times New Roman" pitchFamily="18" charset="0"/>
                <a:cs typeface="Times New Roman" pitchFamily="18" charset="0"/>
              </a:rPr>
              <a:t>would be biblical in nature…</a:t>
            </a:r>
            <a:endParaRPr lang="en-US" sz="4400" b="1" i="1" dirty="0">
              <a:solidFill>
                <a:schemeClr val="bg1"/>
              </a:solidFill>
              <a:latin typeface="Times New Roman" pitchFamily="18" charset="0"/>
              <a:cs typeface="Times New Roman" pitchFamily="18" charset="0"/>
            </a:endParaRPr>
          </a:p>
        </p:txBody>
      </p:sp>
      <p:pic>
        <p:nvPicPr>
          <p:cNvPr id="3" name="Picture 2" descr="the-four-horsemen-of-the-apocalypse-victor-mikhailovich-vasnetsov.jpg"/>
          <p:cNvPicPr>
            <a:picLocks noChangeAspect="1"/>
          </p:cNvPicPr>
          <p:nvPr/>
        </p:nvPicPr>
        <p:blipFill>
          <a:blip r:embed="rId3" cstate="print"/>
          <a:stretch>
            <a:fillRect/>
          </a:stretch>
        </p:blipFill>
        <p:spPr>
          <a:xfrm>
            <a:off x="404893" y="1752600"/>
            <a:ext cx="8281907" cy="4343400"/>
          </a:xfrm>
          <a:prstGeom prst="rect">
            <a:avLst/>
          </a:prstGeom>
        </p:spPr>
      </p:pic>
      <p:sp>
        <p:nvSpPr>
          <p:cNvPr id="4" name="TextBox 3"/>
          <p:cNvSpPr txBox="1"/>
          <p:nvPr/>
        </p:nvSpPr>
        <p:spPr>
          <a:xfrm>
            <a:off x="0" y="6172200"/>
            <a:ext cx="9144000" cy="400110"/>
          </a:xfrm>
          <a:prstGeom prst="rect">
            <a:avLst/>
          </a:prstGeom>
          <a:noFill/>
        </p:spPr>
        <p:txBody>
          <a:bodyPr wrap="square" rtlCol="0">
            <a:spAutoFit/>
          </a:bodyPr>
          <a:lstStyle/>
          <a:p>
            <a:pPr algn="ctr"/>
            <a:r>
              <a:rPr lang="en-US" sz="2000" b="1" i="1" dirty="0" smtClean="0">
                <a:solidFill>
                  <a:schemeClr val="bg1"/>
                </a:solidFill>
                <a:latin typeface="Times New Roman" pitchFamily="18" charset="0"/>
                <a:cs typeface="Times New Roman" pitchFamily="18" charset="0"/>
              </a:rPr>
              <a:t>…we’ll run into the Four Horsemen of the Apocalypse on the way to the airport!</a:t>
            </a:r>
            <a:endParaRPr lang="en-US" sz="2000" b="1" i="1" dirty="0">
              <a:solidFill>
                <a:schemeClr val="bg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C - MAP PG 1.PNG"/>
          <p:cNvPicPr>
            <a:picLocks noChangeAspect="1"/>
          </p:cNvPicPr>
          <p:nvPr/>
        </p:nvPicPr>
        <p:blipFill>
          <a:blip r:embed="rId3" cstate="print"/>
          <a:srcRect l="90952" t="15262" r="952" b="78241"/>
          <a:stretch>
            <a:fillRect/>
          </a:stretch>
        </p:blipFill>
        <p:spPr>
          <a:xfrm>
            <a:off x="152400" y="152400"/>
            <a:ext cx="1066800" cy="419628"/>
          </a:xfrm>
          <a:prstGeom prst="rect">
            <a:avLst/>
          </a:prstGeom>
          <a:ln w="12700" cmpd="sng">
            <a:solidFill>
              <a:schemeClr val="tx1"/>
            </a:solidFill>
          </a:ln>
        </p:spPr>
      </p:pic>
      <p:grpSp>
        <p:nvGrpSpPr>
          <p:cNvPr id="41" name="Group 40"/>
          <p:cNvGrpSpPr/>
          <p:nvPr/>
        </p:nvGrpSpPr>
        <p:grpSpPr>
          <a:xfrm>
            <a:off x="228600" y="152400"/>
            <a:ext cx="8686800" cy="2776954"/>
            <a:chOff x="152400" y="3200400"/>
            <a:chExt cx="8686800" cy="2776954"/>
          </a:xfrm>
        </p:grpSpPr>
        <p:sp>
          <p:nvSpPr>
            <p:cNvPr id="7" name="TextBox 6"/>
            <p:cNvSpPr txBox="1"/>
            <p:nvPr/>
          </p:nvSpPr>
          <p:spPr>
            <a:xfrm>
              <a:off x="152400" y="3733800"/>
              <a:ext cx="3810000" cy="338554"/>
            </a:xfrm>
            <a:prstGeom prst="rect">
              <a:avLst/>
            </a:prstGeom>
            <a:noFill/>
            <a:ln w="9525">
              <a:solidFill>
                <a:schemeClr val="tx1"/>
              </a:solidFill>
            </a:ln>
          </p:spPr>
          <p:txBody>
            <a:bodyPr wrap="square" rtlCol="0">
              <a:spAutoFit/>
            </a:bodyPr>
            <a:lstStyle/>
            <a:p>
              <a:r>
                <a:rPr lang="en-US" sz="1600" dirty="0" smtClean="0"/>
                <a:t>Oil change, lube job &amp; 100,000 mile </a:t>
              </a:r>
              <a:r>
                <a:rPr lang="en-US" sz="1600" dirty="0" err="1" smtClean="0"/>
                <a:t>maint</a:t>
              </a:r>
              <a:r>
                <a:rPr lang="en-US" sz="1600" dirty="0" smtClean="0"/>
                <a:t> </a:t>
              </a:r>
              <a:endParaRPr lang="en-US" sz="1600" dirty="0"/>
            </a:p>
          </p:txBody>
        </p:sp>
        <p:sp>
          <p:nvSpPr>
            <p:cNvPr id="8" name="TextBox 7"/>
            <p:cNvSpPr txBox="1"/>
            <p:nvPr/>
          </p:nvSpPr>
          <p:spPr>
            <a:xfrm>
              <a:off x="152400" y="4114800"/>
              <a:ext cx="3810000" cy="338554"/>
            </a:xfrm>
            <a:prstGeom prst="rect">
              <a:avLst/>
            </a:prstGeom>
            <a:noFill/>
            <a:ln w="9525">
              <a:solidFill>
                <a:schemeClr val="tx1"/>
              </a:solidFill>
            </a:ln>
          </p:spPr>
          <p:txBody>
            <a:bodyPr wrap="square" rtlCol="0">
              <a:spAutoFit/>
            </a:bodyPr>
            <a:lstStyle/>
            <a:p>
              <a:r>
                <a:rPr lang="en-US" sz="1600" dirty="0" smtClean="0"/>
                <a:t>Tire blowout and roadside change </a:t>
              </a:r>
              <a:endParaRPr lang="en-US" sz="1600" dirty="0"/>
            </a:p>
          </p:txBody>
        </p:sp>
        <p:sp>
          <p:nvSpPr>
            <p:cNvPr id="9" name="TextBox 8"/>
            <p:cNvSpPr txBox="1"/>
            <p:nvPr/>
          </p:nvSpPr>
          <p:spPr>
            <a:xfrm>
              <a:off x="152400" y="4495800"/>
              <a:ext cx="3810000" cy="338554"/>
            </a:xfrm>
            <a:prstGeom prst="rect">
              <a:avLst/>
            </a:prstGeom>
            <a:noFill/>
            <a:ln w="9525">
              <a:solidFill>
                <a:schemeClr val="tx1"/>
              </a:solidFill>
            </a:ln>
          </p:spPr>
          <p:txBody>
            <a:bodyPr wrap="square" rtlCol="0">
              <a:spAutoFit/>
            </a:bodyPr>
            <a:lstStyle/>
            <a:p>
              <a:r>
                <a:rPr lang="en-US" sz="1600" dirty="0" smtClean="0"/>
                <a:t>Check engine light on</a:t>
              </a:r>
              <a:endParaRPr lang="en-US" sz="1600" dirty="0"/>
            </a:p>
          </p:txBody>
        </p:sp>
        <p:sp>
          <p:nvSpPr>
            <p:cNvPr id="10" name="TextBox 9"/>
            <p:cNvSpPr txBox="1"/>
            <p:nvPr/>
          </p:nvSpPr>
          <p:spPr>
            <a:xfrm>
              <a:off x="152400" y="4876800"/>
              <a:ext cx="3810000" cy="338554"/>
            </a:xfrm>
            <a:prstGeom prst="rect">
              <a:avLst/>
            </a:prstGeom>
            <a:noFill/>
            <a:ln w="9525">
              <a:solidFill>
                <a:schemeClr val="tx1"/>
              </a:solidFill>
            </a:ln>
          </p:spPr>
          <p:txBody>
            <a:bodyPr wrap="square" rtlCol="0">
              <a:spAutoFit/>
            </a:bodyPr>
            <a:lstStyle/>
            <a:p>
              <a:r>
                <a:rPr lang="en-US" sz="1600" dirty="0" smtClean="0"/>
                <a:t>Mechanic found loose plug wire &amp; fixed </a:t>
              </a:r>
              <a:endParaRPr lang="en-US" sz="1600" dirty="0"/>
            </a:p>
          </p:txBody>
        </p:sp>
        <p:sp>
          <p:nvSpPr>
            <p:cNvPr id="12" name="TextBox 11"/>
            <p:cNvSpPr txBox="1"/>
            <p:nvPr/>
          </p:nvSpPr>
          <p:spPr>
            <a:xfrm>
              <a:off x="39624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Up</a:t>
              </a:r>
            </a:p>
            <a:p>
              <a:pPr algn="ctr"/>
              <a:endParaRPr lang="en-US" sz="1400" b="1" dirty="0">
                <a:solidFill>
                  <a:schemeClr val="bg1"/>
                </a:solidFill>
              </a:endParaRPr>
            </a:p>
          </p:txBody>
        </p:sp>
        <p:sp>
          <p:nvSpPr>
            <p:cNvPr id="14" name="TextBox 13"/>
            <p:cNvSpPr txBox="1"/>
            <p:nvPr/>
          </p:nvSpPr>
          <p:spPr>
            <a:xfrm>
              <a:off x="51816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Unscheduled</a:t>
              </a:r>
            </a:p>
            <a:p>
              <a:pPr algn="ctr"/>
              <a:r>
                <a:rPr lang="en-US" sz="1400" b="1" dirty="0" smtClean="0">
                  <a:solidFill>
                    <a:schemeClr val="bg1"/>
                  </a:solidFill>
                </a:rPr>
                <a:t>Down</a:t>
              </a:r>
              <a:endParaRPr lang="en-US" sz="1400" b="1" dirty="0">
                <a:solidFill>
                  <a:schemeClr val="bg1"/>
                </a:solidFill>
              </a:endParaRPr>
            </a:p>
          </p:txBody>
        </p:sp>
        <p:sp>
          <p:nvSpPr>
            <p:cNvPr id="15" name="TextBox 14"/>
            <p:cNvSpPr txBox="1"/>
            <p:nvPr/>
          </p:nvSpPr>
          <p:spPr>
            <a:xfrm>
              <a:off x="64008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Scheduled</a:t>
              </a:r>
            </a:p>
            <a:p>
              <a:pPr algn="ctr"/>
              <a:r>
                <a:rPr lang="en-US" sz="1400" b="1" dirty="0" smtClean="0">
                  <a:solidFill>
                    <a:schemeClr val="bg1"/>
                  </a:solidFill>
                </a:rPr>
                <a:t>Down</a:t>
              </a:r>
              <a:endParaRPr lang="en-US" sz="1400" b="1" dirty="0">
                <a:solidFill>
                  <a:schemeClr val="bg1"/>
                </a:solidFill>
              </a:endParaRPr>
            </a:p>
          </p:txBody>
        </p:sp>
        <p:sp>
          <p:nvSpPr>
            <p:cNvPr id="16" name="TextBox 15"/>
            <p:cNvSpPr txBox="1"/>
            <p:nvPr/>
          </p:nvSpPr>
          <p:spPr>
            <a:xfrm>
              <a:off x="7620000" y="3200400"/>
              <a:ext cx="1219200" cy="523220"/>
            </a:xfrm>
            <a:prstGeom prst="rect">
              <a:avLst/>
            </a:prstGeom>
            <a:solidFill>
              <a:schemeClr val="tx1"/>
            </a:solidFill>
          </p:spPr>
          <p:txBody>
            <a:bodyPr wrap="square" rtlCol="0">
              <a:spAutoFit/>
            </a:bodyPr>
            <a:lstStyle/>
            <a:p>
              <a:pPr algn="ctr"/>
              <a:r>
                <a:rPr lang="en-US" sz="1400" b="1" dirty="0" smtClean="0">
                  <a:solidFill>
                    <a:schemeClr val="bg1"/>
                  </a:solidFill>
                </a:rPr>
                <a:t>Warning</a:t>
              </a:r>
            </a:p>
            <a:p>
              <a:pPr algn="ctr"/>
              <a:r>
                <a:rPr lang="en-US" sz="1400" b="1" dirty="0" smtClean="0">
                  <a:solidFill>
                    <a:schemeClr val="bg1"/>
                  </a:solidFill>
                </a:rPr>
                <a:t>Light</a:t>
              </a:r>
              <a:endParaRPr lang="en-US" sz="1400" b="1" dirty="0">
                <a:solidFill>
                  <a:schemeClr val="bg1"/>
                </a:solidFill>
              </a:endParaRPr>
            </a:p>
          </p:txBody>
        </p:sp>
        <p:sp>
          <p:nvSpPr>
            <p:cNvPr id="17" name="TextBox 16"/>
            <p:cNvSpPr txBox="1"/>
            <p:nvPr/>
          </p:nvSpPr>
          <p:spPr>
            <a:xfrm>
              <a:off x="3962400" y="3733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18" name="TextBox 17"/>
            <p:cNvSpPr txBox="1"/>
            <p:nvPr/>
          </p:nvSpPr>
          <p:spPr>
            <a:xfrm>
              <a:off x="3962400" y="4114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19" name="TextBox 18"/>
            <p:cNvSpPr txBox="1"/>
            <p:nvPr/>
          </p:nvSpPr>
          <p:spPr>
            <a:xfrm>
              <a:off x="3962400" y="4495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20" name="TextBox 19"/>
            <p:cNvSpPr txBox="1"/>
            <p:nvPr/>
          </p:nvSpPr>
          <p:spPr>
            <a:xfrm>
              <a:off x="3962400" y="4876800"/>
              <a:ext cx="1219200" cy="338554"/>
            </a:xfrm>
            <a:prstGeom prst="rect">
              <a:avLst/>
            </a:prstGeom>
            <a:solidFill>
              <a:schemeClr val="tx1"/>
            </a:solidFill>
            <a:ln>
              <a:solidFill>
                <a:schemeClr val="tx1"/>
              </a:solidFill>
            </a:ln>
          </p:spPr>
          <p:txBody>
            <a:bodyPr wrap="square" rtlCol="0">
              <a:spAutoFit/>
            </a:bodyPr>
            <a:lstStyle/>
            <a:p>
              <a:pPr algn="ctr"/>
              <a:r>
                <a:rPr lang="en-US" sz="1600" dirty="0" smtClean="0"/>
                <a:t>  </a:t>
              </a:r>
              <a:endParaRPr lang="en-US" sz="1600" dirty="0"/>
            </a:p>
          </p:txBody>
        </p:sp>
        <p:sp>
          <p:nvSpPr>
            <p:cNvPr id="21" name="TextBox 20"/>
            <p:cNvSpPr txBox="1"/>
            <p:nvPr/>
          </p:nvSpPr>
          <p:spPr>
            <a:xfrm>
              <a:off x="5181600" y="3733800"/>
              <a:ext cx="1219200" cy="338554"/>
            </a:xfrm>
            <a:prstGeom prst="rect">
              <a:avLst/>
            </a:prstGeom>
            <a:noFill/>
            <a:ln>
              <a:solidFill>
                <a:schemeClr val="tx1"/>
              </a:solidFill>
            </a:ln>
          </p:spPr>
          <p:txBody>
            <a:bodyPr wrap="square" rtlCol="0">
              <a:spAutoFit/>
            </a:bodyPr>
            <a:lstStyle/>
            <a:p>
              <a:pPr algn="ctr"/>
              <a:r>
                <a:rPr lang="en-US" sz="1600" dirty="0" smtClean="0"/>
                <a:t> </a:t>
              </a:r>
            </a:p>
          </p:txBody>
        </p:sp>
        <p:sp>
          <p:nvSpPr>
            <p:cNvPr id="22" name="TextBox 21"/>
            <p:cNvSpPr txBox="1"/>
            <p:nvPr/>
          </p:nvSpPr>
          <p:spPr>
            <a:xfrm>
              <a:off x="5181600" y="4114800"/>
              <a:ext cx="1219200" cy="338554"/>
            </a:xfrm>
            <a:prstGeom prst="rect">
              <a:avLst/>
            </a:prstGeom>
            <a:noFill/>
            <a:ln>
              <a:solidFill>
                <a:schemeClr val="tx1"/>
              </a:solidFill>
            </a:ln>
          </p:spPr>
          <p:txBody>
            <a:bodyPr wrap="square" rtlCol="0">
              <a:spAutoFit/>
            </a:bodyPr>
            <a:lstStyle/>
            <a:p>
              <a:pPr algn="ctr"/>
              <a:r>
                <a:rPr lang="en-US" sz="1600" dirty="0" smtClean="0"/>
                <a:t> 10.821</a:t>
              </a:r>
              <a:endParaRPr lang="en-US" sz="1600" dirty="0"/>
            </a:p>
          </p:txBody>
        </p:sp>
        <p:sp>
          <p:nvSpPr>
            <p:cNvPr id="23" name="TextBox 22"/>
            <p:cNvSpPr txBox="1"/>
            <p:nvPr/>
          </p:nvSpPr>
          <p:spPr>
            <a:xfrm>
              <a:off x="5181600" y="4495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4" name="TextBox 23"/>
            <p:cNvSpPr txBox="1"/>
            <p:nvPr/>
          </p:nvSpPr>
          <p:spPr>
            <a:xfrm>
              <a:off x="5181600" y="4876800"/>
              <a:ext cx="1219200" cy="338554"/>
            </a:xfrm>
            <a:prstGeom prst="rect">
              <a:avLst/>
            </a:prstGeom>
            <a:noFill/>
            <a:ln>
              <a:solidFill>
                <a:schemeClr val="tx1"/>
              </a:solidFill>
            </a:ln>
          </p:spPr>
          <p:txBody>
            <a:bodyPr wrap="square" rtlCol="0">
              <a:spAutoFit/>
            </a:bodyPr>
            <a:lstStyle/>
            <a:p>
              <a:pPr algn="ctr"/>
              <a:r>
                <a:rPr lang="en-US" sz="1600" dirty="0" smtClean="0"/>
                <a:t> 4.653</a:t>
              </a:r>
              <a:endParaRPr lang="en-US" sz="1600" dirty="0"/>
            </a:p>
          </p:txBody>
        </p:sp>
        <p:sp>
          <p:nvSpPr>
            <p:cNvPr id="25" name="TextBox 24"/>
            <p:cNvSpPr txBox="1"/>
            <p:nvPr/>
          </p:nvSpPr>
          <p:spPr>
            <a:xfrm>
              <a:off x="6400800" y="3733800"/>
              <a:ext cx="1219200" cy="338554"/>
            </a:xfrm>
            <a:prstGeom prst="rect">
              <a:avLst/>
            </a:prstGeom>
            <a:noFill/>
            <a:ln>
              <a:solidFill>
                <a:schemeClr val="tx1"/>
              </a:solidFill>
            </a:ln>
          </p:spPr>
          <p:txBody>
            <a:bodyPr wrap="square" rtlCol="0">
              <a:spAutoFit/>
            </a:bodyPr>
            <a:lstStyle/>
            <a:p>
              <a:pPr algn="ctr"/>
              <a:r>
                <a:rPr lang="en-US" sz="1600" dirty="0" smtClean="0"/>
                <a:t> 122.594</a:t>
              </a:r>
              <a:endParaRPr lang="en-US" sz="1600" dirty="0"/>
            </a:p>
          </p:txBody>
        </p:sp>
        <p:sp>
          <p:nvSpPr>
            <p:cNvPr id="26" name="TextBox 25"/>
            <p:cNvSpPr txBox="1"/>
            <p:nvPr/>
          </p:nvSpPr>
          <p:spPr>
            <a:xfrm>
              <a:off x="6400800" y="4114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7" name="TextBox 26"/>
            <p:cNvSpPr txBox="1"/>
            <p:nvPr/>
          </p:nvSpPr>
          <p:spPr>
            <a:xfrm>
              <a:off x="6400800" y="4495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8" name="TextBox 27"/>
            <p:cNvSpPr txBox="1"/>
            <p:nvPr/>
          </p:nvSpPr>
          <p:spPr>
            <a:xfrm>
              <a:off x="6400800" y="4876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29" name="TextBox 28"/>
            <p:cNvSpPr txBox="1"/>
            <p:nvPr/>
          </p:nvSpPr>
          <p:spPr>
            <a:xfrm>
              <a:off x="7620000" y="3733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30" name="TextBox 29"/>
            <p:cNvSpPr txBox="1"/>
            <p:nvPr/>
          </p:nvSpPr>
          <p:spPr>
            <a:xfrm>
              <a:off x="7620000" y="4114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31" name="TextBox 30"/>
            <p:cNvSpPr txBox="1"/>
            <p:nvPr/>
          </p:nvSpPr>
          <p:spPr>
            <a:xfrm>
              <a:off x="7620000" y="4495800"/>
              <a:ext cx="1219200" cy="338554"/>
            </a:xfrm>
            <a:prstGeom prst="rect">
              <a:avLst/>
            </a:prstGeom>
            <a:noFill/>
            <a:ln>
              <a:solidFill>
                <a:schemeClr val="tx1"/>
              </a:solidFill>
            </a:ln>
          </p:spPr>
          <p:txBody>
            <a:bodyPr wrap="square" rtlCol="0">
              <a:spAutoFit/>
            </a:bodyPr>
            <a:lstStyle/>
            <a:p>
              <a:pPr algn="ctr"/>
              <a:r>
                <a:rPr lang="en-US" sz="1600" dirty="0" smtClean="0"/>
                <a:t> 15.173</a:t>
              </a:r>
              <a:endParaRPr lang="en-US" sz="1600" dirty="0"/>
            </a:p>
          </p:txBody>
        </p:sp>
        <p:sp>
          <p:nvSpPr>
            <p:cNvPr id="32" name="TextBox 31"/>
            <p:cNvSpPr txBox="1"/>
            <p:nvPr/>
          </p:nvSpPr>
          <p:spPr>
            <a:xfrm>
              <a:off x="7620000" y="4876800"/>
              <a:ext cx="1219200" cy="338554"/>
            </a:xfrm>
            <a:prstGeom prst="rect">
              <a:avLst/>
            </a:prstGeom>
            <a:noFill/>
            <a:ln>
              <a:solidFill>
                <a:schemeClr val="tx1"/>
              </a:solidFill>
            </a:ln>
          </p:spPr>
          <p:txBody>
            <a:bodyPr wrap="square" rtlCol="0">
              <a:spAutoFit/>
            </a:bodyPr>
            <a:lstStyle/>
            <a:p>
              <a:pPr algn="ctr"/>
              <a:r>
                <a:rPr lang="en-US" sz="1600" dirty="0" smtClean="0"/>
                <a:t> </a:t>
              </a:r>
              <a:endParaRPr lang="en-US" sz="1600" dirty="0"/>
            </a:p>
          </p:txBody>
        </p:sp>
        <p:sp>
          <p:nvSpPr>
            <p:cNvPr id="33" name="TextBox 32"/>
            <p:cNvSpPr txBox="1"/>
            <p:nvPr/>
          </p:nvSpPr>
          <p:spPr>
            <a:xfrm>
              <a:off x="39624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1,286.659</a:t>
              </a:r>
              <a:endParaRPr lang="en-US" sz="1600" dirty="0"/>
            </a:p>
          </p:txBody>
        </p:sp>
        <p:sp>
          <p:nvSpPr>
            <p:cNvPr id="34" name="TextBox 33"/>
            <p:cNvSpPr txBox="1"/>
            <p:nvPr/>
          </p:nvSpPr>
          <p:spPr>
            <a:xfrm>
              <a:off x="51816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15.474</a:t>
              </a:r>
              <a:endParaRPr lang="en-US" sz="1600" dirty="0"/>
            </a:p>
          </p:txBody>
        </p:sp>
        <p:sp>
          <p:nvSpPr>
            <p:cNvPr id="35" name="TextBox 34"/>
            <p:cNvSpPr txBox="1"/>
            <p:nvPr/>
          </p:nvSpPr>
          <p:spPr>
            <a:xfrm>
              <a:off x="64008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122.694</a:t>
              </a:r>
              <a:endParaRPr lang="en-US" sz="1600" dirty="0"/>
            </a:p>
          </p:txBody>
        </p:sp>
        <p:sp>
          <p:nvSpPr>
            <p:cNvPr id="36" name="TextBox 35"/>
            <p:cNvSpPr txBox="1"/>
            <p:nvPr/>
          </p:nvSpPr>
          <p:spPr>
            <a:xfrm>
              <a:off x="7620000" y="5257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15.173</a:t>
              </a:r>
              <a:endParaRPr lang="en-US" sz="1600" dirty="0"/>
            </a:p>
          </p:txBody>
        </p:sp>
        <p:sp>
          <p:nvSpPr>
            <p:cNvPr id="37" name="TextBox 36"/>
            <p:cNvSpPr txBox="1"/>
            <p:nvPr/>
          </p:nvSpPr>
          <p:spPr>
            <a:xfrm>
              <a:off x="39624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89.351%</a:t>
              </a:r>
              <a:endParaRPr lang="en-US" sz="1600" dirty="0"/>
            </a:p>
          </p:txBody>
        </p:sp>
        <p:sp>
          <p:nvSpPr>
            <p:cNvPr id="38" name="TextBox 37"/>
            <p:cNvSpPr txBox="1"/>
            <p:nvPr/>
          </p:nvSpPr>
          <p:spPr>
            <a:xfrm>
              <a:off x="76200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1.054%</a:t>
              </a:r>
              <a:endParaRPr lang="en-US" sz="1600" dirty="0"/>
            </a:p>
          </p:txBody>
        </p:sp>
        <p:sp>
          <p:nvSpPr>
            <p:cNvPr id="39" name="TextBox 38"/>
            <p:cNvSpPr txBox="1"/>
            <p:nvPr/>
          </p:nvSpPr>
          <p:spPr>
            <a:xfrm>
              <a:off x="64008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8.520%</a:t>
              </a:r>
              <a:endParaRPr lang="en-US" sz="1600" dirty="0"/>
            </a:p>
          </p:txBody>
        </p:sp>
        <p:sp>
          <p:nvSpPr>
            <p:cNvPr id="40" name="TextBox 39"/>
            <p:cNvSpPr txBox="1"/>
            <p:nvPr/>
          </p:nvSpPr>
          <p:spPr>
            <a:xfrm>
              <a:off x="5181600" y="56388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1.075%</a:t>
              </a:r>
              <a:endParaRPr lang="en-US" sz="1600" dirty="0"/>
            </a:p>
          </p:txBody>
        </p:sp>
      </p:grpSp>
      <p:grpSp>
        <p:nvGrpSpPr>
          <p:cNvPr id="56" name="Group 55"/>
          <p:cNvGrpSpPr/>
          <p:nvPr/>
        </p:nvGrpSpPr>
        <p:grpSpPr>
          <a:xfrm>
            <a:off x="228600" y="3581400"/>
            <a:ext cx="8686800" cy="719554"/>
            <a:chOff x="228600" y="4343400"/>
            <a:chExt cx="8686800" cy="719554"/>
          </a:xfrm>
        </p:grpSpPr>
        <p:sp>
          <p:nvSpPr>
            <p:cNvPr id="43" name="TextBox 42"/>
            <p:cNvSpPr txBox="1"/>
            <p:nvPr/>
          </p:nvSpPr>
          <p:spPr>
            <a:xfrm>
              <a:off x="228600" y="4343400"/>
              <a:ext cx="3810000" cy="338554"/>
            </a:xfrm>
            <a:prstGeom prst="rect">
              <a:avLst/>
            </a:prstGeom>
            <a:noFill/>
            <a:ln w="9525">
              <a:solidFill>
                <a:schemeClr val="tx1"/>
              </a:solidFill>
            </a:ln>
          </p:spPr>
          <p:txBody>
            <a:bodyPr wrap="square" rtlCol="0">
              <a:spAutoFit/>
            </a:bodyPr>
            <a:lstStyle/>
            <a:p>
              <a:r>
                <a:rPr lang="en-US" sz="1600" dirty="0" smtClean="0"/>
                <a:t>7 day time period (10,080 minutes) </a:t>
              </a:r>
              <a:endParaRPr lang="en-US" sz="1600" dirty="0"/>
            </a:p>
          </p:txBody>
        </p:sp>
        <p:sp>
          <p:nvSpPr>
            <p:cNvPr id="48" name="TextBox 47"/>
            <p:cNvSpPr txBox="1"/>
            <p:nvPr/>
          </p:nvSpPr>
          <p:spPr>
            <a:xfrm>
              <a:off x="40386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9,926.659</a:t>
              </a:r>
              <a:endParaRPr lang="en-US" sz="1600" dirty="0"/>
            </a:p>
          </p:txBody>
        </p:sp>
        <p:sp>
          <p:nvSpPr>
            <p:cNvPr id="49" name="TextBox 48"/>
            <p:cNvSpPr txBox="1"/>
            <p:nvPr/>
          </p:nvSpPr>
          <p:spPr>
            <a:xfrm>
              <a:off x="52578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15.474</a:t>
              </a:r>
              <a:endParaRPr lang="en-US" sz="1600" dirty="0"/>
            </a:p>
          </p:txBody>
        </p:sp>
        <p:sp>
          <p:nvSpPr>
            <p:cNvPr id="50" name="TextBox 49"/>
            <p:cNvSpPr txBox="1"/>
            <p:nvPr/>
          </p:nvSpPr>
          <p:spPr>
            <a:xfrm>
              <a:off x="64770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122.694</a:t>
              </a:r>
              <a:endParaRPr lang="en-US" sz="1600" dirty="0"/>
            </a:p>
          </p:txBody>
        </p:sp>
        <p:sp>
          <p:nvSpPr>
            <p:cNvPr id="51" name="TextBox 50"/>
            <p:cNvSpPr txBox="1"/>
            <p:nvPr/>
          </p:nvSpPr>
          <p:spPr>
            <a:xfrm>
              <a:off x="76962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15.173</a:t>
              </a:r>
              <a:endParaRPr lang="en-US" sz="1600" dirty="0"/>
            </a:p>
          </p:txBody>
        </p:sp>
        <p:sp>
          <p:nvSpPr>
            <p:cNvPr id="52" name="TextBox 51"/>
            <p:cNvSpPr txBox="1"/>
            <p:nvPr/>
          </p:nvSpPr>
          <p:spPr>
            <a:xfrm>
              <a:off x="40386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98.479%</a:t>
              </a:r>
              <a:endParaRPr lang="en-US" sz="1600" dirty="0"/>
            </a:p>
          </p:txBody>
        </p:sp>
        <p:sp>
          <p:nvSpPr>
            <p:cNvPr id="53" name="TextBox 52"/>
            <p:cNvSpPr txBox="1"/>
            <p:nvPr/>
          </p:nvSpPr>
          <p:spPr>
            <a:xfrm>
              <a:off x="52578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0.154%</a:t>
              </a:r>
              <a:endParaRPr lang="en-US" sz="1600" dirty="0"/>
            </a:p>
          </p:txBody>
        </p:sp>
        <p:sp>
          <p:nvSpPr>
            <p:cNvPr id="54" name="TextBox 53"/>
            <p:cNvSpPr txBox="1"/>
            <p:nvPr/>
          </p:nvSpPr>
          <p:spPr>
            <a:xfrm>
              <a:off x="64770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1.217%</a:t>
              </a:r>
              <a:endParaRPr lang="en-US" sz="1600" dirty="0"/>
            </a:p>
          </p:txBody>
        </p:sp>
        <p:sp>
          <p:nvSpPr>
            <p:cNvPr id="55" name="TextBox 54"/>
            <p:cNvSpPr txBox="1"/>
            <p:nvPr/>
          </p:nvSpPr>
          <p:spPr>
            <a:xfrm>
              <a:off x="76962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0.151%</a:t>
              </a:r>
              <a:endParaRPr lang="en-US" sz="1600" dirty="0"/>
            </a:p>
          </p:txBody>
        </p:sp>
      </p:grpSp>
      <p:grpSp>
        <p:nvGrpSpPr>
          <p:cNvPr id="57" name="Group 56"/>
          <p:cNvGrpSpPr/>
          <p:nvPr/>
        </p:nvGrpSpPr>
        <p:grpSpPr>
          <a:xfrm>
            <a:off x="228600" y="4495800"/>
            <a:ext cx="8686800" cy="719554"/>
            <a:chOff x="228600" y="4343400"/>
            <a:chExt cx="8686800" cy="719554"/>
          </a:xfrm>
        </p:grpSpPr>
        <p:sp>
          <p:nvSpPr>
            <p:cNvPr id="58" name="TextBox 57"/>
            <p:cNvSpPr txBox="1"/>
            <p:nvPr/>
          </p:nvSpPr>
          <p:spPr>
            <a:xfrm>
              <a:off x="228600" y="4343400"/>
              <a:ext cx="3810000" cy="338554"/>
            </a:xfrm>
            <a:prstGeom prst="rect">
              <a:avLst/>
            </a:prstGeom>
            <a:noFill/>
            <a:ln w="9525">
              <a:solidFill>
                <a:schemeClr val="tx1"/>
              </a:solidFill>
            </a:ln>
          </p:spPr>
          <p:txBody>
            <a:bodyPr wrap="square" rtlCol="0">
              <a:spAutoFit/>
            </a:bodyPr>
            <a:lstStyle/>
            <a:p>
              <a:r>
                <a:rPr lang="en-US" sz="1600" dirty="0" smtClean="0"/>
                <a:t>Warning is not technically down </a:t>
              </a:r>
              <a:endParaRPr lang="en-US" sz="1600" dirty="0"/>
            </a:p>
          </p:txBody>
        </p:sp>
        <p:sp>
          <p:nvSpPr>
            <p:cNvPr id="59" name="TextBox 58"/>
            <p:cNvSpPr txBox="1"/>
            <p:nvPr/>
          </p:nvSpPr>
          <p:spPr>
            <a:xfrm>
              <a:off x="40386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9,941.832</a:t>
              </a:r>
              <a:endParaRPr lang="en-US" sz="1600" dirty="0"/>
            </a:p>
          </p:txBody>
        </p:sp>
        <p:sp>
          <p:nvSpPr>
            <p:cNvPr id="60" name="TextBox 59"/>
            <p:cNvSpPr txBox="1"/>
            <p:nvPr/>
          </p:nvSpPr>
          <p:spPr>
            <a:xfrm>
              <a:off x="52578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15.474</a:t>
              </a:r>
              <a:endParaRPr lang="en-US" sz="1600" dirty="0"/>
            </a:p>
          </p:txBody>
        </p:sp>
        <p:sp>
          <p:nvSpPr>
            <p:cNvPr id="61" name="TextBox 60"/>
            <p:cNvSpPr txBox="1"/>
            <p:nvPr/>
          </p:nvSpPr>
          <p:spPr>
            <a:xfrm>
              <a:off x="64770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122.694</a:t>
              </a:r>
              <a:endParaRPr lang="en-US" sz="1600" dirty="0"/>
            </a:p>
          </p:txBody>
        </p:sp>
        <p:sp>
          <p:nvSpPr>
            <p:cNvPr id="62" name="TextBox 61"/>
            <p:cNvSpPr txBox="1"/>
            <p:nvPr/>
          </p:nvSpPr>
          <p:spPr>
            <a:xfrm>
              <a:off x="7696200" y="4343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sp>
          <p:nvSpPr>
            <p:cNvPr id="63" name="TextBox 62"/>
            <p:cNvSpPr txBox="1"/>
            <p:nvPr/>
          </p:nvSpPr>
          <p:spPr>
            <a:xfrm>
              <a:off x="40386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98.629%</a:t>
              </a:r>
              <a:endParaRPr lang="en-US" sz="1600" dirty="0"/>
            </a:p>
          </p:txBody>
        </p:sp>
        <p:sp>
          <p:nvSpPr>
            <p:cNvPr id="64" name="TextBox 63"/>
            <p:cNvSpPr txBox="1"/>
            <p:nvPr/>
          </p:nvSpPr>
          <p:spPr>
            <a:xfrm>
              <a:off x="52578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0.154%</a:t>
              </a:r>
              <a:endParaRPr lang="en-US" sz="1600" dirty="0"/>
            </a:p>
          </p:txBody>
        </p:sp>
        <p:sp>
          <p:nvSpPr>
            <p:cNvPr id="65" name="TextBox 64"/>
            <p:cNvSpPr txBox="1"/>
            <p:nvPr/>
          </p:nvSpPr>
          <p:spPr>
            <a:xfrm>
              <a:off x="64770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1.217%</a:t>
              </a:r>
              <a:endParaRPr lang="en-US" sz="1600" dirty="0"/>
            </a:p>
          </p:txBody>
        </p:sp>
        <p:sp>
          <p:nvSpPr>
            <p:cNvPr id="66" name="TextBox 65"/>
            <p:cNvSpPr txBox="1"/>
            <p:nvPr/>
          </p:nvSpPr>
          <p:spPr>
            <a:xfrm>
              <a:off x="7696200" y="4724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grpSp>
      <p:grpSp>
        <p:nvGrpSpPr>
          <p:cNvPr id="67" name="Group 66"/>
          <p:cNvGrpSpPr/>
          <p:nvPr/>
        </p:nvGrpSpPr>
        <p:grpSpPr>
          <a:xfrm>
            <a:off x="228600" y="5410200"/>
            <a:ext cx="8686800" cy="719554"/>
            <a:chOff x="228600" y="4343400"/>
            <a:chExt cx="8686800" cy="719554"/>
          </a:xfrm>
        </p:grpSpPr>
        <p:sp>
          <p:nvSpPr>
            <p:cNvPr id="68" name="TextBox 67"/>
            <p:cNvSpPr txBox="1"/>
            <p:nvPr/>
          </p:nvSpPr>
          <p:spPr>
            <a:xfrm>
              <a:off x="228600" y="4343400"/>
              <a:ext cx="3810000" cy="338554"/>
            </a:xfrm>
            <a:prstGeom prst="rect">
              <a:avLst/>
            </a:prstGeom>
            <a:noFill/>
            <a:ln w="9525">
              <a:solidFill>
                <a:schemeClr val="tx1"/>
              </a:solidFill>
            </a:ln>
          </p:spPr>
          <p:txBody>
            <a:bodyPr wrap="square" rtlCol="0">
              <a:spAutoFit/>
            </a:bodyPr>
            <a:lstStyle/>
            <a:p>
              <a:r>
                <a:rPr lang="en-US" sz="1600" dirty="0" smtClean="0"/>
                <a:t>Scheduled down time is planned </a:t>
              </a:r>
              <a:endParaRPr lang="en-US" sz="1600" dirty="0"/>
            </a:p>
          </p:txBody>
        </p:sp>
        <p:sp>
          <p:nvSpPr>
            <p:cNvPr id="69" name="TextBox 68"/>
            <p:cNvSpPr txBox="1"/>
            <p:nvPr/>
          </p:nvSpPr>
          <p:spPr>
            <a:xfrm>
              <a:off x="40386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10,064.526</a:t>
              </a:r>
              <a:endParaRPr lang="en-US" sz="1600" dirty="0"/>
            </a:p>
          </p:txBody>
        </p:sp>
        <p:sp>
          <p:nvSpPr>
            <p:cNvPr id="70" name="TextBox 69"/>
            <p:cNvSpPr txBox="1"/>
            <p:nvPr/>
          </p:nvSpPr>
          <p:spPr>
            <a:xfrm>
              <a:off x="52578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15.474</a:t>
              </a:r>
              <a:endParaRPr lang="en-US" sz="1600" dirty="0"/>
            </a:p>
          </p:txBody>
        </p:sp>
        <p:sp>
          <p:nvSpPr>
            <p:cNvPr id="71" name="TextBox 70"/>
            <p:cNvSpPr txBox="1"/>
            <p:nvPr/>
          </p:nvSpPr>
          <p:spPr>
            <a:xfrm>
              <a:off x="6477000" y="4343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a:t>
              </a:r>
              <a:endParaRPr lang="en-US" sz="1600" dirty="0"/>
            </a:p>
          </p:txBody>
        </p:sp>
        <p:sp>
          <p:nvSpPr>
            <p:cNvPr id="72" name="TextBox 71"/>
            <p:cNvSpPr txBox="1"/>
            <p:nvPr/>
          </p:nvSpPr>
          <p:spPr>
            <a:xfrm>
              <a:off x="7696200" y="4343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sp>
          <p:nvSpPr>
            <p:cNvPr id="73" name="TextBox 72"/>
            <p:cNvSpPr txBox="1"/>
            <p:nvPr/>
          </p:nvSpPr>
          <p:spPr>
            <a:xfrm>
              <a:off x="40386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 99.847%</a:t>
              </a:r>
              <a:endParaRPr lang="en-US" sz="1600" dirty="0"/>
            </a:p>
          </p:txBody>
        </p:sp>
        <p:sp>
          <p:nvSpPr>
            <p:cNvPr id="74" name="TextBox 73"/>
            <p:cNvSpPr txBox="1"/>
            <p:nvPr/>
          </p:nvSpPr>
          <p:spPr>
            <a:xfrm>
              <a:off x="5257800" y="4724400"/>
              <a:ext cx="1219200" cy="338554"/>
            </a:xfrm>
            <a:prstGeom prst="rect">
              <a:avLst/>
            </a:prstGeom>
            <a:solidFill>
              <a:srgbClr val="FFFF00"/>
            </a:solidFill>
            <a:ln>
              <a:solidFill>
                <a:schemeClr val="tx1"/>
              </a:solidFill>
            </a:ln>
          </p:spPr>
          <p:txBody>
            <a:bodyPr wrap="square" rtlCol="0">
              <a:spAutoFit/>
            </a:bodyPr>
            <a:lstStyle/>
            <a:p>
              <a:pPr algn="ctr"/>
              <a:r>
                <a:rPr lang="en-US" sz="1600" dirty="0" smtClean="0"/>
                <a:t>0.154%</a:t>
              </a:r>
              <a:endParaRPr lang="en-US" sz="1600" dirty="0"/>
            </a:p>
          </p:txBody>
        </p:sp>
        <p:sp>
          <p:nvSpPr>
            <p:cNvPr id="75" name="TextBox 74"/>
            <p:cNvSpPr txBox="1"/>
            <p:nvPr/>
          </p:nvSpPr>
          <p:spPr>
            <a:xfrm>
              <a:off x="6477000" y="4724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sp>
          <p:nvSpPr>
            <p:cNvPr id="76" name="TextBox 75"/>
            <p:cNvSpPr txBox="1"/>
            <p:nvPr/>
          </p:nvSpPr>
          <p:spPr>
            <a:xfrm>
              <a:off x="7696200" y="4724400"/>
              <a:ext cx="1219200" cy="338554"/>
            </a:xfrm>
            <a:prstGeom prst="rect">
              <a:avLst/>
            </a:prstGeom>
            <a:solidFill>
              <a:srgbClr val="FFFF00"/>
            </a:solidFill>
            <a:ln>
              <a:solidFill>
                <a:schemeClr val="tx1"/>
              </a:solidFill>
            </a:ln>
          </p:spPr>
          <p:txBody>
            <a:bodyPr wrap="square" rtlCol="0">
              <a:spAutoFit/>
            </a:bodyPr>
            <a:lstStyle/>
            <a:p>
              <a:pPr algn="ctr"/>
              <a:endParaRPr lang="en-US" sz="1600" dirty="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5840</TotalTime>
  <Words>2421</Words>
  <Application>Microsoft Office PowerPoint</Application>
  <PresentationFormat>On-screen Show (4:3)</PresentationFormat>
  <Paragraphs>446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SLA - Marriage of an effective tool with a well planned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danj</dc:creator>
  <cp:lastModifiedBy>zbordeau</cp:lastModifiedBy>
  <cp:revision>173</cp:revision>
  <dcterms:created xsi:type="dcterms:W3CDTF">2014-10-15T02:06:10Z</dcterms:created>
  <dcterms:modified xsi:type="dcterms:W3CDTF">2014-10-20T18:50:30Z</dcterms:modified>
</cp:coreProperties>
</file>