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7" r:id="rId3"/>
    <p:sldId id="260" r:id="rId4"/>
    <p:sldId id="262" r:id="rId5"/>
    <p:sldId id="299" r:id="rId6"/>
    <p:sldId id="281" r:id="rId7"/>
    <p:sldId id="302" r:id="rId8"/>
    <p:sldId id="303" r:id="rId9"/>
    <p:sldId id="300" r:id="rId10"/>
    <p:sldId id="283" r:id="rId11"/>
    <p:sldId id="288" r:id="rId12"/>
    <p:sldId id="296" r:id="rId13"/>
    <p:sldId id="284" r:id="rId14"/>
    <p:sldId id="295" r:id="rId15"/>
    <p:sldId id="297" r:id="rId16"/>
    <p:sldId id="304" r:id="rId17"/>
    <p:sldId id="306" r:id="rId18"/>
    <p:sldId id="307" r:id="rId19"/>
    <p:sldId id="305" r:id="rId20"/>
    <p:sldId id="280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3648">
          <p15:clr>
            <a:srgbClr val="A4A3A4"/>
          </p15:clr>
        </p15:guide>
        <p15:guide id="5" pos="288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oma" initials="p" lastIdx="3" clrIdx="0">
    <p:extLst>
      <p:ext uri="{19B8F6BF-5375-455C-9EA6-DF929625EA0E}">
        <p15:presenceInfo xmlns:p15="http://schemas.microsoft.com/office/powerpoint/2012/main" userId="palo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860" autoAdjust="0"/>
  </p:normalViewPr>
  <p:slideViewPr>
    <p:cSldViewPr>
      <p:cViewPr varScale="1">
        <p:scale>
          <a:sx n="68" d="100"/>
          <a:sy n="68" d="100"/>
        </p:scale>
        <p:origin x="1458" y="54"/>
      </p:cViewPr>
      <p:guideLst>
        <p:guide orient="horz" pos="2160"/>
        <p:guide pos="2880"/>
        <p:guide orient="horz" pos="816"/>
        <p:guide orient="horz" pos="3648"/>
        <p:guide pos="288"/>
        <p:guide pos="5472"/>
      </p:guideLst>
    </p:cSldViewPr>
  </p:slideViewPr>
  <p:notesTextViewPr>
    <p:cViewPr>
      <p:scale>
        <a:sx n="1" d="1"/>
        <a:sy n="1" d="1"/>
      </p:scale>
      <p:origin x="0" y="-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338BD-9B88-4C30-BA19-745EFABACD24}" type="datetimeFigureOut">
              <a:rPr lang="es-ES" smtClean="0"/>
              <a:pPr/>
              <a:t>15/10/2014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36C0-909D-4A5C-87F7-39FAFA6306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33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21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1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Clients</a:t>
            </a:r>
            <a:r>
              <a:rPr lang="es-ES" dirty="0" smtClean="0"/>
              <a:t> Swift , use  Swift Alliance</a:t>
            </a:r>
            <a:r>
              <a:rPr lang="es-ES" baseline="0" dirty="0" smtClean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01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1.Standard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situation</a:t>
            </a:r>
            <a:endParaRPr lang="es-ES" baseline="0" dirty="0" smtClean="0"/>
          </a:p>
          <a:p>
            <a:r>
              <a:rPr lang="es-ES" baseline="0" dirty="0" smtClean="0"/>
              <a:t>2.Low </a:t>
            </a:r>
            <a:r>
              <a:rPr lang="es-ES" baseline="0" dirty="0" err="1" smtClean="0"/>
              <a:t>value</a:t>
            </a:r>
            <a:r>
              <a:rPr lang="es-ES" baseline="0" dirty="0" smtClean="0"/>
              <a:t>/non </a:t>
            </a:r>
            <a:r>
              <a:rPr lang="es-ES" baseline="0" dirty="0" err="1" smtClean="0"/>
              <a:t>urgent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payments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reporting</a:t>
            </a:r>
            <a:endParaRPr lang="es-ES" baseline="0" dirty="0" smtClean="0"/>
          </a:p>
          <a:p>
            <a:r>
              <a:rPr lang="es-ES" baseline="0" dirty="0" smtClean="0"/>
              <a:t>3.High </a:t>
            </a:r>
            <a:r>
              <a:rPr lang="es-ES" baseline="0" dirty="0" err="1" smtClean="0"/>
              <a:t>Value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47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Perfecta integración de las transacciones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 el intercambio de datos, independientemente de los protocolos de comunicación o de los formatos de datos</a:t>
            </a: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 la habilidad y el control de la cadena de suministro con inteligencia empresarial en tiempo real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562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plugin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me  to </a:t>
            </a:r>
            <a:r>
              <a:rPr lang="es-ES" dirty="0" err="1" smtClean="0"/>
              <a:t>know</a:t>
            </a:r>
            <a:r>
              <a:rPr lang="es-ES" dirty="0" smtClean="0"/>
              <a:t>  </a:t>
            </a:r>
            <a:r>
              <a:rPr lang="es-ES" dirty="0" err="1" smtClean="0"/>
              <a:t>like</a:t>
            </a:r>
            <a:r>
              <a:rPr lang="es-ES" dirty="0" smtClean="0"/>
              <a:t> to </a:t>
            </a:r>
            <a:r>
              <a:rPr lang="en-US" dirty="0" smtClean="0"/>
              <a:t>measure the time that the files have been slow to be sent or received.</a:t>
            </a:r>
          </a:p>
          <a:p>
            <a:r>
              <a:rPr lang="en-US" dirty="0" smtClean="0"/>
              <a:t>This monitor was designed to see how fast could receive files from SWIFT, taking detailed time in milliseconds,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30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information we receive in real time via Nagios Monitoring Operations (in this case a rejection of a request by a client) 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60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Revision</a:t>
            </a:r>
            <a:r>
              <a:rPr lang="es-ES" dirty="0" smtClean="0"/>
              <a:t> </a:t>
            </a:r>
            <a:r>
              <a:rPr lang="es-ES" dirty="0" err="1" smtClean="0"/>
              <a:t>mornign</a:t>
            </a:r>
            <a:r>
              <a:rPr lang="es-ES" dirty="0" smtClean="0"/>
              <a:t> </a:t>
            </a:r>
            <a:r>
              <a:rPr lang="es-ES" dirty="0" err="1" smtClean="0"/>
              <a:t>before</a:t>
            </a:r>
            <a:r>
              <a:rPr lang="es-ES" dirty="0" smtClean="0"/>
              <a:t> meeting,</a:t>
            </a:r>
          </a:p>
          <a:p>
            <a:endParaRPr lang="es-ES" dirty="0" smtClean="0"/>
          </a:p>
          <a:p>
            <a:r>
              <a:rPr lang="es-ES" dirty="0" err="1" smtClean="0"/>
              <a:t>Also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19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 hay una  herramienta de monitorización especial</a:t>
            </a:r>
            <a:r>
              <a:rPr lang="es-ES" baseline="0" dirty="0" smtClean="0"/>
              <a:t> para el mundo del </a:t>
            </a:r>
            <a:r>
              <a:rPr lang="es-ES" baseline="0" dirty="0" err="1" smtClean="0"/>
              <a:t>Corporate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finance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Investment</a:t>
            </a:r>
            <a:r>
              <a:rPr lang="es-ES" baseline="0" dirty="0" smtClean="0"/>
              <a:t>..</a:t>
            </a:r>
          </a:p>
          <a:p>
            <a:r>
              <a:rPr lang="es-ES" baseline="0" dirty="0" smtClean="0"/>
              <a:t>Cierto que hay aplicaciones  que  tiene herramientas de monitorización  como </a:t>
            </a:r>
            <a:r>
              <a:rPr lang="es-ES" baseline="0" dirty="0" err="1" smtClean="0"/>
              <a:t>Bloomberg</a:t>
            </a:r>
            <a:endParaRPr lang="es-ES" baseline="0" dirty="0" smtClean="0"/>
          </a:p>
          <a:p>
            <a:r>
              <a:rPr lang="es-ES" baseline="0" dirty="0" smtClean="0"/>
              <a:t>Si tu eres el </a:t>
            </a:r>
            <a:r>
              <a:rPr lang="es-ES" baseline="0" dirty="0" err="1" smtClean="0"/>
              <a:t>TestManager</a:t>
            </a:r>
            <a:r>
              <a:rPr lang="es-ES" baseline="0" dirty="0" smtClean="0"/>
              <a:t> en un  banco  tu prefieres  una herramienta que  te permita tener una visión  global de todo el entorno…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36C0-909D-4A5C-87F7-39FAFA6306BF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4A9-D095-41F7-B2D8-60C19A62F1A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95B-4D80-424B-8474-687D08C6FB66}" type="slidenum">
              <a:rPr lang="en-US" smtClean="0"/>
              <a:pPr/>
              <a:t>‹Nº›</a:t>
            </a:fld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galan@nagios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galan@nagios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Nagios – Corporate Finance World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Paloma </a:t>
            </a:r>
            <a:r>
              <a:rPr lang="en-US" dirty="0" err="1" smtClean="0">
                <a:latin typeface="Myriad Pro Light" pitchFamily="34" charset="0"/>
              </a:rPr>
              <a:t>Giraudo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4599" y="2895600"/>
            <a:ext cx="41148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  <a:hlinkClick r:id="rId2"/>
              </a:rPr>
              <a:t>pgalan@nagios.com</a:t>
            </a:r>
            <a:endParaRPr lang="en-US" dirty="0" smtClean="0">
              <a:latin typeface="Myriad Pro Light" pitchFamily="34" charset="0"/>
            </a:endParaRPr>
          </a:p>
          <a:p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57200" y="1295400"/>
            <a:ext cx="82296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s-ES" dirty="0" smtClean="0"/>
              <a:t>SWIFT: </a:t>
            </a:r>
            <a:r>
              <a:rPr lang="es-ES" dirty="0" err="1" smtClean="0"/>
              <a:t>Clients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1" y="1447800"/>
            <a:ext cx="4352925" cy="10477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2628900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0674"/>
            <a:ext cx="2638425" cy="1733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4267200"/>
            <a:ext cx="2466975" cy="18478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57675"/>
            <a:ext cx="2457450" cy="1857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67" y="3696974"/>
            <a:ext cx="17621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7200" y="1295400"/>
            <a:ext cx="82296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s-ES" dirty="0" smtClean="0"/>
              <a:t>SWIFT: </a:t>
            </a:r>
            <a:r>
              <a:rPr lang="en-US" dirty="0" smtClean="0"/>
              <a:t>Different</a:t>
            </a:r>
            <a:r>
              <a:rPr lang="es-ES" dirty="0" smtClean="0"/>
              <a:t>  </a:t>
            </a:r>
            <a:r>
              <a:rPr lang="en-US" dirty="0" smtClean="0"/>
              <a:t>typology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1524000"/>
            <a:ext cx="5010150" cy="1485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009900"/>
            <a:ext cx="4191000" cy="1571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9050" y="4733925"/>
            <a:ext cx="4857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8600" y="0"/>
            <a:ext cx="9525000" cy="1060450"/>
          </a:xfrm>
        </p:spPr>
        <p:txBody>
          <a:bodyPr>
            <a:noAutofit/>
          </a:bodyPr>
          <a:lstStyle/>
          <a:p>
            <a:r>
              <a:rPr lang="es-ES" dirty="0" smtClean="0"/>
              <a:t>SWIFT: </a:t>
            </a:r>
            <a:r>
              <a:rPr lang="en-US" dirty="0" smtClean="0"/>
              <a:t>Introduction</a:t>
            </a:r>
            <a:r>
              <a:rPr lang="es-ES" dirty="0" smtClean="0"/>
              <a:t> SWIFT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typical SWIFT customer environment consists of a 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of individual components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interact with each other to 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messaging services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DMZ -  No problem to Nagios 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HSM - Check_HSM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HTTPS - Check_https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MQ - Check_mq ; Check_MK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PKI - Check_ssl ; Check_ipsec 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VPN box - Check_openvpn</a:t>
            </a:r>
          </a:p>
        </p:txBody>
      </p:sp>
    </p:spTree>
    <p:extLst>
      <p:ext uri="{BB962C8B-B14F-4D97-AF65-F5344CB8AC3E}">
        <p14:creationId xmlns:p14="http://schemas.microsoft.com/office/powerpoint/2010/main" val="28946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457200" y="1295400"/>
            <a:ext cx="82296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n-US" smtClean="0"/>
              <a:t>SWIFT: Inside Bank Enviroment 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" y="1371600"/>
            <a:ext cx="4857750" cy="1647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2362200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1371600" cy="1143001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7315200" y="4114800"/>
            <a:ext cx="1295400" cy="1295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IMG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057650" y="4457700"/>
            <a:ext cx="876300" cy="6477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GMM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29" name="28 Forma"/>
          <p:cNvCxnSpPr>
            <a:stCxn id="8" idx="2"/>
            <a:endCxn id="18" idx="1"/>
          </p:cNvCxnSpPr>
          <p:nvPr/>
        </p:nvCxnSpPr>
        <p:spPr>
          <a:xfrm rot="16200000" flipH="1">
            <a:off x="1504951" y="4286250"/>
            <a:ext cx="190499" cy="762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25" idx="3"/>
            <a:endCxn id="27" idx="1"/>
          </p:cNvCxnSpPr>
          <p:nvPr/>
        </p:nvCxnSpPr>
        <p:spPr>
          <a:xfrm>
            <a:off x="4933950" y="4781550"/>
            <a:ext cx="781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6534150" y="4800600"/>
            <a:ext cx="781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5715000" y="4457700"/>
            <a:ext cx="876300" cy="6477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GMM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50" name="49 Conector recto de flecha"/>
          <p:cNvCxnSpPr/>
          <p:nvPr/>
        </p:nvCxnSpPr>
        <p:spPr>
          <a:xfrm>
            <a:off x="3257550" y="4800600"/>
            <a:ext cx="781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1981200" y="4114800"/>
            <a:ext cx="1295400" cy="1295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Perimeter</a:t>
            </a:r>
            <a:r>
              <a:rPr lang="es-ES" dirty="0" smtClean="0">
                <a:solidFill>
                  <a:schemeClr val="bg1"/>
                </a:solidFill>
              </a:rPr>
              <a:t> Server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51" name="50 Conector recto de flecha"/>
          <p:cNvCxnSpPr>
            <a:endCxn id="5" idx="1"/>
          </p:cNvCxnSpPr>
          <p:nvPr/>
        </p:nvCxnSpPr>
        <p:spPr>
          <a:xfrm>
            <a:off x="5029200" y="2590800"/>
            <a:ext cx="838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OUR </a:t>
            </a:r>
            <a:r>
              <a:rPr lang="en-US" dirty="0" smtClean="0"/>
              <a:t>SOLUTION-Sterling-</a:t>
            </a:r>
            <a:r>
              <a:rPr lang="en-US" dirty="0" err="1" smtClean="0"/>
              <a:t>Buzón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87629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FIX-</a:t>
            </a:r>
            <a:r>
              <a:rPr lang="es-ES" dirty="0" err="1" smtClean="0"/>
              <a:t>Protocol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3" y="1014993"/>
            <a:ext cx="8382000" cy="3048000"/>
          </a:xfrm>
        </p:spPr>
      </p:pic>
      <p:sp>
        <p:nvSpPr>
          <p:cNvPr id="7" name="Rectángulo 6"/>
          <p:cNvSpPr/>
          <p:nvPr/>
        </p:nvSpPr>
        <p:spPr>
          <a:xfrm>
            <a:off x="457200" y="4038637"/>
            <a:ext cx="8173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The FIX Protocol, as a cooperative effort of principal asset management and brokerage firms in the US and Europe, has evolved to an effective standard for real-time electronic communication. Shortened settlement dates, straight through processing, and increased interest in electronic connectivity has positioned FIX to be major component of real-time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13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467599" cy="4754563"/>
          </a:xfrm>
        </p:spPr>
      </p:pic>
    </p:spTree>
    <p:extLst>
      <p:ext uri="{BB962C8B-B14F-4D97-AF65-F5344CB8AC3E}">
        <p14:creationId xmlns:p14="http://schemas.microsoft.com/office/powerpoint/2010/main" val="15587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60" y="1600200"/>
            <a:ext cx="5926080" cy="4525963"/>
          </a:xfrm>
        </p:spPr>
      </p:pic>
    </p:spTree>
    <p:extLst>
      <p:ext uri="{BB962C8B-B14F-4D97-AF65-F5344CB8AC3E}">
        <p14:creationId xmlns:p14="http://schemas.microsoft.com/office/powerpoint/2010/main" val="19874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 –</a:t>
            </a:r>
            <a:r>
              <a:rPr lang="es-ES" dirty="0" err="1" smtClean="0"/>
              <a:t>Fix</a:t>
            </a:r>
            <a:r>
              <a:rPr lang="es-ES" dirty="0" smtClean="0"/>
              <a:t> </a:t>
            </a:r>
            <a:r>
              <a:rPr lang="es-ES" dirty="0" err="1" smtClean="0"/>
              <a:t>Protocol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4419600"/>
          </a:xfrm>
        </p:spPr>
      </p:pic>
    </p:spTree>
    <p:extLst>
      <p:ext uri="{BB962C8B-B14F-4D97-AF65-F5344CB8AC3E}">
        <p14:creationId xmlns:p14="http://schemas.microsoft.com/office/powerpoint/2010/main" val="35045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Conclusions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isn’t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special monitoring tool for Corporate finance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Investment world.</a:t>
            </a:r>
          </a:p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It’s true principal bank application has  monitoring  tool  like Bloomberg.</a:t>
            </a:r>
          </a:p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are Test Manager in a bank, you prefer a monitoring tool what allows to have a 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vision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banking environment.</a:t>
            </a:r>
          </a:p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Myriad Pro Light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86000" y="5143500"/>
            <a:ext cx="457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+mj-lt"/>
              </a:rPr>
              <a:t>Nagios is the tool</a:t>
            </a: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+mj-lt"/>
              </a:rPr>
              <a:t>Let´s work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5 Flecha a la derecha con bandas"/>
          <p:cNvSpPr/>
          <p:nvPr/>
        </p:nvSpPr>
        <p:spPr>
          <a:xfrm rot="5400000">
            <a:off x="4229100" y="4381500"/>
            <a:ext cx="685800" cy="1066800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Introduction &amp; Agenda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4958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 me						</a:t>
            </a:r>
          </a:p>
          <a:p>
            <a:pPr marL="457200" indent="-457200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Bank World</a:t>
            </a:r>
          </a:p>
          <a:p>
            <a:pPr marL="457200" indent="-457200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CIB World</a:t>
            </a:r>
          </a:p>
          <a:p>
            <a:pPr marL="457200" indent="-457200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Fix Protocol Monitoring</a:t>
            </a:r>
          </a:p>
          <a:p>
            <a:pPr marL="457200" indent="-457200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Calypso - Nagios</a:t>
            </a:r>
          </a:p>
          <a:p>
            <a:pPr marL="457200" indent="-457200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SWIFT</a:t>
            </a:r>
          </a:p>
          <a:p>
            <a:pPr marL="457200" indent="-457200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457200" indent="-457200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6146" name="Picture 2" descr="C:\Users\zbordeau\AppData\Local\Microsoft\Windows\Temporary Internet Files\Content.IE5\AV93OOZ6\MP9003155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43" y="1886712"/>
            <a:ext cx="3186157" cy="31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86000" y="5143500"/>
            <a:ext cx="457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+mj-lt"/>
              </a:rPr>
              <a:t>Thanks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The End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514599" y="28956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+mn-cs"/>
                <a:hlinkClick r:id="rId2"/>
              </a:rPr>
              <a:t>pgalan@nagios.com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+mn-cs"/>
              </a:rPr>
              <a:t>  @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+mn-cs"/>
              </a:rPr>
              <a:t>Nagios_esp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Ligh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599" y="2259037"/>
            <a:ext cx="6400800" cy="76200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Paloma </a:t>
            </a:r>
            <a:r>
              <a:rPr lang="en-US" dirty="0" err="1" smtClean="0">
                <a:latin typeface="Myriad Pro Light" pitchFamily="34" charset="0"/>
              </a:rPr>
              <a:t>Giraudo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About me  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an 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Professional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more than 12 years of experience.</a:t>
            </a:r>
          </a:p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 the course of these years I have taken leadership and responsibilities in diverse 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Technological Domains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IT Security, Data Center Architecture &amp; Design</a:t>
            </a:r>
          </a:p>
          <a:p>
            <a:pPr marL="457200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Operations Management and Software Engineering</a:t>
            </a:r>
          </a:p>
          <a:p>
            <a:pPr marL="457200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Project and Service Management</a:t>
            </a:r>
          </a:p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My last experience  is 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Markets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my passion. </a:t>
            </a:r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953000" y="2209800"/>
            <a:ext cx="37338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95288" y="1828801"/>
            <a:ext cx="37338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s-ES" dirty="0" smtClean="0"/>
              <a:t>Bank </a:t>
            </a:r>
            <a:r>
              <a:rPr lang="es-ES" dirty="0" err="1" smtClean="0"/>
              <a:t>World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2218765" cy="685800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2684604" cy="55889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5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" y="1752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953000" y="1752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14856"/>
            <a:ext cx="2095500" cy="6572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267201"/>
            <a:ext cx="2264312" cy="1143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3414855"/>
            <a:ext cx="1962150" cy="8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9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57200" y="1295400"/>
            <a:ext cx="82296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CIB </a:t>
            </a:r>
            <a:r>
              <a:rPr lang="es-ES" dirty="0" err="1" smtClean="0"/>
              <a:t>World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2514600" cy="10477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57" y="1304925"/>
            <a:ext cx="1717343" cy="2124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2981325" cy="1533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46296"/>
            <a:ext cx="647700" cy="647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238057"/>
            <a:ext cx="3352800" cy="1028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429000"/>
            <a:ext cx="1409700" cy="8667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28" y="4944940"/>
            <a:ext cx="47625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Autofit/>
          </a:bodyPr>
          <a:lstStyle/>
          <a:p>
            <a:r>
              <a:rPr lang="en-US" sz="8000" dirty="0"/>
              <a:t>What does or says </a:t>
            </a:r>
            <a:r>
              <a:rPr lang="en-US" sz="8000" dirty="0" smtClean="0"/>
              <a:t> the competition ?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19881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Calypso-Nagios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Calypso</a:t>
            </a:r>
            <a:r>
              <a:rPr lang="en-US" dirty="0" smtClean="0"/>
              <a:t> </a:t>
            </a:r>
            <a:r>
              <a:rPr lang="en-US" dirty="0"/>
              <a:t> is a global application software provider that sells an integrated suite of trading and risk applications to the capital markets function within banks and other companies participating in the world’s financial markets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0"/>
            <a:ext cx="4800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n-US" dirty="0" smtClean="0"/>
              <a:t>Calypso - Nagios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622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Calypso Monitoring -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Events, log errors, scheduled tasks, thread dumps, engine memory/CPU statistics, RMI call and SQL query times.</a:t>
            </a:r>
          </a:p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Nagios Monitoring 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 Nagios  can do it. </a:t>
            </a:r>
            <a:endParaRPr lang="es-E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3" y="4134716"/>
            <a:ext cx="4426227" cy="1991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0" y="4038600"/>
            <a:ext cx="3139228" cy="21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/>
          <a:lstStyle/>
          <a:p>
            <a:r>
              <a:rPr lang="es-ES" dirty="0" smtClean="0"/>
              <a:t>SWIFT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495800"/>
          </a:xfrm>
        </p:spPr>
        <p:txBody>
          <a:bodyPr/>
          <a:lstStyle/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provider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secure financial messaging  services.</a:t>
            </a:r>
          </a:p>
          <a:p>
            <a:pPr marL="457200" indent="-457200" algn="just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customer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Banks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Corporate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Custodians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Brokers/Dealers</a:t>
            </a:r>
          </a:p>
          <a:p>
            <a:pPr marL="457200" lvl="8" indent="73025" algn="just">
              <a:buClr>
                <a:schemeClr val="tx2"/>
              </a:buClr>
              <a:buSzPct val="125000"/>
              <a:buFont typeface="Calibri" pitchFamily="34" charset="0"/>
              <a:buChar char="‒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Banking Market Infrastructures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43" y="2095500"/>
            <a:ext cx="373715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42794</TotalTime>
  <Words>552</Words>
  <Application>Microsoft Office PowerPoint</Application>
  <PresentationFormat>Presentación en pantalla (4:3)</PresentationFormat>
  <Paragraphs>100</Paragraphs>
  <Slides>21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Myriad Pro Light</vt:lpstr>
      <vt:lpstr>Verdana</vt:lpstr>
      <vt:lpstr>Wingdings</vt:lpstr>
      <vt:lpstr>Office Theme</vt:lpstr>
      <vt:lpstr>Nagios World Conference Theme 2</vt:lpstr>
      <vt:lpstr>Nagios – Corporate Finance World</vt:lpstr>
      <vt:lpstr>Introduction &amp; Agenda</vt:lpstr>
      <vt:lpstr>About me  </vt:lpstr>
      <vt:lpstr>Bank World</vt:lpstr>
      <vt:lpstr>CIB World </vt:lpstr>
      <vt:lpstr>Question</vt:lpstr>
      <vt:lpstr>Calypso-Nagios</vt:lpstr>
      <vt:lpstr>Calypso - Nagios</vt:lpstr>
      <vt:lpstr>SWIFT</vt:lpstr>
      <vt:lpstr>SWIFT: Clients</vt:lpstr>
      <vt:lpstr>SWIFT: Different  typology</vt:lpstr>
      <vt:lpstr>SWIFT: Introduction SWIFT Environment</vt:lpstr>
      <vt:lpstr>SWIFT: Inside Bank Enviroment </vt:lpstr>
      <vt:lpstr>OUR SOLUTION-Sterling-Buzón </vt:lpstr>
      <vt:lpstr>FIX-Protocol</vt:lpstr>
      <vt:lpstr>Example </vt:lpstr>
      <vt:lpstr>Example </vt:lpstr>
      <vt:lpstr>Example –Fix Protocol</vt:lpstr>
      <vt:lpstr>Conclusions</vt:lpstr>
      <vt:lpstr>Questions?</vt:lpstr>
      <vt:lpstr>The End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paloma</cp:lastModifiedBy>
  <cp:revision>132</cp:revision>
  <dcterms:created xsi:type="dcterms:W3CDTF">2014-06-30T15:36:22Z</dcterms:created>
  <dcterms:modified xsi:type="dcterms:W3CDTF">2014-10-15T18:31:23Z</dcterms:modified>
</cp:coreProperties>
</file>