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257" r:id="rId3"/>
    <p:sldId id="260" r:id="rId4"/>
    <p:sldId id="281" r:id="rId5"/>
    <p:sldId id="262" r:id="rId6"/>
    <p:sldId id="282" r:id="rId7"/>
    <p:sldId id="283" r:id="rId8"/>
    <p:sldId id="284" r:id="rId9"/>
    <p:sldId id="285" r:id="rId10"/>
    <p:sldId id="286" r:id="rId11"/>
    <p:sldId id="287" r:id="rId12"/>
    <p:sldId id="307" r:id="rId13"/>
    <p:sldId id="293" r:id="rId14"/>
    <p:sldId id="294" r:id="rId15"/>
    <p:sldId id="304" r:id="rId16"/>
    <p:sldId id="305" r:id="rId17"/>
    <p:sldId id="306" r:id="rId18"/>
    <p:sldId id="297" r:id="rId19"/>
    <p:sldId id="298" r:id="rId20"/>
    <p:sldId id="308" r:id="rId21"/>
    <p:sldId id="310" r:id="rId22"/>
    <p:sldId id="309" r:id="rId23"/>
    <p:sldId id="311" r:id="rId24"/>
    <p:sldId id="295" r:id="rId25"/>
    <p:sldId id="312" r:id="rId26"/>
    <p:sldId id="296" r:id="rId27"/>
    <p:sldId id="299" r:id="rId28"/>
    <p:sldId id="279"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3" d="2"/>
        <a:sy n="3" d="2"/>
      </p:scale>
      <p:origin x="0" y="-31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D3324-A09D-413B-A455-C87AB37A8C72}" type="datetimeFigureOut">
              <a:rPr lang="en-US" smtClean="0"/>
              <a:t>10/12/2014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F2054-2BE9-411C-9860-A039D445DF5E}" type="slidenum">
              <a:rPr lang="en-US" smtClean="0"/>
              <a:t>‹#›</a:t>
            </a:fld>
            <a:endParaRPr lang="en-US"/>
          </a:p>
        </p:txBody>
      </p:sp>
    </p:spTree>
    <p:extLst>
      <p:ext uri="{BB962C8B-B14F-4D97-AF65-F5344CB8AC3E}">
        <p14:creationId xmlns:p14="http://schemas.microsoft.com/office/powerpoint/2010/main" val="293824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everybody,</a:t>
            </a:r>
            <a:r>
              <a:rPr lang="en-US" baseline="0" dirty="0" smtClean="0"/>
              <a:t> my name is Rob Hassing I’m an consultant at Deltics.</a:t>
            </a:r>
          </a:p>
          <a:p>
            <a:r>
              <a:rPr lang="en-US" baseline="0" dirty="0" smtClean="0"/>
              <a:t>Deltics is a system integrator based in the Netherlands who also has over 20 customers where we do maintenance and support. This is for either the entire environment or just parts of their infrastructure. In this presentation I will tell about the way we maintain over </a:t>
            </a:r>
            <a:r>
              <a:rPr lang="en-US" baseline="0" smtClean="0"/>
              <a:t>20 monitoring appliances.</a:t>
            </a:r>
            <a:endParaRPr lang="nl-NL" dirty="0"/>
          </a:p>
        </p:txBody>
      </p:sp>
      <p:sp>
        <p:nvSpPr>
          <p:cNvPr id="4" name="Slide Number Placeholder 3"/>
          <p:cNvSpPr>
            <a:spLocks noGrp="1"/>
          </p:cNvSpPr>
          <p:nvPr>
            <p:ph type="sldNum" sz="quarter" idx="10"/>
          </p:nvPr>
        </p:nvSpPr>
        <p:spPr/>
        <p:txBody>
          <a:bodyPr/>
          <a:lstStyle/>
          <a:p>
            <a:fld id="{4E0F2054-2BE9-411C-9860-A039D445DF5E}" type="slidenum">
              <a:rPr lang="en-US" smtClean="0"/>
              <a:t>1</a:t>
            </a:fld>
            <a:endParaRPr lang="en-US"/>
          </a:p>
        </p:txBody>
      </p:sp>
    </p:spTree>
    <p:extLst>
      <p:ext uri="{BB962C8B-B14F-4D97-AF65-F5344CB8AC3E}">
        <p14:creationId xmlns:p14="http://schemas.microsoft.com/office/powerpoint/2010/main" val="81802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F2054-2BE9-411C-9860-A039D445DF5E}" type="slidenum">
              <a:rPr lang="en-US" smtClean="0"/>
              <a:t>2</a:t>
            </a:fld>
            <a:endParaRPr lang="en-US"/>
          </a:p>
        </p:txBody>
      </p:sp>
    </p:spTree>
    <p:extLst>
      <p:ext uri="{BB962C8B-B14F-4D97-AF65-F5344CB8AC3E}">
        <p14:creationId xmlns:p14="http://schemas.microsoft.com/office/powerpoint/2010/main" val="75315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all for taking the time to see my presentation, that</a:t>
            </a:r>
            <a:r>
              <a:rPr lang="en-US" baseline="0" dirty="0" smtClean="0"/>
              <a:t> is highly appreciated. Are there any questions?</a:t>
            </a:r>
            <a:endParaRPr lang="nl-NL" dirty="0"/>
          </a:p>
        </p:txBody>
      </p:sp>
      <p:sp>
        <p:nvSpPr>
          <p:cNvPr id="4" name="Slide Number Placeholder 3"/>
          <p:cNvSpPr>
            <a:spLocks noGrp="1"/>
          </p:cNvSpPr>
          <p:nvPr>
            <p:ph type="sldNum" sz="quarter" idx="10"/>
          </p:nvPr>
        </p:nvSpPr>
        <p:spPr/>
        <p:txBody>
          <a:bodyPr/>
          <a:lstStyle/>
          <a:p>
            <a:fld id="{4E0F2054-2BE9-411C-9860-A039D445DF5E}" type="slidenum">
              <a:rPr lang="en-US" smtClean="0"/>
              <a:t>27</a:t>
            </a:fld>
            <a:endParaRPr lang="en-US"/>
          </a:p>
        </p:txBody>
      </p:sp>
    </p:spTree>
    <p:extLst>
      <p:ext uri="{BB962C8B-B14F-4D97-AF65-F5344CB8AC3E}">
        <p14:creationId xmlns:p14="http://schemas.microsoft.com/office/powerpoint/2010/main" val="243214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128055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3102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429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62000"/>
            <a:ext cx="77724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286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6DBC7-9F20-4BB1-9BBD-BBA54636F519}"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7" y="5943600"/>
            <a:ext cx="5572125" cy="1076325"/>
          </a:xfrm>
          <a:prstGeom prst="rect">
            <a:avLst/>
          </a:prstGeom>
        </p:spPr>
      </p:pic>
      <p:sp>
        <p:nvSpPr>
          <p:cNvPr id="9" name="Text Placeholder 8"/>
          <p:cNvSpPr>
            <a:spLocks noGrp="1"/>
          </p:cNvSpPr>
          <p:nvPr>
            <p:ph type="body" sz="quarter" idx="13" hasCustomPrompt="1"/>
          </p:nvPr>
        </p:nvSpPr>
        <p:spPr>
          <a:xfrm>
            <a:off x="2514599" y="3048000"/>
            <a:ext cx="41148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45856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62000"/>
            <a:ext cx="7772400" cy="1524000"/>
          </a:xfrm>
        </p:spPr>
        <p:txBody>
          <a:bodyPr/>
          <a:lstStyle>
            <a:lvl1pPr>
              <a:defRPr>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2286000"/>
            <a:ext cx="64008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5937" y="5943600"/>
            <a:ext cx="5572125" cy="1076325"/>
          </a:xfrm>
          <a:prstGeom prst="rect">
            <a:avLst/>
          </a:prstGeom>
        </p:spPr>
      </p:pic>
      <p:sp>
        <p:nvSpPr>
          <p:cNvPr id="9" name="Text Placeholder 8"/>
          <p:cNvSpPr>
            <a:spLocks noGrp="1"/>
          </p:cNvSpPr>
          <p:nvPr>
            <p:ph type="body" sz="quarter" idx="13" hasCustomPrompt="1"/>
          </p:nvPr>
        </p:nvSpPr>
        <p:spPr>
          <a:xfrm>
            <a:off x="2514599" y="3048000"/>
            <a:ext cx="4114800" cy="53340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youremail@domain.com</a:t>
            </a:r>
          </a:p>
        </p:txBody>
      </p:sp>
    </p:spTree>
    <p:extLst>
      <p:ext uri="{BB962C8B-B14F-4D97-AF65-F5344CB8AC3E}">
        <p14:creationId xmlns:p14="http://schemas.microsoft.com/office/powerpoint/2010/main" val="1146410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4813" y="6288430"/>
            <a:ext cx="661987" cy="500963"/>
          </a:xfrm>
          <a:prstGeom prst="rect">
            <a:avLst/>
          </a:prstGeom>
        </p:spPr>
      </p:pic>
    </p:spTree>
    <p:extLst>
      <p:ext uri="{BB962C8B-B14F-4D97-AF65-F5344CB8AC3E}">
        <p14:creationId xmlns:p14="http://schemas.microsoft.com/office/powerpoint/2010/main" val="34371127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1319758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73241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279897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149125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Date Placeholder 1"/>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313233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9A4A9-D095-41F7-B2D8-60C19A62F1A1}"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2190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2433284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512982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Title 1"/>
          <p:cNvSpPr>
            <a:spLocks noGrp="1"/>
          </p:cNvSpPr>
          <p:nvPr>
            <p:ph type="title"/>
          </p:nvPr>
        </p:nvSpPr>
        <p:spPr>
          <a:xfrm>
            <a:off x="457200" y="0"/>
            <a:ext cx="8229600" cy="106045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1750841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73" b="59999"/>
          <a:stretch/>
        </p:blipFill>
        <p:spPr>
          <a:xfrm>
            <a:off x="0" y="0"/>
            <a:ext cx="9144000" cy="106045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6343328"/>
            <a:ext cx="3810000" cy="514672"/>
          </a:xfrm>
          <a:prstGeom prst="rect">
            <a:avLst/>
          </a:prstGeom>
        </p:spPr>
      </p:pic>
    </p:spTree>
    <p:extLst>
      <p:ext uri="{BB962C8B-B14F-4D97-AF65-F5344CB8AC3E}">
        <p14:creationId xmlns:p14="http://schemas.microsoft.com/office/powerpoint/2010/main" val="420429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9A4A9-D095-41F7-B2D8-60C19A62F1A1}"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241852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9A4A9-D095-41F7-B2D8-60C19A62F1A1}"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2753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9A4A9-D095-41F7-B2D8-60C19A62F1A1}" type="datetimeFigureOut">
              <a:rPr lang="en-US" smtClean="0"/>
              <a:t>10/12/2014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0127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9A4A9-D095-41F7-B2D8-60C19A62F1A1}" type="datetimeFigureOut">
              <a:rPr lang="en-US" smtClean="0"/>
              <a:t>10/12/2014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8385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9A4A9-D095-41F7-B2D8-60C19A62F1A1}" type="datetimeFigureOut">
              <a:rPr lang="en-US" smtClean="0"/>
              <a:t>10/12/2014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41724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05848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9A4A9-D095-41F7-B2D8-60C19A62F1A1}"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4995B-4D80-424B-8474-687D08C6FB66}" type="slidenum">
              <a:rPr lang="en-US" smtClean="0"/>
              <a:t>‹#›</a:t>
            </a:fld>
            <a:endParaRPr lang="en-US"/>
          </a:p>
        </p:txBody>
      </p:sp>
    </p:spTree>
    <p:extLst>
      <p:ext uri="{BB962C8B-B14F-4D97-AF65-F5344CB8AC3E}">
        <p14:creationId xmlns:p14="http://schemas.microsoft.com/office/powerpoint/2010/main" val="391986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9A4A9-D095-41F7-B2D8-60C19A62F1A1}" type="datetimeFigureOut">
              <a:rPr lang="en-US" smtClean="0"/>
              <a:t>10/12/2014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4995B-4D80-424B-8474-687D08C6FB66}" type="slidenum">
              <a:rPr lang="en-US" smtClean="0"/>
              <a:t>‹#›</a:t>
            </a:fld>
            <a:endParaRPr lang="en-US"/>
          </a:p>
        </p:txBody>
      </p:sp>
    </p:spTree>
    <p:extLst>
      <p:ext uri="{BB962C8B-B14F-4D97-AF65-F5344CB8AC3E}">
        <p14:creationId xmlns:p14="http://schemas.microsoft.com/office/powerpoint/2010/main" val="1264785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6B7FC-6DF0-46BC-8748-DD3BA160D17C}" type="datetimeFigureOut">
              <a:rPr lang="en-US" smtClean="0">
                <a:solidFill>
                  <a:prstClr val="black">
                    <a:tint val="75000"/>
                  </a:prstClr>
                </a:solidFill>
              </a:rPr>
              <a:pPr/>
              <a:t>10/12/2014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6DBC7-9F20-4BB1-9BBD-BBA54636F5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09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How To Maintain Over 20 Monitoring Appliances</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Rob Hassing</a:t>
            </a:r>
            <a:endParaRPr lang="en-US" dirty="0">
              <a:latin typeface="Myriad Pro Light" pitchFamily="34" charset="0"/>
            </a:endParaRPr>
          </a:p>
        </p:txBody>
      </p:sp>
      <p:sp>
        <p:nvSpPr>
          <p:cNvPr id="4" name="Text Placeholder 3"/>
          <p:cNvSpPr>
            <a:spLocks noGrp="1"/>
          </p:cNvSpPr>
          <p:nvPr>
            <p:ph type="body" sz="quarter" idx="13"/>
          </p:nvPr>
        </p:nvSpPr>
        <p:spPr/>
        <p:txBody>
          <a:bodyPr/>
          <a:lstStyle/>
          <a:p>
            <a:r>
              <a:rPr lang="en-US" dirty="0" smtClean="0">
                <a:latin typeface="Myriad Pro Light" pitchFamily="34" charset="0"/>
              </a:rPr>
              <a:t>rob.hassing@deltics.com</a:t>
            </a:r>
            <a:endParaRPr lang="en-US" dirty="0">
              <a:latin typeface="Myriad Pro Light" pitchFamily="34" charset="0"/>
            </a:endParaRPr>
          </a:p>
        </p:txBody>
      </p:sp>
    </p:spTree>
    <p:extLst>
      <p:ext uri="{BB962C8B-B14F-4D97-AF65-F5344CB8AC3E}">
        <p14:creationId xmlns:p14="http://schemas.microsoft.com/office/powerpoint/2010/main" val="3858170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Look </a:t>
            </a:r>
            <a:r>
              <a:rPr lang="nl-NL" dirty="0" err="1"/>
              <a:t>and</a:t>
            </a:r>
            <a:r>
              <a:rPr lang="nl-NL" dirty="0"/>
              <a:t> Feel</a:t>
            </a:r>
            <a:endParaRPr lang="en-US" dirty="0"/>
          </a:p>
        </p:txBody>
      </p:sp>
      <p:pic>
        <p:nvPicPr>
          <p:cNvPr id="4" name="Picture 3"/>
          <p:cNvPicPr>
            <a:picLocks noChangeAspect="1"/>
          </p:cNvPicPr>
          <p:nvPr/>
        </p:nvPicPr>
        <p:blipFill>
          <a:blip r:embed="rId2"/>
          <a:stretch>
            <a:fillRect/>
          </a:stretch>
        </p:blipFill>
        <p:spPr>
          <a:xfrm>
            <a:off x="152400" y="1143000"/>
            <a:ext cx="2327354" cy="1943869"/>
          </a:xfrm>
          <a:prstGeom prst="rect">
            <a:avLst/>
          </a:prstGeom>
        </p:spPr>
      </p:pic>
      <p:sp>
        <p:nvSpPr>
          <p:cNvPr id="5" name="Content Placeholder 8"/>
          <p:cNvSpPr>
            <a:spLocks noGrp="1"/>
          </p:cNvSpPr>
          <p:nvPr>
            <p:ph idx="1"/>
          </p:nvPr>
        </p:nvSpPr>
        <p:spPr>
          <a:xfrm>
            <a:off x="2479754" y="1219200"/>
            <a:ext cx="6359446" cy="5250517"/>
          </a:xfrm>
        </p:spPr>
        <p:txBody>
          <a:bodyPr>
            <a:normAutofit fontScale="92500" lnSpcReduction="10000"/>
          </a:bodyPr>
          <a:lstStyle/>
          <a:p>
            <a:r>
              <a:rPr lang="en-US" dirty="0" smtClean="0"/>
              <a:t>Extra added menu for additional tools</a:t>
            </a:r>
          </a:p>
          <a:p>
            <a:pPr lvl="1"/>
            <a:r>
              <a:rPr lang="en-US" dirty="0" err="1" smtClean="0">
                <a:solidFill>
                  <a:srgbClr val="FF0000"/>
                </a:solidFill>
              </a:rPr>
              <a:t>Mediawiki</a:t>
            </a:r>
            <a:r>
              <a:rPr lang="en-US" dirty="0" smtClean="0"/>
              <a:t> for customer information</a:t>
            </a:r>
          </a:p>
          <a:p>
            <a:pPr lvl="1"/>
            <a:r>
              <a:rPr lang="en-US" dirty="0" err="1" smtClean="0">
                <a:solidFill>
                  <a:srgbClr val="FF0000"/>
                </a:solidFill>
              </a:rPr>
              <a:t>NagiosQL</a:t>
            </a:r>
            <a:r>
              <a:rPr lang="en-US" dirty="0" smtClean="0"/>
              <a:t> for web based configuration</a:t>
            </a:r>
          </a:p>
          <a:p>
            <a:pPr lvl="1"/>
            <a:r>
              <a:rPr lang="en-US" dirty="0" err="1" smtClean="0">
                <a:solidFill>
                  <a:srgbClr val="FF0000"/>
                </a:solidFill>
              </a:rPr>
              <a:t>PhpMyAdmin</a:t>
            </a:r>
            <a:r>
              <a:rPr lang="en-US" dirty="0" smtClean="0"/>
              <a:t> for MySQL management</a:t>
            </a:r>
          </a:p>
          <a:p>
            <a:pPr lvl="1"/>
            <a:r>
              <a:rPr lang="en-US" dirty="0" smtClean="0">
                <a:solidFill>
                  <a:srgbClr val="FF0000"/>
                </a:solidFill>
              </a:rPr>
              <a:t>Downloads</a:t>
            </a:r>
            <a:r>
              <a:rPr lang="en-US" dirty="0" smtClean="0"/>
              <a:t> for custom download map (for firmware or other software)</a:t>
            </a:r>
          </a:p>
          <a:p>
            <a:pPr lvl="1"/>
            <a:r>
              <a:rPr lang="en-US" dirty="0" err="1" smtClean="0">
                <a:solidFill>
                  <a:srgbClr val="FF0000"/>
                </a:solidFill>
              </a:rPr>
              <a:t>NagiosGraph</a:t>
            </a:r>
            <a:r>
              <a:rPr lang="en-US" dirty="0" smtClean="0"/>
              <a:t> for performance output graphics</a:t>
            </a:r>
          </a:p>
          <a:p>
            <a:pPr lvl="1"/>
            <a:r>
              <a:rPr lang="en-US" dirty="0" err="1" smtClean="0">
                <a:solidFill>
                  <a:srgbClr val="FF0000"/>
                </a:solidFill>
              </a:rPr>
              <a:t>Nagvis</a:t>
            </a:r>
            <a:r>
              <a:rPr lang="en-US" dirty="0" smtClean="0"/>
              <a:t> for a graphical overview of the customer environment</a:t>
            </a:r>
          </a:p>
          <a:p>
            <a:pPr lvl="1"/>
            <a:r>
              <a:rPr lang="en-US" dirty="0" smtClean="0">
                <a:solidFill>
                  <a:srgbClr val="FF0000"/>
                </a:solidFill>
              </a:rPr>
              <a:t>Nagios</a:t>
            </a:r>
            <a:r>
              <a:rPr lang="en-US" dirty="0" smtClean="0"/>
              <a:t> for the default Nagios (Mona v2) </a:t>
            </a:r>
            <a:r>
              <a:rPr lang="en-US" dirty="0" err="1" smtClean="0"/>
              <a:t>webinterface</a:t>
            </a:r>
            <a:endParaRPr lang="en-US" dirty="0"/>
          </a:p>
        </p:txBody>
      </p:sp>
    </p:spTree>
    <p:extLst>
      <p:ext uri="{BB962C8B-B14F-4D97-AF65-F5344CB8AC3E}">
        <p14:creationId xmlns:p14="http://schemas.microsoft.com/office/powerpoint/2010/main" val="1343112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Deltics Nagios network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1"/>
            <a:ext cx="8229600" cy="5029200"/>
          </a:xfrm>
        </p:spPr>
      </p:pic>
    </p:spTree>
    <p:extLst>
      <p:ext uri="{BB962C8B-B14F-4D97-AF65-F5344CB8AC3E}">
        <p14:creationId xmlns:p14="http://schemas.microsoft.com/office/powerpoint/2010/main" val="2327879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Deltics</a:t>
            </a:r>
            <a:r>
              <a:rPr lang="nl-NL" dirty="0"/>
              <a:t> - Administration</a:t>
            </a:r>
            <a:endParaRPr lang="en-US" dirty="0"/>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333" y="1219200"/>
            <a:ext cx="7881333" cy="4968875"/>
          </a:xfrm>
        </p:spPr>
      </p:pic>
    </p:spTree>
    <p:extLst>
      <p:ext uri="{BB962C8B-B14F-4D97-AF65-F5344CB8AC3E}">
        <p14:creationId xmlns:p14="http://schemas.microsoft.com/office/powerpoint/2010/main" val="1779393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Deltics</a:t>
            </a:r>
            <a:r>
              <a:rPr lang="nl-NL" dirty="0"/>
              <a:t> - Administration</a:t>
            </a:r>
            <a:endParaRPr lang="en-US" dirty="0"/>
          </a:p>
        </p:txBody>
      </p:sp>
      <p:sp>
        <p:nvSpPr>
          <p:cNvPr id="4" name="Content Placeholder 3"/>
          <p:cNvSpPr>
            <a:spLocks noGrp="1"/>
          </p:cNvSpPr>
          <p:nvPr>
            <p:ph idx="1"/>
          </p:nvPr>
        </p:nvSpPr>
        <p:spPr>
          <a:xfrm>
            <a:off x="1333870" y="1600200"/>
            <a:ext cx="6476260" cy="4912114"/>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2447 </a:t>
            </a:r>
            <a:r>
              <a:rPr lang="en-US" sz="5400" dirty="0" smtClean="0">
                <a:ln w="0"/>
                <a:solidFill>
                  <a:schemeClr val="accent1"/>
                </a:solidFill>
                <a:effectLst>
                  <a:outerShdw blurRad="38100" dist="25400" dir="5400000" algn="ctr" rotWithShape="0">
                    <a:srgbClr val="6E747A">
                      <a:alpha val="43000"/>
                    </a:srgbClr>
                  </a:outerShdw>
                </a:effectLst>
              </a:rPr>
              <a:t>Hosts</a:t>
            </a:r>
            <a:endParaRPr lang="en-US" sz="5400" dirty="0" smtClean="0">
              <a:ln w="0"/>
              <a:solidFill>
                <a:schemeClr val="accent1"/>
              </a:solidFill>
              <a:effectLst>
                <a:outerShdw blurRad="38100" dist="25400" dir="5400000" algn="ctr" rotWithShape="0">
                  <a:srgbClr val="6E747A">
                    <a:alpha val="43000"/>
                  </a:srgbClr>
                </a:outerShdw>
              </a:effectLst>
            </a:endParaRPr>
          </a:p>
          <a:p>
            <a:pPr algn="ctr"/>
            <a:r>
              <a:rPr lang="en-US" sz="5400" dirty="0" smtClean="0">
                <a:ln w="0"/>
                <a:solidFill>
                  <a:schemeClr val="accent1"/>
                </a:solidFill>
                <a:effectLst>
                  <a:outerShdw blurRad="38100" dist="25400" dir="5400000" algn="ctr" rotWithShape="0">
                    <a:srgbClr val="6E747A">
                      <a:alpha val="43000"/>
                    </a:srgbClr>
                  </a:outerShdw>
                </a:effectLst>
              </a:rPr>
              <a:t>&amp;</a:t>
            </a:r>
          </a:p>
          <a:p>
            <a:pPr algn="ctr"/>
            <a:r>
              <a:rPr lang="en-US" sz="5400" dirty="0" smtClean="0">
                <a:ln w="0"/>
                <a:solidFill>
                  <a:schemeClr val="accent1"/>
                </a:solidFill>
                <a:effectLst>
                  <a:outerShdw blurRad="38100" dist="25400" dir="5400000" algn="ctr" rotWithShape="0">
                    <a:srgbClr val="6E747A">
                      <a:alpha val="43000"/>
                    </a:srgbClr>
                  </a:outerShdw>
                </a:effectLst>
              </a:rPr>
              <a:t>7903 Service checks</a:t>
            </a:r>
          </a:p>
          <a:p>
            <a:pPr algn="ctr"/>
            <a:r>
              <a:rPr lang="en-US" sz="5400" dirty="0">
                <a:ln w="0"/>
                <a:solidFill>
                  <a:schemeClr val="accent1"/>
                </a:solidFill>
                <a:effectLst>
                  <a:outerShdw blurRad="38100" dist="25400" dir="5400000" algn="ctr" rotWithShape="0">
                    <a:srgbClr val="6E747A">
                      <a:alpha val="43000"/>
                    </a:srgbClr>
                  </a:outerShdw>
                </a:effectLst>
              </a:rPr>
              <a:t>i</a:t>
            </a:r>
            <a:r>
              <a:rPr lang="en-US" sz="5400" dirty="0" smtClean="0">
                <a:ln w="0"/>
                <a:solidFill>
                  <a:schemeClr val="accent1"/>
                </a:solidFill>
                <a:effectLst>
                  <a:outerShdw blurRad="38100" dist="25400" dir="5400000" algn="ctr" rotWithShape="0">
                    <a:srgbClr val="6E747A">
                      <a:alpha val="43000"/>
                    </a:srgbClr>
                  </a:outerShdw>
                </a:effectLst>
              </a:rPr>
              <a:t>n</a:t>
            </a:r>
          </a:p>
          <a:p>
            <a:pPr algn="ctr"/>
            <a:r>
              <a:rPr lang="en-US" sz="5400" dirty="0" smtClean="0">
                <a:ln w="0"/>
                <a:solidFill>
                  <a:schemeClr val="accent1"/>
                </a:solidFill>
                <a:effectLst>
                  <a:outerShdw blurRad="38100" dist="25400" dir="5400000" algn="ctr" rotWithShape="0">
                    <a:srgbClr val="6E747A">
                      <a:alpha val="43000"/>
                    </a:srgbClr>
                  </a:outerShdw>
                </a:effectLst>
              </a:rPr>
              <a:t>24 Nagios installations</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5" name="Content Placeholder 2"/>
          <p:cNvSpPr txBox="1">
            <a:spLocks/>
          </p:cNvSpPr>
          <p:nvPr/>
        </p:nvSpPr>
        <p:spPr>
          <a:xfrm>
            <a:off x="457200" y="1143000"/>
            <a:ext cx="8229600" cy="609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That’s a total of:</a:t>
            </a:r>
          </a:p>
          <a:p>
            <a:endParaRPr lang="en-US" dirty="0" smtClean="0"/>
          </a:p>
          <a:p>
            <a:pPr algn="ctr"/>
            <a:endParaRPr lang="en-US" dirty="0"/>
          </a:p>
        </p:txBody>
      </p:sp>
    </p:spTree>
    <p:extLst>
      <p:ext uri="{BB962C8B-B14F-4D97-AF65-F5344CB8AC3E}">
        <p14:creationId xmlns:p14="http://schemas.microsoft.com/office/powerpoint/2010/main" val="17252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
            </a:r>
            <a:r>
              <a:rPr lang="en-US" dirty="0" err="1" smtClean="0"/>
              <a:t>useraccounts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In Nagios it is possible to use as many </a:t>
            </a:r>
            <a:r>
              <a:rPr lang="en-US" dirty="0" err="1" smtClean="0"/>
              <a:t>useraccounts</a:t>
            </a:r>
            <a:r>
              <a:rPr lang="en-US" dirty="0" smtClean="0"/>
              <a:t> you like. </a:t>
            </a:r>
          </a:p>
          <a:p>
            <a:pPr marL="457200" indent="-457200">
              <a:buFont typeface="Arial" panose="020B0604020202020204" pitchFamily="34" charset="0"/>
              <a:buChar char="•"/>
            </a:pPr>
            <a:r>
              <a:rPr lang="en-US" dirty="0" smtClean="0"/>
              <a:t>25 </a:t>
            </a:r>
            <a:r>
              <a:rPr lang="en-US" dirty="0" err="1" smtClean="0"/>
              <a:t>useraccounts</a:t>
            </a:r>
            <a:r>
              <a:rPr lang="en-US" dirty="0" smtClean="0"/>
              <a:t> are currently used, for engineers and </a:t>
            </a:r>
            <a:r>
              <a:rPr lang="en-US" dirty="0" err="1" smtClean="0"/>
              <a:t>customerview</a:t>
            </a:r>
            <a:r>
              <a:rPr lang="en-US" dirty="0" smtClean="0"/>
              <a:t> accounts.</a:t>
            </a:r>
          </a:p>
          <a:p>
            <a:pPr marL="457200" indent="-457200">
              <a:buFont typeface="Arial" panose="020B0604020202020204" pitchFamily="34" charset="0"/>
              <a:buChar char="•"/>
            </a:pPr>
            <a:r>
              <a:rPr lang="en-US" dirty="0" smtClean="0"/>
              <a:t>Password recovery (setting a new password) can be done via a webpage.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023918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(Re)set the passwords</a:t>
            </a:r>
            <a:endParaRPr lang="en-US" dirty="0"/>
          </a:p>
        </p:txBody>
      </p:sp>
      <p:sp>
        <p:nvSpPr>
          <p:cNvPr id="3" name="Content Placeholder 2"/>
          <p:cNvSpPr>
            <a:spLocks noGrp="1"/>
          </p:cNvSpPr>
          <p:nvPr>
            <p:ph idx="1"/>
          </p:nvPr>
        </p:nvSpPr>
        <p:spPr>
          <a:xfrm>
            <a:off x="457200" y="1600201"/>
            <a:ext cx="8229600" cy="4038600"/>
          </a:xfrm>
        </p:spPr>
        <p:txBody>
          <a:bodyPr>
            <a:noAutofit/>
          </a:bodyPr>
          <a:lstStyle/>
          <a:p>
            <a:r>
              <a:rPr lang="en-US" sz="1050" dirty="0">
                <a:latin typeface="Courier New" panose="02070309020205020404" pitchFamily="49" charset="0"/>
                <a:cs typeface="Courier New" panose="02070309020205020404" pitchFamily="49" charset="0"/>
              </a:rPr>
              <a:t>#!/bin/bash</a:t>
            </a:r>
          </a:p>
          <a:p>
            <a:r>
              <a:rPr lang="en-US" sz="1050" dirty="0">
                <a:latin typeface="Courier New" panose="02070309020205020404" pitchFamily="49" charset="0"/>
                <a:cs typeface="Courier New" panose="02070309020205020404" pitchFamily="49" charset="0"/>
              </a:rPr>
              <a:t>name=$1;</a:t>
            </a:r>
          </a:p>
          <a:p>
            <a:r>
              <a:rPr lang="en-US" sz="1050" dirty="0" err="1">
                <a:latin typeface="Courier New" panose="02070309020205020404" pitchFamily="49" charset="0"/>
                <a:cs typeface="Courier New" panose="02070309020205020404" pitchFamily="49" charset="0"/>
              </a:rPr>
              <a:t>passwd</a:t>
            </a:r>
            <a:r>
              <a:rPr lang="en-US" sz="1050" dirty="0">
                <a:latin typeface="Courier New" panose="02070309020205020404" pitchFamily="49" charset="0"/>
                <a:cs typeface="Courier New" panose="02070309020205020404" pitchFamily="49" charset="0"/>
              </a:rPr>
              <a:t>=$2;</a:t>
            </a:r>
          </a:p>
          <a:p>
            <a:r>
              <a:rPr lang="en-US" sz="1050" dirty="0" err="1" smtClean="0">
                <a:latin typeface="Courier New" panose="02070309020205020404" pitchFamily="49" charset="0"/>
                <a:cs typeface="Courier New" panose="02070309020205020404" pitchFamily="49" charset="0"/>
              </a:rPr>
              <a:t>mailaddress</a:t>
            </a:r>
            <a:r>
              <a:rPr lang="en-US" sz="1050" dirty="0" smtClean="0">
                <a:latin typeface="Courier New" panose="02070309020205020404" pitchFamily="49" charset="0"/>
                <a:cs typeface="Courier New" panose="02070309020205020404" pitchFamily="49" charset="0"/>
              </a:rPr>
              <a:t>=$</a:t>
            </a:r>
            <a:r>
              <a:rPr lang="en-US" sz="1050" dirty="0">
                <a:latin typeface="Courier New" panose="02070309020205020404" pitchFamily="49" charset="0"/>
                <a:cs typeface="Courier New" panose="02070309020205020404" pitchFamily="49" charset="0"/>
              </a:rPr>
              <a:t>3;</a:t>
            </a:r>
          </a:p>
          <a:p>
            <a:endParaRPr lang="en-US" sz="1050" dirty="0">
              <a:latin typeface="Courier New" panose="02070309020205020404" pitchFamily="49" charset="0"/>
              <a:cs typeface="Courier New" panose="02070309020205020404" pitchFamily="49" charset="0"/>
            </a:endParaRPr>
          </a:p>
          <a:p>
            <a:r>
              <a:rPr lang="en-US" sz="1050" dirty="0">
                <a:latin typeface="Courier New" panose="02070309020205020404" pitchFamily="49" charset="0"/>
                <a:cs typeface="Courier New" panose="02070309020205020404" pitchFamily="49" charset="0"/>
              </a:rPr>
              <a:t>echo "&lt;h1&gt; </a:t>
            </a:r>
            <a:r>
              <a:rPr lang="en-US" sz="1050" dirty="0" smtClean="0">
                <a:latin typeface="Courier New" panose="02070309020205020404" pitchFamily="49" charset="0"/>
                <a:cs typeface="Courier New" panose="02070309020205020404" pitchFamily="49" charset="0"/>
              </a:rPr>
              <a:t>The new password for:&lt;font </a:t>
            </a:r>
            <a:r>
              <a:rPr lang="en-US" sz="1050" dirty="0">
                <a:latin typeface="Courier New" panose="02070309020205020404" pitchFamily="49" charset="0"/>
                <a:cs typeface="Courier New" panose="02070309020205020404" pitchFamily="49" charset="0"/>
              </a:rPr>
              <a:t>color=red&gt; $name &lt;/font&gt; is </a:t>
            </a:r>
            <a:r>
              <a:rPr lang="en-US" sz="1050" dirty="0" smtClean="0">
                <a:latin typeface="Courier New" panose="02070309020205020404" pitchFamily="49" charset="0"/>
                <a:cs typeface="Courier New" panose="02070309020205020404" pitchFamily="49" charset="0"/>
              </a:rPr>
              <a:t>now: </a:t>
            </a:r>
            <a:r>
              <a:rPr lang="en-US" sz="1050" dirty="0">
                <a:latin typeface="Courier New" panose="02070309020205020404" pitchFamily="49" charset="0"/>
                <a:cs typeface="Courier New" panose="02070309020205020404" pitchFamily="49" charset="0"/>
              </a:rPr>
              <a:t>&lt;font color=red&gt;$</a:t>
            </a:r>
            <a:r>
              <a:rPr lang="en-US" sz="1050" dirty="0" err="1">
                <a:latin typeface="Courier New" panose="02070309020205020404" pitchFamily="49" charset="0"/>
                <a:cs typeface="Courier New" panose="02070309020205020404" pitchFamily="49" charset="0"/>
              </a:rPr>
              <a:t>passwd</a:t>
            </a:r>
            <a:r>
              <a:rPr lang="en-US" sz="1050" dirty="0">
                <a:latin typeface="Courier New" panose="02070309020205020404" pitchFamily="49" charset="0"/>
                <a:cs typeface="Courier New" panose="02070309020205020404" pitchFamily="49" charset="0"/>
              </a:rPr>
              <a:t>&lt;/font&gt;&lt;/h1&gt;&lt;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&gt;&lt;</a:t>
            </a:r>
            <a:r>
              <a:rPr lang="en-US" sz="1050" dirty="0" err="1">
                <a:latin typeface="Courier New" panose="02070309020205020404" pitchFamily="49" charset="0"/>
                <a:cs typeface="Courier New" panose="02070309020205020404" pitchFamily="49" charset="0"/>
              </a:rPr>
              <a:t>br</a:t>
            </a:r>
            <a:r>
              <a:rPr lang="en-US" sz="1050" dirty="0" smtClean="0">
                <a:latin typeface="Courier New" panose="02070309020205020404" pitchFamily="49" charset="0"/>
                <a:cs typeface="Courier New" panose="02070309020205020404" pitchFamily="49" charset="0"/>
              </a:rPr>
              <a:t>&gt;“</a:t>
            </a:r>
          </a:p>
          <a:p>
            <a:endParaRPr lang="en-US" sz="1050" dirty="0">
              <a:latin typeface="Courier New" panose="02070309020205020404" pitchFamily="49" charset="0"/>
              <a:cs typeface="Courier New" panose="02070309020205020404" pitchFamily="49" charset="0"/>
            </a:endParaRPr>
          </a:p>
          <a:p>
            <a:r>
              <a:rPr lang="en-US" sz="1050" dirty="0">
                <a:latin typeface="Courier New" panose="02070309020205020404" pitchFamily="49" charset="0"/>
                <a:cs typeface="Courier New" panose="02070309020205020404" pitchFamily="49" charset="0"/>
              </a:rPr>
              <a:t>echo "&lt;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a:t>
            </a:r>
          </a:p>
          <a:p>
            <a:endParaRPr lang="en-US" sz="1050" dirty="0">
              <a:latin typeface="Courier New" panose="02070309020205020404" pitchFamily="49" charset="0"/>
              <a:cs typeface="Courier New" panose="02070309020205020404" pitchFamily="49" charset="0"/>
            </a:endParaRPr>
          </a:p>
          <a:p>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usr</a:t>
            </a:r>
            <a:r>
              <a:rPr lang="en-US" sz="1050" dirty="0">
                <a:latin typeface="Courier New" panose="02070309020205020404" pitchFamily="49" charset="0"/>
                <a:cs typeface="Courier New" panose="02070309020205020404" pitchFamily="49" charset="0"/>
              </a:rPr>
              <a:t>/bin/salt-</a:t>
            </a:r>
            <a:r>
              <a:rPr lang="en-US" sz="1050" dirty="0" err="1">
                <a:latin typeface="Courier New" panose="02070309020205020404" pitchFamily="49" charset="0"/>
                <a:cs typeface="Courier New" panose="02070309020205020404" pitchFamily="49" charset="0"/>
              </a:rPr>
              <a:t>ssh</a:t>
            </a:r>
            <a:r>
              <a:rPr lang="en-US" sz="1050" dirty="0">
                <a:latin typeface="Courier New" panose="02070309020205020404" pitchFamily="49" charset="0"/>
                <a:cs typeface="Courier New" panose="02070309020205020404" pitchFamily="49" charset="0"/>
              </a:rPr>
              <a:t> "*" -r "</a:t>
            </a: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htpasswd</a:t>
            </a:r>
            <a:r>
              <a:rPr lang="en-US" sz="1050" dirty="0">
                <a:latin typeface="Courier New" panose="02070309020205020404" pitchFamily="49" charset="0"/>
                <a:cs typeface="Courier New" panose="02070309020205020404" pitchFamily="49" charset="0"/>
              </a:rPr>
              <a:t> -D /</a:t>
            </a:r>
            <a:r>
              <a:rPr lang="en-US" sz="1050" dirty="0" err="1">
                <a:latin typeface="Courier New" panose="02070309020205020404" pitchFamily="49" charset="0"/>
                <a:cs typeface="Courier New" panose="02070309020205020404" pitchFamily="49" charset="0"/>
              </a:rPr>
              <a:t>etc</a:t>
            </a:r>
            <a:r>
              <a:rPr lang="en-US" sz="1050" dirty="0">
                <a:latin typeface="Courier New" panose="02070309020205020404" pitchFamily="49" charset="0"/>
                <a:cs typeface="Courier New" panose="02070309020205020404" pitchFamily="49" charset="0"/>
              </a:rPr>
              <a:t>/</a:t>
            </a:r>
            <a:r>
              <a:rPr lang="en-US" sz="1050" dirty="0" err="1">
                <a:latin typeface="Courier New" panose="02070309020205020404" pitchFamily="49" charset="0"/>
                <a:cs typeface="Courier New" panose="02070309020205020404" pitchFamily="49" charset="0"/>
              </a:rPr>
              <a:t>nagios</a:t>
            </a:r>
            <a:r>
              <a:rPr lang="en-US" sz="1050" dirty="0">
                <a:latin typeface="Courier New" panose="02070309020205020404" pitchFamily="49" charset="0"/>
                <a:cs typeface="Courier New" panose="02070309020205020404" pitchFamily="49" charset="0"/>
              </a:rPr>
              <a:t>/</a:t>
            </a:r>
            <a:r>
              <a:rPr lang="en-US" sz="1050" dirty="0" err="1">
                <a:latin typeface="Courier New" panose="02070309020205020404" pitchFamily="49" charset="0"/>
                <a:cs typeface="Courier New" panose="02070309020205020404" pitchFamily="49" charset="0"/>
              </a:rPr>
              <a:t>htpasswd.users</a:t>
            </a:r>
            <a:r>
              <a:rPr lang="en-US" sz="1050" dirty="0">
                <a:latin typeface="Courier New" panose="02070309020205020404" pitchFamily="49" charset="0"/>
                <a:cs typeface="Courier New" panose="02070309020205020404" pitchFamily="49" charset="0"/>
              </a:rPr>
              <a:t> $name"</a:t>
            </a:r>
          </a:p>
          <a:p>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usr</a:t>
            </a:r>
            <a:r>
              <a:rPr lang="en-US" sz="1050" dirty="0">
                <a:latin typeface="Courier New" panose="02070309020205020404" pitchFamily="49" charset="0"/>
                <a:cs typeface="Courier New" panose="02070309020205020404" pitchFamily="49" charset="0"/>
              </a:rPr>
              <a:t>/bin/salt-</a:t>
            </a:r>
            <a:r>
              <a:rPr lang="en-US" sz="1050" dirty="0" err="1">
                <a:latin typeface="Courier New" panose="02070309020205020404" pitchFamily="49" charset="0"/>
                <a:cs typeface="Courier New" panose="02070309020205020404" pitchFamily="49" charset="0"/>
              </a:rPr>
              <a:t>ssh</a:t>
            </a:r>
            <a:r>
              <a:rPr lang="en-US" sz="1050" dirty="0">
                <a:latin typeface="Courier New" panose="02070309020205020404" pitchFamily="49" charset="0"/>
                <a:cs typeface="Courier New" panose="02070309020205020404" pitchFamily="49" charset="0"/>
              </a:rPr>
              <a:t> "*" -r "</a:t>
            </a:r>
            <a:r>
              <a:rPr lang="en-US" sz="1050" dirty="0" err="1">
                <a:latin typeface="Courier New" panose="02070309020205020404" pitchFamily="49" charset="0"/>
                <a:cs typeface="Courier New" panose="02070309020205020404" pitchFamily="49" charset="0"/>
              </a:rPr>
              <a:t>sudo</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htpasswd</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mb</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etc</a:t>
            </a:r>
            <a:r>
              <a:rPr lang="en-US" sz="1050" dirty="0">
                <a:latin typeface="Courier New" panose="02070309020205020404" pitchFamily="49" charset="0"/>
                <a:cs typeface="Courier New" panose="02070309020205020404" pitchFamily="49" charset="0"/>
              </a:rPr>
              <a:t>/</a:t>
            </a:r>
            <a:r>
              <a:rPr lang="en-US" sz="1050" dirty="0" err="1">
                <a:latin typeface="Courier New" panose="02070309020205020404" pitchFamily="49" charset="0"/>
                <a:cs typeface="Courier New" panose="02070309020205020404" pitchFamily="49" charset="0"/>
              </a:rPr>
              <a:t>nagios</a:t>
            </a:r>
            <a:r>
              <a:rPr lang="en-US" sz="1050" dirty="0">
                <a:latin typeface="Courier New" panose="02070309020205020404" pitchFamily="49" charset="0"/>
                <a:cs typeface="Courier New" panose="02070309020205020404" pitchFamily="49" charset="0"/>
              </a:rPr>
              <a:t>/</a:t>
            </a:r>
            <a:r>
              <a:rPr lang="en-US" sz="1050" dirty="0" err="1">
                <a:latin typeface="Courier New" panose="02070309020205020404" pitchFamily="49" charset="0"/>
                <a:cs typeface="Courier New" panose="02070309020205020404" pitchFamily="49" charset="0"/>
              </a:rPr>
              <a:t>htpasswd.users</a:t>
            </a:r>
            <a:r>
              <a:rPr lang="en-US" sz="1050" dirty="0">
                <a:latin typeface="Courier New" panose="02070309020205020404" pitchFamily="49" charset="0"/>
                <a:cs typeface="Courier New" panose="02070309020205020404" pitchFamily="49" charset="0"/>
              </a:rPr>
              <a:t> $name $</a:t>
            </a:r>
            <a:r>
              <a:rPr lang="en-US" sz="1050" dirty="0" err="1">
                <a:latin typeface="Courier New" panose="02070309020205020404" pitchFamily="49" charset="0"/>
                <a:cs typeface="Courier New" panose="02070309020205020404" pitchFamily="49" charset="0"/>
              </a:rPr>
              <a:t>passwd</a:t>
            </a:r>
            <a:r>
              <a:rPr lang="en-US" sz="1050" dirty="0">
                <a:latin typeface="Courier New" panose="02070309020205020404" pitchFamily="49" charset="0"/>
                <a:cs typeface="Courier New" panose="02070309020205020404" pitchFamily="49" charset="0"/>
              </a:rPr>
              <a:t>"</a:t>
            </a:r>
          </a:p>
          <a:p>
            <a:endParaRPr lang="en-US" sz="1050" dirty="0">
              <a:latin typeface="Courier New" panose="02070309020205020404" pitchFamily="49" charset="0"/>
              <a:cs typeface="Courier New" panose="02070309020205020404" pitchFamily="49" charset="0"/>
            </a:endParaRPr>
          </a:p>
          <a:p>
            <a:r>
              <a:rPr lang="en-US" sz="1050" dirty="0">
                <a:latin typeface="Courier New" panose="02070309020205020404" pitchFamily="49" charset="0"/>
                <a:cs typeface="Courier New" panose="02070309020205020404" pitchFamily="49" charset="0"/>
              </a:rPr>
              <a:t>echo "&lt;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a:t>
            </a:r>
          </a:p>
          <a:p>
            <a:r>
              <a:rPr lang="en-US" sz="1050" dirty="0">
                <a:latin typeface="Courier New" panose="02070309020205020404" pitchFamily="49" charset="0"/>
                <a:cs typeface="Courier New" panose="02070309020205020404" pitchFamily="49" charset="0"/>
              </a:rPr>
              <a:t>echo "&lt;</a:t>
            </a:r>
            <a:r>
              <a:rPr lang="en-US" sz="1050" dirty="0" smtClean="0">
                <a:latin typeface="Courier New" panose="02070309020205020404" pitchFamily="49" charset="0"/>
                <a:cs typeface="Courier New" panose="02070309020205020404" pitchFamily="49" charset="0"/>
              </a:rPr>
              <a:t>h1&gt;An email message is sent to: &lt;</a:t>
            </a:r>
            <a:r>
              <a:rPr lang="en-US" sz="1050" dirty="0">
                <a:latin typeface="Courier New" panose="02070309020205020404" pitchFamily="49" charset="0"/>
                <a:cs typeface="Courier New" panose="02070309020205020404" pitchFamily="49" charset="0"/>
              </a:rPr>
              <a:t>font color=red&gt;$</a:t>
            </a:r>
            <a:r>
              <a:rPr lang="en-US" sz="1050" dirty="0" err="1" smtClean="0">
                <a:latin typeface="Courier New" panose="02070309020205020404" pitchFamily="49" charset="0"/>
                <a:cs typeface="Courier New" panose="02070309020205020404" pitchFamily="49" charset="0"/>
              </a:rPr>
              <a:t>mailaddress</a:t>
            </a:r>
            <a:r>
              <a:rPr lang="en-US" sz="1050" dirty="0" smtClean="0">
                <a:latin typeface="Courier New" panose="02070309020205020404" pitchFamily="49" charset="0"/>
                <a:cs typeface="Courier New" panose="02070309020205020404" pitchFamily="49" charset="0"/>
              </a:rPr>
              <a:t> </a:t>
            </a:r>
            <a:r>
              <a:rPr lang="en-US" sz="1050" dirty="0">
                <a:latin typeface="Courier New" panose="02070309020205020404" pitchFamily="49" charset="0"/>
                <a:cs typeface="Courier New" panose="02070309020205020404" pitchFamily="49" charset="0"/>
              </a:rPr>
              <a:t>&lt;/font&gt;, </a:t>
            </a:r>
            <a:r>
              <a:rPr lang="en-US" sz="1050" dirty="0" smtClean="0">
                <a:latin typeface="Courier New" panose="02070309020205020404" pitchFamily="49" charset="0"/>
                <a:cs typeface="Courier New" panose="02070309020205020404" pitchFamily="49" charset="0"/>
              </a:rPr>
              <a:t>did you not get the message please contact: &lt;a </a:t>
            </a:r>
            <a:r>
              <a:rPr lang="en-US" sz="1050" dirty="0" err="1">
                <a:latin typeface="Courier New" panose="02070309020205020404" pitchFamily="49" charset="0"/>
                <a:cs typeface="Courier New" panose="02070309020205020404" pitchFamily="49" charset="0"/>
              </a:rPr>
              <a:t>href</a:t>
            </a:r>
            <a:r>
              <a:rPr lang="en-US" sz="1050" dirty="0">
                <a:latin typeface="Courier New" panose="02070309020205020404" pitchFamily="49" charset="0"/>
                <a:cs typeface="Courier New" panose="02070309020205020404" pitchFamily="49" charset="0"/>
              </a:rPr>
              <a:t>=mailto:rob.hassing@deltics.nl&gt;Rob Hassing&lt;/a&gt;&lt;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&gt;&lt;</a:t>
            </a:r>
            <a:r>
              <a:rPr lang="en-US" sz="1050" dirty="0" err="1">
                <a:latin typeface="Courier New" panose="02070309020205020404" pitchFamily="49" charset="0"/>
                <a:cs typeface="Courier New" panose="02070309020205020404" pitchFamily="49" charset="0"/>
              </a:rPr>
              <a:t>br</a:t>
            </a:r>
            <a:r>
              <a:rPr lang="en-US" sz="1050" dirty="0">
                <a:latin typeface="Courier New" panose="02070309020205020404" pitchFamily="49" charset="0"/>
                <a:cs typeface="Courier New" panose="02070309020205020404" pitchFamily="49" charset="0"/>
              </a:rPr>
              <a:t>&gt;&lt;/h1&gt;"</a:t>
            </a:r>
          </a:p>
          <a:p>
            <a:r>
              <a:rPr lang="en-US" sz="1050" dirty="0">
                <a:latin typeface="Courier New" panose="02070309020205020404" pitchFamily="49" charset="0"/>
                <a:cs typeface="Courier New" panose="02070309020205020404" pitchFamily="49" charset="0"/>
              </a:rPr>
              <a:t># Email text/message</a:t>
            </a:r>
          </a:p>
          <a:p>
            <a:r>
              <a:rPr lang="en-US" sz="1050" dirty="0">
                <a:latin typeface="Courier New" panose="02070309020205020404" pitchFamily="49" charset="0"/>
                <a:cs typeface="Courier New" panose="02070309020205020404" pitchFamily="49" charset="0"/>
              </a:rPr>
              <a:t>EMAILMESSAGE</a:t>
            </a:r>
            <a:r>
              <a:rPr lang="en-US" sz="1050" dirty="0" smtClean="0">
                <a:latin typeface="Courier New" panose="02070309020205020404" pitchFamily="49" charset="0"/>
                <a:cs typeface="Courier New" panose="02070309020205020404" pitchFamily="49" charset="0"/>
              </a:rPr>
              <a:t>=“The password for $name is changed to: </a:t>
            </a:r>
            <a:r>
              <a:rPr lang="en-US" sz="1050" dirty="0">
                <a:latin typeface="Courier New" panose="02070309020205020404" pitchFamily="49" charset="0"/>
                <a:cs typeface="Courier New" panose="02070309020205020404" pitchFamily="49" charset="0"/>
              </a:rPr>
              <a:t>$</a:t>
            </a:r>
            <a:r>
              <a:rPr lang="en-US" sz="1050" dirty="0" err="1">
                <a:latin typeface="Courier New" panose="02070309020205020404" pitchFamily="49" charset="0"/>
                <a:cs typeface="Courier New" panose="02070309020205020404" pitchFamily="49" charset="0"/>
              </a:rPr>
              <a:t>passwd</a:t>
            </a:r>
            <a:r>
              <a:rPr lang="en-US" sz="1050" dirty="0">
                <a:latin typeface="Courier New" panose="02070309020205020404" pitchFamily="49" charset="0"/>
                <a:cs typeface="Courier New" panose="02070309020205020404" pitchFamily="49" charset="0"/>
              </a:rPr>
              <a:t>"</a:t>
            </a:r>
          </a:p>
          <a:p>
            <a:r>
              <a:rPr lang="en-US" sz="1050" dirty="0">
                <a:latin typeface="Courier New" panose="02070309020205020404" pitchFamily="49" charset="0"/>
                <a:cs typeface="Courier New" panose="02070309020205020404" pitchFamily="49" charset="0"/>
              </a:rPr>
              <a:t># send an email using /bin/mail</a:t>
            </a:r>
          </a:p>
          <a:p>
            <a:r>
              <a:rPr lang="en-US" sz="1050" dirty="0">
                <a:latin typeface="Courier New" panose="02070309020205020404" pitchFamily="49" charset="0"/>
                <a:cs typeface="Courier New" panose="02070309020205020404" pitchFamily="49" charset="0"/>
              </a:rPr>
              <a:t>echo $EMAILMESSAGE | /bin/mail -s </a:t>
            </a:r>
            <a:r>
              <a:rPr lang="en-US" sz="1050" dirty="0" smtClean="0">
                <a:latin typeface="Courier New" panose="02070309020205020404" pitchFamily="49" charset="0"/>
                <a:cs typeface="Courier New" panose="02070309020205020404" pitchFamily="49" charset="0"/>
              </a:rPr>
              <a:t>“The new password for the Nagios Monitoring systems" </a:t>
            </a:r>
            <a:r>
              <a:rPr lang="en-US" sz="1050" dirty="0">
                <a:latin typeface="Courier New" panose="02070309020205020404" pitchFamily="49" charset="0"/>
                <a:cs typeface="Courier New" panose="02070309020205020404" pitchFamily="49" charset="0"/>
              </a:rPr>
              <a:t>"$</a:t>
            </a:r>
            <a:r>
              <a:rPr lang="en-US" sz="1050" dirty="0" err="1" smtClean="0">
                <a:latin typeface="Courier New" panose="02070309020205020404" pitchFamily="49" charset="0"/>
                <a:cs typeface="Courier New" panose="02070309020205020404" pitchFamily="49" charset="0"/>
              </a:rPr>
              <a:t>mailaddress</a:t>
            </a:r>
            <a:r>
              <a:rPr lang="en-US" sz="1050" dirty="0" smtClean="0">
                <a:latin typeface="Courier New" panose="02070309020205020404" pitchFamily="49" charset="0"/>
                <a:cs typeface="Courier New" panose="02070309020205020404" pitchFamily="49" charset="0"/>
              </a:rPr>
              <a:t>"</a:t>
            </a:r>
            <a:endParaRPr lang="en-US" sz="105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77553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Notifications using Nagios</a:t>
            </a:r>
            <a:endParaRPr lang="en-US" dirty="0"/>
          </a:p>
        </p:txBody>
      </p:sp>
      <p:sp>
        <p:nvSpPr>
          <p:cNvPr id="3" name="Content Placeholder 2"/>
          <p:cNvSpPr>
            <a:spLocks noGrp="1"/>
          </p:cNvSpPr>
          <p:nvPr>
            <p:ph idx="1"/>
          </p:nvPr>
        </p:nvSpPr>
        <p:spPr/>
        <p:txBody>
          <a:bodyPr/>
          <a:lstStyle/>
          <a:p>
            <a:r>
              <a:rPr lang="en-US" dirty="0" smtClean="0"/>
              <a:t>In Nagios you are able to create any event to notify </a:t>
            </a:r>
            <a:r>
              <a:rPr lang="en-US" smtClean="0"/>
              <a:t>the engineer/customer</a:t>
            </a:r>
            <a:r>
              <a:rPr lang="en-US" dirty="0" smtClean="0"/>
              <a:t>.</a:t>
            </a:r>
          </a:p>
          <a:p>
            <a:pPr marL="457200" indent="-457200">
              <a:buFont typeface="Arial" panose="020B0604020202020204" pitchFamily="34" charset="0"/>
              <a:buChar char="•"/>
            </a:pPr>
            <a:r>
              <a:rPr lang="en-US" dirty="0" smtClean="0"/>
              <a:t>SMS text alerting is used to notify the on call engineer.</a:t>
            </a:r>
          </a:p>
          <a:p>
            <a:pPr marL="457200" indent="-457200">
              <a:buFont typeface="Arial" panose="020B0604020202020204" pitchFamily="34" charset="0"/>
              <a:buChar char="•"/>
            </a:pPr>
            <a:r>
              <a:rPr lang="en-US" dirty="0" smtClean="0"/>
              <a:t>For backup an email is send to a corporate Google apps account.</a:t>
            </a:r>
          </a:p>
          <a:p>
            <a:endParaRPr lang="en-US" dirty="0" smtClean="0"/>
          </a:p>
          <a:p>
            <a:endParaRPr lang="en-US" dirty="0"/>
          </a:p>
        </p:txBody>
      </p:sp>
    </p:spTree>
    <p:extLst>
      <p:ext uri="{BB962C8B-B14F-4D97-AF65-F5344CB8AC3E}">
        <p14:creationId xmlns:p14="http://schemas.microsoft.com/office/powerpoint/2010/main" val="1818410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SMS </a:t>
            </a:r>
            <a:r>
              <a:rPr lang="nl-NL" dirty="0" err="1"/>
              <a:t>text</a:t>
            </a:r>
            <a:r>
              <a:rPr lang="nl-NL" dirty="0"/>
              <a:t> </a:t>
            </a:r>
            <a:r>
              <a:rPr lang="nl-NL" dirty="0" err="1"/>
              <a:t>alerting</a:t>
            </a:r>
            <a:endParaRPr lang="en-US" dirty="0"/>
          </a:p>
        </p:txBody>
      </p:sp>
      <p:pic>
        <p:nvPicPr>
          <p:cNvPr id="4" name="Content Placeholder 7" descr="sms3tool.gif"/>
          <p:cNvPicPr>
            <a:picLocks noGrp="1" noChangeAspect="1"/>
          </p:cNvPicPr>
          <p:nvPr>
            <p:ph idx="1"/>
          </p:nvPr>
        </p:nvPicPr>
        <p:blipFill>
          <a:blip r:embed="rId2" cstate="print"/>
          <a:stretch>
            <a:fillRect/>
          </a:stretch>
        </p:blipFill>
        <p:spPr>
          <a:xfrm>
            <a:off x="2585380" y="1295400"/>
            <a:ext cx="3973239" cy="4968875"/>
          </a:xfrm>
        </p:spPr>
      </p:pic>
    </p:spTree>
    <p:extLst>
      <p:ext uri="{BB962C8B-B14F-4D97-AF65-F5344CB8AC3E}">
        <p14:creationId xmlns:p14="http://schemas.microsoft.com/office/powerpoint/2010/main" val="703170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SMS </a:t>
            </a:r>
            <a:r>
              <a:rPr lang="nl-NL" dirty="0" err="1"/>
              <a:t>Acknowledgement</a:t>
            </a:r>
            <a:endParaRPr lang="en-US" dirty="0"/>
          </a:p>
        </p:txBody>
      </p:sp>
      <p:sp>
        <p:nvSpPr>
          <p:cNvPr id="3" name="Content Placeholder 2"/>
          <p:cNvSpPr>
            <a:spLocks noGrp="1"/>
          </p:cNvSpPr>
          <p:nvPr>
            <p:ph idx="1"/>
          </p:nvPr>
        </p:nvSpPr>
        <p:spPr>
          <a:xfrm>
            <a:off x="457200" y="2428877"/>
            <a:ext cx="8229600" cy="3438524"/>
          </a:xfrm>
        </p:spPr>
        <p:txBody>
          <a:bodyPr>
            <a:normAutofit fontScale="85000" lnSpcReduction="10000"/>
          </a:bodyPr>
          <a:lstStyle/>
          <a:p>
            <a:pPr>
              <a:buFont typeface="Arial" pitchFamily="34" charset="0"/>
              <a:buChar char="•"/>
            </a:pPr>
            <a:r>
              <a:rPr lang="nl-NL" dirty="0"/>
              <a:t>An </a:t>
            </a:r>
            <a:r>
              <a:rPr lang="nl-NL" dirty="0" err="1"/>
              <a:t>incoming</a:t>
            </a:r>
            <a:r>
              <a:rPr lang="nl-NL" dirty="0"/>
              <a:t> SMS </a:t>
            </a:r>
            <a:r>
              <a:rPr lang="nl-NL" dirty="0" err="1"/>
              <a:t>text</a:t>
            </a:r>
            <a:r>
              <a:rPr lang="nl-NL" dirty="0"/>
              <a:t> </a:t>
            </a:r>
            <a:r>
              <a:rPr lang="nl-NL" dirty="0" err="1"/>
              <a:t>message</a:t>
            </a:r>
            <a:r>
              <a:rPr lang="nl-NL" dirty="0"/>
              <a:t> is </a:t>
            </a:r>
            <a:r>
              <a:rPr lang="nl-NL" dirty="0" err="1"/>
              <a:t>received</a:t>
            </a:r>
            <a:r>
              <a:rPr lang="nl-NL" dirty="0"/>
              <a:t> </a:t>
            </a:r>
            <a:r>
              <a:rPr lang="nl-NL" dirty="0" err="1"/>
              <a:t>by</a:t>
            </a:r>
            <a:r>
              <a:rPr lang="nl-NL" dirty="0"/>
              <a:t> the SMSD </a:t>
            </a:r>
            <a:r>
              <a:rPr lang="nl-NL" dirty="0" err="1"/>
              <a:t>daemon</a:t>
            </a:r>
            <a:endParaRPr lang="nl-NL" dirty="0"/>
          </a:p>
          <a:p>
            <a:pPr>
              <a:buFont typeface="Arial" pitchFamily="34" charset="0"/>
              <a:buChar char="•"/>
            </a:pPr>
            <a:r>
              <a:rPr lang="nl-NL" dirty="0"/>
              <a:t>The </a:t>
            </a:r>
            <a:r>
              <a:rPr lang="nl-NL" dirty="0" err="1"/>
              <a:t>configuration</a:t>
            </a:r>
            <a:r>
              <a:rPr lang="nl-NL" dirty="0"/>
              <a:t> </a:t>
            </a:r>
            <a:r>
              <a:rPr lang="nl-NL" dirty="0" err="1"/>
              <a:t>says</a:t>
            </a:r>
            <a:r>
              <a:rPr lang="nl-NL" dirty="0"/>
              <a:t> </a:t>
            </a:r>
            <a:r>
              <a:rPr lang="nl-NL" dirty="0" err="1"/>
              <a:t>it</a:t>
            </a:r>
            <a:r>
              <a:rPr lang="nl-NL" dirty="0"/>
              <a:t> has </a:t>
            </a:r>
            <a:r>
              <a:rPr lang="nl-NL" dirty="0" err="1"/>
              <a:t>to</a:t>
            </a:r>
            <a:r>
              <a:rPr lang="nl-NL" dirty="0"/>
              <a:t> start a script </a:t>
            </a:r>
            <a:r>
              <a:rPr lang="nl-NL" dirty="0" err="1"/>
              <a:t>called</a:t>
            </a:r>
            <a:r>
              <a:rPr lang="nl-NL" dirty="0"/>
              <a:t> ‘sms_incoming.pl’</a:t>
            </a:r>
          </a:p>
          <a:p>
            <a:pPr>
              <a:buFont typeface="Arial" pitchFamily="34" charset="0"/>
              <a:buChar char="•"/>
            </a:pPr>
            <a:r>
              <a:rPr lang="nl-NL" dirty="0" err="1"/>
              <a:t>This</a:t>
            </a:r>
            <a:r>
              <a:rPr lang="nl-NL" dirty="0"/>
              <a:t> </a:t>
            </a:r>
            <a:r>
              <a:rPr lang="nl-NL" dirty="0" err="1"/>
              <a:t>perl</a:t>
            </a:r>
            <a:r>
              <a:rPr lang="nl-NL" dirty="0"/>
              <a:t> script updates the </a:t>
            </a:r>
            <a:r>
              <a:rPr lang="nl-NL" dirty="0" smtClean="0"/>
              <a:t>database </a:t>
            </a:r>
            <a:r>
              <a:rPr lang="nl-NL" dirty="0" err="1"/>
              <a:t>an</a:t>
            </a:r>
            <a:r>
              <a:rPr lang="nl-NL" dirty="0"/>
              <a:t> </a:t>
            </a:r>
            <a:r>
              <a:rPr lang="nl-NL" dirty="0" err="1"/>
              <a:t>writes</a:t>
            </a:r>
            <a:r>
              <a:rPr lang="nl-NL" dirty="0"/>
              <a:t> a file</a:t>
            </a:r>
          </a:p>
          <a:p>
            <a:pPr>
              <a:buFont typeface="Arial" pitchFamily="34" charset="0"/>
              <a:buChar char="•"/>
            </a:pPr>
            <a:r>
              <a:rPr lang="nl-NL" dirty="0"/>
              <a:t>A </a:t>
            </a:r>
            <a:r>
              <a:rPr lang="nl-NL" dirty="0" err="1"/>
              <a:t>cronjob</a:t>
            </a:r>
            <a:r>
              <a:rPr lang="nl-NL" dirty="0"/>
              <a:t> looks in the directory </a:t>
            </a:r>
            <a:r>
              <a:rPr lang="nl-NL" dirty="0" err="1"/>
              <a:t>for</a:t>
            </a:r>
            <a:r>
              <a:rPr lang="nl-NL" dirty="0"/>
              <a:t> new files</a:t>
            </a:r>
          </a:p>
          <a:p>
            <a:pPr>
              <a:buFont typeface="Arial" pitchFamily="34" charset="0"/>
              <a:buChar char="•"/>
            </a:pPr>
            <a:r>
              <a:rPr lang="nl-NL" dirty="0"/>
              <a:t>The </a:t>
            </a:r>
            <a:r>
              <a:rPr lang="nl-NL" dirty="0" err="1"/>
              <a:t>MySQL</a:t>
            </a:r>
            <a:r>
              <a:rPr lang="nl-NL" dirty="0"/>
              <a:t> database is </a:t>
            </a:r>
            <a:r>
              <a:rPr lang="nl-NL" dirty="0" err="1"/>
              <a:t>altered</a:t>
            </a:r>
            <a:r>
              <a:rPr lang="nl-NL" dirty="0"/>
              <a:t> </a:t>
            </a:r>
            <a:r>
              <a:rPr lang="nl-NL" dirty="0" err="1"/>
              <a:t>and</a:t>
            </a:r>
            <a:r>
              <a:rPr lang="nl-NL" dirty="0"/>
              <a:t> the file is </a:t>
            </a:r>
            <a:r>
              <a:rPr lang="nl-NL" dirty="0" err="1"/>
              <a:t>processed</a:t>
            </a:r>
            <a:r>
              <a:rPr lang="nl-NL" dirty="0"/>
              <a:t> </a:t>
            </a:r>
            <a:r>
              <a:rPr lang="nl-NL" dirty="0" err="1"/>
              <a:t>and</a:t>
            </a:r>
            <a:r>
              <a:rPr lang="nl-NL" dirty="0"/>
              <a:t> </a:t>
            </a:r>
            <a:r>
              <a:rPr lang="nl-NL" dirty="0" err="1"/>
              <a:t>deleted</a:t>
            </a:r>
            <a:endParaRPr lang="nl-NL" dirty="0"/>
          </a:p>
          <a:p>
            <a:endParaRPr lang="en-US" dirty="0"/>
          </a:p>
        </p:txBody>
      </p:sp>
      <p:pic>
        <p:nvPicPr>
          <p:cNvPr id="4" name="Content Placeholder 5" descr="sms3tool_incoming.gif"/>
          <p:cNvPicPr>
            <a:picLocks noChangeAspect="1"/>
          </p:cNvPicPr>
          <p:nvPr/>
        </p:nvPicPr>
        <p:blipFill>
          <a:blip r:embed="rId2" cstate="print"/>
          <a:stretch>
            <a:fillRect/>
          </a:stretch>
        </p:blipFill>
        <p:spPr>
          <a:xfrm>
            <a:off x="369747" y="1295400"/>
            <a:ext cx="8404505" cy="898526"/>
          </a:xfrm>
          <a:prstGeom prst="rect">
            <a:avLst/>
          </a:prstGeom>
        </p:spPr>
      </p:pic>
    </p:spTree>
    <p:extLst>
      <p:ext uri="{BB962C8B-B14F-4D97-AF65-F5344CB8AC3E}">
        <p14:creationId xmlns:p14="http://schemas.microsoft.com/office/powerpoint/2010/main" val="3775436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the on call engineer</a:t>
            </a:r>
            <a:endParaRPr lang="en-US" dirty="0"/>
          </a:p>
        </p:txBody>
      </p:sp>
      <p:sp>
        <p:nvSpPr>
          <p:cNvPr id="3" name="Content Placeholder 2"/>
          <p:cNvSpPr>
            <a:spLocks noGrp="1"/>
          </p:cNvSpPr>
          <p:nvPr>
            <p:ph idx="1"/>
          </p:nvPr>
        </p:nvSpPr>
        <p:spPr/>
        <p:txBody>
          <a:bodyPr>
            <a:normAutofit lnSpcReduction="10000"/>
          </a:bodyPr>
          <a:lstStyle/>
          <a:p>
            <a:r>
              <a:rPr lang="en-US" dirty="0" smtClean="0"/>
              <a:t>Normally every week the on call engineer changes to the next person.</a:t>
            </a:r>
          </a:p>
          <a:p>
            <a:r>
              <a:rPr lang="en-US" dirty="0" smtClean="0"/>
              <a:t>The “</a:t>
            </a:r>
            <a:r>
              <a:rPr lang="en-US" dirty="0" err="1" smtClean="0"/>
              <a:t>contacts.cfg</a:t>
            </a:r>
            <a:r>
              <a:rPr lang="en-US" dirty="0" smtClean="0"/>
              <a:t>” needs to be adjusted to send the notifications to the correct engineer.</a:t>
            </a:r>
          </a:p>
          <a:p>
            <a:r>
              <a:rPr lang="en-US" dirty="0" smtClean="0"/>
              <a:t>On the central server a webpage is available to change who is on call.</a:t>
            </a:r>
          </a:p>
          <a:p>
            <a:r>
              <a:rPr lang="en-US" dirty="0" smtClean="0"/>
              <a:t>All servers for this pool have to be changed.</a:t>
            </a:r>
          </a:p>
          <a:p>
            <a:r>
              <a:rPr lang="en-US" dirty="0" err="1" smtClean="0"/>
              <a:t>Ssh</a:t>
            </a:r>
            <a:r>
              <a:rPr lang="en-US" dirty="0" smtClean="0"/>
              <a:t> scripts are used to change the settings everywhere.</a:t>
            </a:r>
            <a:endParaRPr lang="en-US" dirty="0"/>
          </a:p>
        </p:txBody>
      </p:sp>
    </p:spTree>
    <p:extLst>
      <p:ext uri="{BB962C8B-B14F-4D97-AF65-F5344CB8AC3E}">
        <p14:creationId xmlns:p14="http://schemas.microsoft.com/office/powerpoint/2010/main" val="3300848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Introduction &amp; Agenda</a:t>
            </a:r>
            <a:endParaRPr lang="en-US" dirty="0">
              <a:latin typeface="Myriad Pro Light" pitchFamily="34" charset="0"/>
            </a:endParaRPr>
          </a:p>
        </p:txBody>
      </p:sp>
      <p:sp>
        <p:nvSpPr>
          <p:cNvPr id="3" name="Content Placeholder 2"/>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History</a:t>
            </a:r>
          </a:p>
          <a:p>
            <a:pPr marL="457200" indent="-457200">
              <a:buFont typeface="Arial" panose="020B0604020202020204" pitchFamily="34" charset="0"/>
              <a:buChar char="•"/>
            </a:pPr>
            <a:r>
              <a:rPr lang="en-US" dirty="0"/>
              <a:t>Installation</a:t>
            </a:r>
          </a:p>
          <a:p>
            <a:pPr marL="457200" indent="-457200">
              <a:buFont typeface="Arial" panose="020B0604020202020204" pitchFamily="34" charset="0"/>
              <a:buChar char="•"/>
            </a:pPr>
            <a:r>
              <a:rPr lang="en-US" dirty="0"/>
              <a:t>Look and Feel</a:t>
            </a:r>
          </a:p>
          <a:p>
            <a:pPr marL="457200" indent="-457200">
              <a:buFont typeface="Arial" panose="020B0604020202020204" pitchFamily="34" charset="0"/>
              <a:buChar char="•"/>
            </a:pPr>
            <a:r>
              <a:rPr lang="en-US" dirty="0"/>
              <a:t>Administration</a:t>
            </a:r>
          </a:p>
          <a:p>
            <a:pPr marL="457200" indent="-457200">
              <a:buFont typeface="Arial" panose="020B0604020202020204" pitchFamily="34" charset="0"/>
              <a:buChar char="•"/>
            </a:pPr>
            <a:r>
              <a:rPr lang="en-US" dirty="0"/>
              <a:t>Alerting</a:t>
            </a:r>
          </a:p>
          <a:p>
            <a:pPr marL="457200" indent="-457200">
              <a:buFont typeface="Arial" panose="020B0604020202020204" pitchFamily="34" charset="0"/>
              <a:buChar char="•"/>
            </a:pPr>
            <a:r>
              <a:rPr lang="en-US" dirty="0"/>
              <a:t>Maintenance</a:t>
            </a:r>
          </a:p>
          <a:p>
            <a:pPr marL="457200" indent="-457200">
              <a:buFont typeface="Arial" panose="020B0604020202020204" pitchFamily="34" charset="0"/>
              <a:buChar char="•"/>
            </a:pPr>
            <a:r>
              <a:rPr lang="en-US" dirty="0"/>
              <a:t>Checks</a:t>
            </a:r>
          </a:p>
          <a:p>
            <a:pPr marL="457200" indent="-457200">
              <a:buFont typeface="Arial" panose="020B0604020202020204" pitchFamily="34" charset="0"/>
              <a:buChar char="•"/>
            </a:pPr>
            <a:r>
              <a:rPr lang="en-US" dirty="0"/>
              <a:t>Conclusion</a:t>
            </a:r>
          </a:p>
          <a:p>
            <a:pPr marL="457200" indent="-457200">
              <a:buFont typeface="Arial" panose="020B0604020202020204" pitchFamily="34" charset="0"/>
              <a:buChar char="•"/>
            </a:pPr>
            <a:r>
              <a:rPr lang="en-US" dirty="0"/>
              <a:t>Questions</a:t>
            </a:r>
          </a:p>
        </p:txBody>
      </p:sp>
      <p:pic>
        <p:nvPicPr>
          <p:cNvPr id="4" name="Picture 13" descr="Agen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2661830" cy="1033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Notepad_1_Hi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850" y="3231034"/>
            <a:ext cx="2687563" cy="228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348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Change the on call engineer</a:t>
            </a:r>
            <a:endParaRPr lang="nl-NL" dirty="0"/>
          </a:p>
        </p:txBody>
      </p:sp>
      <p:pic>
        <p:nvPicPr>
          <p:cNvPr id="7" name="Picture 6"/>
          <p:cNvPicPr>
            <a:picLocks noChangeAspect="1"/>
          </p:cNvPicPr>
          <p:nvPr/>
        </p:nvPicPr>
        <p:blipFill>
          <a:blip r:embed="rId2"/>
          <a:stretch>
            <a:fillRect/>
          </a:stretch>
        </p:blipFill>
        <p:spPr>
          <a:xfrm>
            <a:off x="595312" y="1295400"/>
            <a:ext cx="7953375" cy="3400425"/>
          </a:xfrm>
          <a:prstGeom prst="rect">
            <a:avLst/>
          </a:prstGeom>
        </p:spPr>
      </p:pic>
      <p:sp>
        <p:nvSpPr>
          <p:cNvPr id="8" name="TextBox 7"/>
          <p:cNvSpPr txBox="1"/>
          <p:nvPr/>
        </p:nvSpPr>
        <p:spPr>
          <a:xfrm>
            <a:off x="685800" y="5029200"/>
            <a:ext cx="7841377" cy="369332"/>
          </a:xfrm>
          <a:prstGeom prst="rect">
            <a:avLst/>
          </a:prstGeom>
          <a:noFill/>
        </p:spPr>
        <p:txBody>
          <a:bodyPr wrap="none" rtlCol="0">
            <a:spAutoFit/>
          </a:bodyPr>
          <a:lstStyle/>
          <a:p>
            <a:r>
              <a:rPr lang="nl-NL" dirty="0" smtClean="0"/>
              <a:t>The </a:t>
            </a:r>
            <a:r>
              <a:rPr lang="nl-NL" dirty="0" err="1" smtClean="0"/>
              <a:t>webinterface</a:t>
            </a:r>
            <a:r>
              <a:rPr lang="nl-NL" dirty="0" smtClean="0"/>
              <a:t> </a:t>
            </a:r>
            <a:r>
              <a:rPr lang="nl-NL" dirty="0" err="1" smtClean="0"/>
              <a:t>indicating</a:t>
            </a:r>
            <a:r>
              <a:rPr lang="nl-NL" dirty="0" smtClean="0"/>
              <a:t> </a:t>
            </a:r>
            <a:r>
              <a:rPr lang="nl-NL" dirty="0" err="1" smtClean="0"/>
              <a:t>who</a:t>
            </a:r>
            <a:r>
              <a:rPr lang="nl-NL" dirty="0" smtClean="0"/>
              <a:t> is on call </a:t>
            </a:r>
            <a:r>
              <a:rPr lang="nl-NL" dirty="0" err="1" smtClean="0"/>
              <a:t>now</a:t>
            </a:r>
            <a:r>
              <a:rPr lang="nl-NL" dirty="0" smtClean="0"/>
              <a:t>, </a:t>
            </a:r>
            <a:r>
              <a:rPr lang="nl-NL" dirty="0" err="1" smtClean="0"/>
              <a:t>and</a:t>
            </a:r>
            <a:r>
              <a:rPr lang="nl-NL" dirty="0" smtClean="0"/>
              <a:t> the </a:t>
            </a:r>
            <a:r>
              <a:rPr lang="nl-NL" dirty="0" err="1" smtClean="0"/>
              <a:t>possibility</a:t>
            </a:r>
            <a:r>
              <a:rPr lang="nl-NL" dirty="0" smtClean="0"/>
              <a:t> </a:t>
            </a:r>
            <a:r>
              <a:rPr lang="nl-NL" dirty="0" err="1" smtClean="0"/>
              <a:t>to</a:t>
            </a:r>
            <a:r>
              <a:rPr lang="nl-NL" dirty="0" smtClean="0"/>
              <a:t> change </a:t>
            </a:r>
            <a:r>
              <a:rPr lang="nl-NL" dirty="0" err="1" smtClean="0"/>
              <a:t>that</a:t>
            </a:r>
            <a:r>
              <a:rPr lang="nl-NL" dirty="0" smtClean="0"/>
              <a:t>.</a:t>
            </a:r>
            <a:endParaRPr lang="nl-NL" dirty="0"/>
          </a:p>
        </p:txBody>
      </p:sp>
    </p:spTree>
    <p:extLst>
      <p:ext uri="{BB962C8B-B14F-4D97-AF65-F5344CB8AC3E}">
        <p14:creationId xmlns:p14="http://schemas.microsoft.com/office/powerpoint/2010/main" val="2338818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the on call engineer</a:t>
            </a:r>
          </a:p>
        </p:txBody>
      </p:sp>
      <p:sp>
        <p:nvSpPr>
          <p:cNvPr id="3" name="Content Placeholder 2"/>
          <p:cNvSpPr>
            <a:spLocks noGrp="1"/>
          </p:cNvSpPr>
          <p:nvPr>
            <p:ph idx="1"/>
          </p:nvPr>
        </p:nvSpPr>
        <p:spPr>
          <a:xfrm>
            <a:off x="457200" y="1143000"/>
            <a:ext cx="8229600" cy="4983163"/>
          </a:xfrm>
        </p:spPr>
        <p:txBody>
          <a:bodyPr>
            <a:noAutofit/>
          </a:bodyPr>
          <a:lstStyle/>
          <a:p>
            <a:r>
              <a:rPr lang="en-US" sz="900" dirty="0"/>
              <a:t>#!/bin/bash</a:t>
            </a:r>
          </a:p>
          <a:p>
            <a:r>
              <a:rPr lang="en-US" sz="900" dirty="0" err="1"/>
              <a:t>newnumber</a:t>
            </a:r>
            <a:r>
              <a:rPr lang="en-US" sz="900" dirty="0"/>
              <a:t>=$1;</a:t>
            </a:r>
          </a:p>
          <a:p>
            <a:r>
              <a:rPr lang="en-US" sz="900" dirty="0"/>
              <a:t>name=$2;</a:t>
            </a:r>
          </a:p>
          <a:p>
            <a:r>
              <a:rPr lang="en-US" sz="900" dirty="0" err="1"/>
              <a:t>oldnumber</a:t>
            </a:r>
            <a:r>
              <a:rPr lang="en-US" sz="900" dirty="0"/>
              <a:t>=`</a:t>
            </a:r>
            <a:r>
              <a:rPr lang="en-US" sz="900" dirty="0" err="1"/>
              <a:t>grep</a:t>
            </a:r>
            <a:r>
              <a:rPr lang="en-US" sz="900" dirty="0"/>
              <a:t> -A1 pool1 /</a:t>
            </a:r>
            <a:r>
              <a:rPr lang="en-US" sz="900" dirty="0" err="1"/>
              <a:t>etc</a:t>
            </a:r>
            <a:r>
              <a:rPr lang="en-US" sz="900" dirty="0"/>
              <a:t>/</a:t>
            </a:r>
            <a:r>
              <a:rPr lang="en-US" sz="900" dirty="0" err="1"/>
              <a:t>nagios</a:t>
            </a:r>
            <a:r>
              <a:rPr lang="en-US" sz="900" dirty="0"/>
              <a:t>/</a:t>
            </a:r>
            <a:r>
              <a:rPr lang="en-US" sz="900" dirty="0" err="1"/>
              <a:t>contacts.cfg</a:t>
            </a:r>
            <a:r>
              <a:rPr lang="en-US" sz="900" dirty="0"/>
              <a:t> | </a:t>
            </a:r>
            <a:r>
              <a:rPr lang="en-US" sz="900" dirty="0" err="1"/>
              <a:t>grep</a:t>
            </a:r>
            <a:r>
              <a:rPr lang="en-US" sz="900" dirty="0"/>
              <a:t> pager | </a:t>
            </a:r>
            <a:r>
              <a:rPr lang="en-US" sz="900" dirty="0" err="1"/>
              <a:t>awk</a:t>
            </a:r>
            <a:r>
              <a:rPr lang="en-US" sz="900" dirty="0"/>
              <a:t> '{print $2}'`;</a:t>
            </a:r>
          </a:p>
          <a:p>
            <a:r>
              <a:rPr lang="en-US" sz="900" dirty="0"/>
              <a:t>echo </a:t>
            </a:r>
            <a:r>
              <a:rPr lang="en-US" sz="900" dirty="0" smtClean="0"/>
              <a:t>“The old number is</a:t>
            </a:r>
            <a:r>
              <a:rPr lang="en-US" sz="900" dirty="0"/>
              <a:t>: $</a:t>
            </a:r>
            <a:r>
              <a:rPr lang="en-US" sz="900" dirty="0" err="1"/>
              <a:t>oldnumber</a:t>
            </a:r>
            <a:r>
              <a:rPr lang="en-US" sz="900" dirty="0"/>
              <a:t> &lt;</a:t>
            </a:r>
            <a:r>
              <a:rPr lang="en-US" sz="900" dirty="0" err="1"/>
              <a:t>br</a:t>
            </a:r>
            <a:r>
              <a:rPr lang="en-US" sz="900" dirty="0"/>
              <a:t>&gt;";</a:t>
            </a:r>
          </a:p>
          <a:p>
            <a:endParaRPr lang="en-US" sz="900" dirty="0"/>
          </a:p>
          <a:p>
            <a:r>
              <a:rPr lang="en-US" sz="900" dirty="0"/>
              <a:t>/</a:t>
            </a:r>
            <a:r>
              <a:rPr lang="en-US" sz="900" dirty="0" err="1"/>
              <a:t>usr</a:t>
            </a:r>
            <a:r>
              <a:rPr lang="en-US" sz="900" dirty="0"/>
              <a:t>/bin/</a:t>
            </a:r>
            <a:r>
              <a:rPr lang="en-US" sz="900" dirty="0" err="1"/>
              <a:t>mysql</a:t>
            </a:r>
            <a:r>
              <a:rPr lang="en-US" sz="900" dirty="0"/>
              <a:t> -</a:t>
            </a:r>
            <a:r>
              <a:rPr lang="en-US" sz="900" dirty="0" err="1"/>
              <a:t>unagiosqlusr</a:t>
            </a:r>
            <a:r>
              <a:rPr lang="en-US" sz="900" dirty="0"/>
              <a:t> -</a:t>
            </a:r>
            <a:r>
              <a:rPr lang="en-US" sz="900" dirty="0" err="1" smtClean="0"/>
              <a:t>ppassword</a:t>
            </a:r>
            <a:r>
              <a:rPr lang="en-US" sz="900" dirty="0" smtClean="0"/>
              <a:t> </a:t>
            </a:r>
            <a:r>
              <a:rPr lang="en-US" sz="900" dirty="0"/>
              <a:t>-e "UPDATE db_nagiosql_v2.tbl_contact SET pager='$</a:t>
            </a:r>
            <a:r>
              <a:rPr lang="en-US" sz="900" dirty="0" err="1"/>
              <a:t>newnumber</a:t>
            </a:r>
            <a:r>
              <a:rPr lang="en-US" sz="900" dirty="0"/>
              <a:t>' WHERE </a:t>
            </a:r>
            <a:r>
              <a:rPr lang="en-US" sz="900" dirty="0" err="1"/>
              <a:t>contact_name</a:t>
            </a:r>
            <a:r>
              <a:rPr lang="en-US" sz="900" dirty="0"/>
              <a:t> LIKE '%pool1%';";</a:t>
            </a:r>
          </a:p>
          <a:p>
            <a:r>
              <a:rPr lang="en-US" sz="900" dirty="0"/>
              <a:t>/usr/local/bin/change_pool_tel.pl pool1 $</a:t>
            </a:r>
            <a:r>
              <a:rPr lang="en-US" sz="900" dirty="0" err="1"/>
              <a:t>newnumber</a:t>
            </a:r>
            <a:r>
              <a:rPr lang="en-US" sz="900" dirty="0"/>
              <a:t> /</a:t>
            </a:r>
            <a:r>
              <a:rPr lang="en-US" sz="900" dirty="0" err="1"/>
              <a:t>etc</a:t>
            </a:r>
            <a:r>
              <a:rPr lang="en-US" sz="900" dirty="0"/>
              <a:t>/</a:t>
            </a:r>
            <a:r>
              <a:rPr lang="en-US" sz="900" dirty="0" err="1"/>
              <a:t>nagios</a:t>
            </a:r>
            <a:r>
              <a:rPr lang="en-US" sz="900" dirty="0"/>
              <a:t>/</a:t>
            </a:r>
            <a:r>
              <a:rPr lang="en-US" sz="900" dirty="0" err="1"/>
              <a:t>contacts.cfg</a:t>
            </a:r>
            <a:r>
              <a:rPr lang="en-US" sz="900" dirty="0"/>
              <a:t> &gt;&gt; /</a:t>
            </a:r>
            <a:r>
              <a:rPr lang="en-US" sz="900" dirty="0" err="1"/>
              <a:t>etc</a:t>
            </a:r>
            <a:r>
              <a:rPr lang="en-US" sz="900" dirty="0"/>
              <a:t>/</a:t>
            </a:r>
            <a:r>
              <a:rPr lang="en-US" sz="900" dirty="0" err="1"/>
              <a:t>nagios</a:t>
            </a:r>
            <a:r>
              <a:rPr lang="en-US" sz="900" dirty="0"/>
              <a:t>/</a:t>
            </a:r>
            <a:r>
              <a:rPr lang="en-US" sz="900" dirty="0" err="1"/>
              <a:t>contacts.cfg.new</a:t>
            </a:r>
            <a:r>
              <a:rPr lang="en-US" sz="900" dirty="0"/>
              <a:t> || ( echo "</a:t>
            </a:r>
            <a:r>
              <a:rPr lang="en-US" sz="900" dirty="0" err="1"/>
              <a:t>fout</a:t>
            </a:r>
            <a:r>
              <a:rPr lang="en-US" sz="900" dirty="0"/>
              <a:t> [$</a:t>
            </a:r>
            <a:r>
              <a:rPr lang="en-US" sz="900" dirty="0" err="1"/>
              <a:t>newnumber</a:t>
            </a:r>
            <a:r>
              <a:rPr lang="en-US" sz="900" dirty="0"/>
              <a:t>]" ; exit 1 )</a:t>
            </a:r>
          </a:p>
          <a:p>
            <a:r>
              <a:rPr lang="en-US" sz="900" dirty="0"/>
              <a:t>mv -f /</a:t>
            </a:r>
            <a:r>
              <a:rPr lang="en-US" sz="900" dirty="0" err="1"/>
              <a:t>etc</a:t>
            </a:r>
            <a:r>
              <a:rPr lang="en-US" sz="900" dirty="0"/>
              <a:t>/</a:t>
            </a:r>
            <a:r>
              <a:rPr lang="en-US" sz="900" dirty="0" err="1"/>
              <a:t>nagios</a:t>
            </a:r>
            <a:r>
              <a:rPr lang="en-US" sz="900" dirty="0"/>
              <a:t>/</a:t>
            </a:r>
            <a:r>
              <a:rPr lang="en-US" sz="900" dirty="0" err="1"/>
              <a:t>contacts.cfg</a:t>
            </a:r>
            <a:r>
              <a:rPr lang="en-US" sz="900" dirty="0"/>
              <a:t> /</a:t>
            </a:r>
            <a:r>
              <a:rPr lang="en-US" sz="900" dirty="0" err="1"/>
              <a:t>etc</a:t>
            </a:r>
            <a:r>
              <a:rPr lang="en-US" sz="900" dirty="0"/>
              <a:t>/</a:t>
            </a:r>
            <a:r>
              <a:rPr lang="en-US" sz="900" dirty="0" err="1"/>
              <a:t>nagios</a:t>
            </a:r>
            <a:r>
              <a:rPr lang="en-US" sz="900" dirty="0"/>
              <a:t>/contacts.cfg.org;</a:t>
            </a:r>
          </a:p>
          <a:p>
            <a:r>
              <a:rPr lang="en-US" sz="900" dirty="0"/>
              <a:t>mv -f /</a:t>
            </a:r>
            <a:r>
              <a:rPr lang="en-US" sz="900" dirty="0" err="1"/>
              <a:t>etc</a:t>
            </a:r>
            <a:r>
              <a:rPr lang="en-US" sz="900" dirty="0"/>
              <a:t>/</a:t>
            </a:r>
            <a:r>
              <a:rPr lang="en-US" sz="900" dirty="0" err="1"/>
              <a:t>nagios</a:t>
            </a:r>
            <a:r>
              <a:rPr lang="en-US" sz="900" dirty="0"/>
              <a:t>/</a:t>
            </a:r>
            <a:r>
              <a:rPr lang="en-US" sz="900" dirty="0" err="1"/>
              <a:t>contacts.cfg.new</a:t>
            </a:r>
            <a:r>
              <a:rPr lang="en-US" sz="900" dirty="0"/>
              <a:t> /</a:t>
            </a:r>
            <a:r>
              <a:rPr lang="en-US" sz="900" dirty="0" err="1"/>
              <a:t>etc</a:t>
            </a:r>
            <a:r>
              <a:rPr lang="en-US" sz="900" dirty="0"/>
              <a:t>/</a:t>
            </a:r>
            <a:r>
              <a:rPr lang="en-US" sz="900" dirty="0" err="1"/>
              <a:t>nagios</a:t>
            </a:r>
            <a:r>
              <a:rPr lang="en-US" sz="900" dirty="0"/>
              <a:t>/</a:t>
            </a:r>
            <a:r>
              <a:rPr lang="en-US" sz="900" dirty="0" err="1"/>
              <a:t>contacts.cfg</a:t>
            </a:r>
            <a:r>
              <a:rPr lang="en-US" sz="900" dirty="0"/>
              <a:t>;</a:t>
            </a:r>
          </a:p>
          <a:p>
            <a:r>
              <a:rPr lang="en-US" sz="900" dirty="0" err="1"/>
              <a:t>chown</a:t>
            </a:r>
            <a:r>
              <a:rPr lang="en-US" sz="900" dirty="0"/>
              <a:t> apache /</a:t>
            </a:r>
            <a:r>
              <a:rPr lang="en-US" sz="900" dirty="0" err="1"/>
              <a:t>etc</a:t>
            </a:r>
            <a:r>
              <a:rPr lang="en-US" sz="900" dirty="0"/>
              <a:t>/</a:t>
            </a:r>
            <a:r>
              <a:rPr lang="en-US" sz="900" dirty="0" err="1"/>
              <a:t>nagios</a:t>
            </a:r>
            <a:r>
              <a:rPr lang="en-US" sz="900" dirty="0"/>
              <a:t>/</a:t>
            </a:r>
            <a:r>
              <a:rPr lang="en-US" sz="900" dirty="0" err="1"/>
              <a:t>contacts.cfg</a:t>
            </a:r>
            <a:r>
              <a:rPr lang="en-US" sz="900" dirty="0"/>
              <a:t>;</a:t>
            </a:r>
          </a:p>
          <a:p>
            <a:r>
              <a:rPr lang="en-US" sz="900" dirty="0"/>
              <a:t>now=`date +%s`</a:t>
            </a:r>
          </a:p>
          <a:p>
            <a:endParaRPr lang="en-US" sz="900" dirty="0" smtClean="0"/>
          </a:p>
          <a:p>
            <a:r>
              <a:rPr lang="en-US" sz="900" dirty="0" err="1" smtClean="0"/>
              <a:t>commandfile</a:t>
            </a:r>
            <a:r>
              <a:rPr lang="en-US" sz="900" dirty="0"/>
              <a:t>='/</a:t>
            </a:r>
            <a:r>
              <a:rPr lang="en-US" sz="900" dirty="0" err="1"/>
              <a:t>var</a:t>
            </a:r>
            <a:r>
              <a:rPr lang="en-US" sz="900" dirty="0"/>
              <a:t>/</a:t>
            </a:r>
            <a:r>
              <a:rPr lang="en-US" sz="900" dirty="0" err="1"/>
              <a:t>nagios</a:t>
            </a:r>
            <a:r>
              <a:rPr lang="en-US" sz="900" dirty="0"/>
              <a:t>/</a:t>
            </a:r>
            <a:r>
              <a:rPr lang="en-US" sz="900" dirty="0" err="1"/>
              <a:t>rw</a:t>
            </a:r>
            <a:r>
              <a:rPr lang="en-US" sz="900" dirty="0"/>
              <a:t>/nagios.cmd'</a:t>
            </a:r>
          </a:p>
          <a:p>
            <a:r>
              <a:rPr lang="en-US" sz="900" dirty="0"/>
              <a:t>echo "Restart </a:t>
            </a:r>
            <a:r>
              <a:rPr lang="en-US" sz="900" dirty="0" err="1"/>
              <a:t>nagios</a:t>
            </a:r>
            <a:r>
              <a:rPr lang="en-US" sz="900" dirty="0"/>
              <a:t>  &lt;</a:t>
            </a:r>
            <a:r>
              <a:rPr lang="en-US" sz="900" dirty="0" err="1"/>
              <a:t>br</a:t>
            </a:r>
            <a:r>
              <a:rPr lang="en-US" sz="900" dirty="0"/>
              <a:t>&gt;"</a:t>
            </a:r>
          </a:p>
          <a:p>
            <a:r>
              <a:rPr lang="en-US" sz="900" dirty="0" err="1"/>
              <a:t>printf</a:t>
            </a:r>
            <a:r>
              <a:rPr lang="en-US" sz="900" dirty="0"/>
              <a:t> "[%</a:t>
            </a:r>
            <a:r>
              <a:rPr lang="en-US" sz="900" dirty="0" err="1"/>
              <a:t>lu</a:t>
            </a:r>
            <a:r>
              <a:rPr lang="en-US" sz="900" dirty="0"/>
              <a:t>] RESTART_PROGRAM" $now &gt; $</a:t>
            </a:r>
            <a:r>
              <a:rPr lang="en-US" sz="900" dirty="0" err="1"/>
              <a:t>commandfile</a:t>
            </a:r>
            <a:endParaRPr lang="en-US" sz="900" dirty="0"/>
          </a:p>
          <a:p>
            <a:r>
              <a:rPr lang="en-US" sz="900" dirty="0" err="1" smtClean="0"/>
              <a:t>ennu</a:t>
            </a:r>
            <a:r>
              <a:rPr lang="en-US" sz="900" dirty="0"/>
              <a:t>=$</a:t>
            </a:r>
            <a:r>
              <a:rPr lang="en-US" sz="900" dirty="0" err="1"/>
              <a:t>newnumber</a:t>
            </a:r>
            <a:r>
              <a:rPr lang="en-US" sz="900" dirty="0"/>
              <a:t>;</a:t>
            </a:r>
          </a:p>
          <a:p>
            <a:r>
              <a:rPr lang="en-US" sz="900" dirty="0"/>
              <a:t>echo </a:t>
            </a:r>
            <a:r>
              <a:rPr lang="en-US" sz="900" dirty="0" smtClean="0"/>
              <a:t>“The new number is</a:t>
            </a:r>
            <a:r>
              <a:rPr lang="en-US" sz="900" dirty="0"/>
              <a:t>: $</a:t>
            </a:r>
            <a:r>
              <a:rPr lang="en-US" sz="900" dirty="0" err="1"/>
              <a:t>ennu</a:t>
            </a:r>
            <a:r>
              <a:rPr lang="en-US" sz="900" dirty="0"/>
              <a:t>  &lt;</a:t>
            </a:r>
            <a:r>
              <a:rPr lang="en-US" sz="900" dirty="0" err="1"/>
              <a:t>br</a:t>
            </a:r>
            <a:r>
              <a:rPr lang="en-US" sz="900" dirty="0"/>
              <a:t>&gt;";</a:t>
            </a:r>
          </a:p>
          <a:p>
            <a:r>
              <a:rPr lang="en-US" sz="900" dirty="0" err="1"/>
              <a:t>smstext</a:t>
            </a:r>
            <a:r>
              <a:rPr lang="en-US" sz="900" dirty="0" smtClean="0"/>
              <a:t>=“You are on call...</a:t>
            </a:r>
            <a:r>
              <a:rPr lang="en-US" sz="900" dirty="0"/>
              <a:t>f</a:t>
            </a:r>
            <a:r>
              <a:rPr lang="en-US" sz="900" dirty="0" smtClean="0"/>
              <a:t>or </a:t>
            </a:r>
            <a:r>
              <a:rPr lang="en-US" sz="900" dirty="0"/>
              <a:t>$HOSTNAME"</a:t>
            </a:r>
          </a:p>
          <a:p>
            <a:r>
              <a:rPr lang="en-US" sz="900" dirty="0"/>
              <a:t>/usr/local/bin/sms_nagios.pl $</a:t>
            </a:r>
            <a:r>
              <a:rPr lang="en-US" sz="900" dirty="0" err="1"/>
              <a:t>ennu</a:t>
            </a:r>
            <a:r>
              <a:rPr lang="en-US" sz="900" dirty="0"/>
              <a:t> "$</a:t>
            </a:r>
            <a:r>
              <a:rPr lang="en-US" sz="900" dirty="0" err="1"/>
              <a:t>smstext</a:t>
            </a:r>
            <a:r>
              <a:rPr lang="en-US" sz="900" dirty="0"/>
              <a:t>"</a:t>
            </a:r>
          </a:p>
          <a:p>
            <a:r>
              <a:rPr lang="en-US" sz="900" dirty="0" smtClean="0"/>
              <a:t>echo “</a:t>
            </a:r>
            <a:r>
              <a:rPr lang="en-US" sz="900" dirty="0" err="1" smtClean="0"/>
              <a:t>CustomerA</a:t>
            </a:r>
            <a:r>
              <a:rPr lang="en-US" sz="900" dirty="0" smtClean="0"/>
              <a:t>";</a:t>
            </a:r>
            <a:endParaRPr lang="en-US" sz="900" dirty="0"/>
          </a:p>
          <a:p>
            <a:r>
              <a:rPr lang="en-US" sz="900" dirty="0" err="1"/>
              <a:t>ssh</a:t>
            </a:r>
            <a:r>
              <a:rPr lang="en-US" sz="900" dirty="0"/>
              <a:t> root@10.234.7.3 "/usr/local/bin/changes.sh $</a:t>
            </a:r>
            <a:r>
              <a:rPr lang="en-US" sz="900" dirty="0" err="1"/>
              <a:t>ennu</a:t>
            </a:r>
            <a:r>
              <a:rPr lang="en-US" sz="900" dirty="0"/>
              <a:t>";</a:t>
            </a:r>
          </a:p>
          <a:p>
            <a:r>
              <a:rPr lang="en-US" sz="900" dirty="0"/>
              <a:t>echo "&lt;</a:t>
            </a:r>
            <a:r>
              <a:rPr lang="en-US" sz="900" dirty="0" err="1"/>
              <a:t>br</a:t>
            </a:r>
            <a:r>
              <a:rPr lang="en-US" sz="900" dirty="0"/>
              <a:t>&gt;";</a:t>
            </a:r>
          </a:p>
          <a:p>
            <a:r>
              <a:rPr lang="en-US" sz="900" dirty="0"/>
              <a:t>echo "mail";</a:t>
            </a:r>
          </a:p>
          <a:p>
            <a:r>
              <a:rPr lang="en-US" sz="900" dirty="0"/>
              <a:t>/</a:t>
            </a:r>
            <a:r>
              <a:rPr lang="en-US" sz="900" dirty="0" err="1"/>
              <a:t>usr</a:t>
            </a:r>
            <a:r>
              <a:rPr lang="en-US" sz="900" dirty="0"/>
              <a:t>/local/bin/python2.7 /usr/local/bin/gam/gam.py user pool1@deltics.info forward on $name keep</a:t>
            </a:r>
          </a:p>
          <a:p>
            <a:r>
              <a:rPr lang="en-US" sz="900" dirty="0"/>
              <a:t># Email text/message</a:t>
            </a:r>
          </a:p>
          <a:p>
            <a:r>
              <a:rPr lang="en-US" sz="900" dirty="0"/>
              <a:t>EMAILMESSAGE</a:t>
            </a:r>
            <a:r>
              <a:rPr lang="en-US" sz="900" dirty="0" smtClean="0"/>
              <a:t>=“Now $</a:t>
            </a:r>
            <a:r>
              <a:rPr lang="en-US" sz="900" dirty="0" err="1" smtClean="0"/>
              <a:t>newname</a:t>
            </a:r>
            <a:r>
              <a:rPr lang="en-US" sz="900" dirty="0" smtClean="0"/>
              <a:t> will receive the mail for pool1@deltics.info</a:t>
            </a:r>
            <a:r>
              <a:rPr lang="en-US" sz="900" dirty="0"/>
              <a:t>"</a:t>
            </a:r>
          </a:p>
          <a:p>
            <a:r>
              <a:rPr lang="en-US" sz="900" dirty="0"/>
              <a:t># send an email using /bin/mail</a:t>
            </a:r>
          </a:p>
          <a:p>
            <a:r>
              <a:rPr lang="en-US" sz="900" dirty="0"/>
              <a:t>echo $EMAILMESSAGE | /bin/mail -s </a:t>
            </a:r>
            <a:r>
              <a:rPr lang="en-US" sz="900" dirty="0" smtClean="0"/>
              <a:t>“Mail for pool1 is being sent to you…" </a:t>
            </a:r>
            <a:r>
              <a:rPr lang="en-US" sz="900" dirty="0"/>
              <a:t>"pool1@deltics.info"</a:t>
            </a:r>
          </a:p>
          <a:p>
            <a:endParaRPr lang="en-US" sz="900" dirty="0"/>
          </a:p>
        </p:txBody>
      </p:sp>
    </p:spTree>
    <p:extLst>
      <p:ext uri="{BB962C8B-B14F-4D97-AF65-F5344CB8AC3E}">
        <p14:creationId xmlns:p14="http://schemas.microsoft.com/office/powerpoint/2010/main" val="301216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the on call engineer</a:t>
            </a:r>
            <a:endParaRPr lang="nl-NL" dirty="0"/>
          </a:p>
        </p:txBody>
      </p:sp>
      <p:pic>
        <p:nvPicPr>
          <p:cNvPr id="4" name="Picture 7" descr="G:\Trainingen\BMA training geven\Nagios.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1999" y="1600200"/>
            <a:ext cx="1615441" cy="38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1999" y="1981200"/>
            <a:ext cx="1615441" cy="369332"/>
          </a:xfrm>
          <a:prstGeom prst="rect">
            <a:avLst/>
          </a:prstGeom>
          <a:noFill/>
        </p:spPr>
        <p:txBody>
          <a:bodyPr wrap="square" rtlCol="0">
            <a:spAutoFit/>
          </a:bodyPr>
          <a:lstStyle/>
          <a:p>
            <a:r>
              <a:rPr lang="nl-NL" dirty="0" smtClean="0"/>
              <a:t>Central server</a:t>
            </a:r>
            <a:endParaRPr lang="nl-NL" dirty="0"/>
          </a:p>
        </p:txBody>
      </p:sp>
      <p:sp>
        <p:nvSpPr>
          <p:cNvPr id="6" name="TextBox 5"/>
          <p:cNvSpPr txBox="1"/>
          <p:nvPr/>
        </p:nvSpPr>
        <p:spPr>
          <a:xfrm>
            <a:off x="1676400" y="2514600"/>
            <a:ext cx="2222916" cy="369332"/>
          </a:xfrm>
          <a:prstGeom prst="rect">
            <a:avLst/>
          </a:prstGeom>
          <a:noFill/>
        </p:spPr>
        <p:txBody>
          <a:bodyPr wrap="none" rtlCol="0">
            <a:spAutoFit/>
          </a:bodyPr>
          <a:lstStyle/>
          <a:p>
            <a:r>
              <a:rPr lang="nl-NL" dirty="0" err="1" smtClean="0"/>
              <a:t>Changing</a:t>
            </a:r>
            <a:r>
              <a:rPr lang="nl-NL" dirty="0" smtClean="0"/>
              <a:t> </a:t>
            </a:r>
            <a:r>
              <a:rPr lang="nl-NL" dirty="0" err="1" smtClean="0"/>
              <a:t>contacts.cfg</a:t>
            </a:r>
            <a:endParaRPr lang="nl-NL" dirty="0"/>
          </a:p>
        </p:txBody>
      </p:sp>
      <p:sp>
        <p:nvSpPr>
          <p:cNvPr id="7" name="TextBox 6"/>
          <p:cNvSpPr txBox="1"/>
          <p:nvPr/>
        </p:nvSpPr>
        <p:spPr>
          <a:xfrm>
            <a:off x="1676400" y="2883932"/>
            <a:ext cx="2543260" cy="369332"/>
          </a:xfrm>
          <a:prstGeom prst="rect">
            <a:avLst/>
          </a:prstGeom>
          <a:noFill/>
        </p:spPr>
        <p:txBody>
          <a:bodyPr wrap="none" rtlCol="0">
            <a:spAutoFit/>
          </a:bodyPr>
          <a:lstStyle/>
          <a:p>
            <a:r>
              <a:rPr lang="nl-NL" dirty="0" err="1" smtClean="0"/>
              <a:t>Altering</a:t>
            </a:r>
            <a:r>
              <a:rPr lang="nl-NL" dirty="0" smtClean="0"/>
              <a:t> </a:t>
            </a:r>
            <a:r>
              <a:rPr lang="nl-NL" dirty="0" err="1" smtClean="0"/>
              <a:t>MySQL</a:t>
            </a:r>
            <a:r>
              <a:rPr lang="nl-NL" dirty="0" smtClean="0"/>
              <a:t> database</a:t>
            </a:r>
            <a:endParaRPr lang="nl-NL" dirty="0"/>
          </a:p>
        </p:txBody>
      </p:sp>
      <p:sp>
        <p:nvSpPr>
          <p:cNvPr id="8" name="TextBox 7"/>
          <p:cNvSpPr txBox="1"/>
          <p:nvPr/>
        </p:nvSpPr>
        <p:spPr>
          <a:xfrm>
            <a:off x="1676400" y="3250684"/>
            <a:ext cx="1536190" cy="369332"/>
          </a:xfrm>
          <a:prstGeom prst="rect">
            <a:avLst/>
          </a:prstGeom>
          <a:noFill/>
        </p:spPr>
        <p:txBody>
          <a:bodyPr wrap="none" rtlCol="0">
            <a:spAutoFit/>
          </a:bodyPr>
          <a:lstStyle/>
          <a:p>
            <a:r>
              <a:rPr lang="nl-NL" dirty="0" err="1" smtClean="0"/>
              <a:t>Restart</a:t>
            </a:r>
            <a:r>
              <a:rPr lang="nl-NL" dirty="0" smtClean="0"/>
              <a:t> Nagios</a:t>
            </a:r>
            <a:endParaRPr lang="nl-NL" dirty="0"/>
          </a:p>
        </p:txBody>
      </p:sp>
      <p:sp>
        <p:nvSpPr>
          <p:cNvPr id="9" name="TextBox 8"/>
          <p:cNvSpPr txBox="1"/>
          <p:nvPr/>
        </p:nvSpPr>
        <p:spPr>
          <a:xfrm>
            <a:off x="1676400" y="3617436"/>
            <a:ext cx="3741089" cy="369332"/>
          </a:xfrm>
          <a:prstGeom prst="rect">
            <a:avLst/>
          </a:prstGeom>
          <a:noFill/>
        </p:spPr>
        <p:txBody>
          <a:bodyPr wrap="none" rtlCol="0">
            <a:spAutoFit/>
          </a:bodyPr>
          <a:lstStyle/>
          <a:p>
            <a:r>
              <a:rPr lang="nl-NL" dirty="0" smtClean="0"/>
              <a:t>Start scripts on remote Nagios servers</a:t>
            </a:r>
            <a:endParaRPr lang="nl-NL" dirty="0"/>
          </a:p>
        </p:txBody>
      </p:sp>
      <p:pic>
        <p:nvPicPr>
          <p:cNvPr id="10" name="Picture 7" descr="G:\Trainingen\BMA training geven\Nagios.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600200"/>
            <a:ext cx="1615441" cy="381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53200" y="1981200"/>
            <a:ext cx="1752600" cy="369332"/>
          </a:xfrm>
          <a:prstGeom prst="rect">
            <a:avLst/>
          </a:prstGeom>
          <a:noFill/>
        </p:spPr>
        <p:txBody>
          <a:bodyPr wrap="square" rtlCol="0">
            <a:spAutoFit/>
          </a:bodyPr>
          <a:lstStyle/>
          <a:p>
            <a:r>
              <a:rPr lang="nl-NL" dirty="0" smtClean="0"/>
              <a:t>Remote servers</a:t>
            </a:r>
            <a:endParaRPr lang="nl-NL" dirty="0"/>
          </a:p>
        </p:txBody>
      </p:sp>
      <p:sp>
        <p:nvSpPr>
          <p:cNvPr id="13" name="TextBox 12"/>
          <p:cNvSpPr txBox="1"/>
          <p:nvPr/>
        </p:nvSpPr>
        <p:spPr>
          <a:xfrm>
            <a:off x="6249462" y="2514600"/>
            <a:ext cx="2222916" cy="369332"/>
          </a:xfrm>
          <a:prstGeom prst="rect">
            <a:avLst/>
          </a:prstGeom>
          <a:noFill/>
        </p:spPr>
        <p:txBody>
          <a:bodyPr wrap="none" rtlCol="0">
            <a:spAutoFit/>
          </a:bodyPr>
          <a:lstStyle/>
          <a:p>
            <a:r>
              <a:rPr lang="nl-NL" dirty="0" err="1" smtClean="0"/>
              <a:t>Changing</a:t>
            </a:r>
            <a:r>
              <a:rPr lang="nl-NL" dirty="0" smtClean="0"/>
              <a:t> </a:t>
            </a:r>
            <a:r>
              <a:rPr lang="nl-NL" dirty="0" err="1" smtClean="0"/>
              <a:t>contacts.cfg</a:t>
            </a:r>
            <a:endParaRPr lang="nl-NL" dirty="0"/>
          </a:p>
        </p:txBody>
      </p:sp>
      <p:sp>
        <p:nvSpPr>
          <p:cNvPr id="14" name="TextBox 13"/>
          <p:cNvSpPr txBox="1"/>
          <p:nvPr/>
        </p:nvSpPr>
        <p:spPr>
          <a:xfrm>
            <a:off x="6249462" y="2883932"/>
            <a:ext cx="2543260" cy="369332"/>
          </a:xfrm>
          <a:prstGeom prst="rect">
            <a:avLst/>
          </a:prstGeom>
          <a:noFill/>
        </p:spPr>
        <p:txBody>
          <a:bodyPr wrap="none" rtlCol="0">
            <a:spAutoFit/>
          </a:bodyPr>
          <a:lstStyle/>
          <a:p>
            <a:r>
              <a:rPr lang="nl-NL" dirty="0" err="1" smtClean="0"/>
              <a:t>Altering</a:t>
            </a:r>
            <a:r>
              <a:rPr lang="nl-NL" dirty="0" smtClean="0"/>
              <a:t> </a:t>
            </a:r>
            <a:r>
              <a:rPr lang="nl-NL" dirty="0" err="1" smtClean="0"/>
              <a:t>MySQL</a:t>
            </a:r>
            <a:r>
              <a:rPr lang="nl-NL" dirty="0" smtClean="0"/>
              <a:t> database</a:t>
            </a:r>
            <a:endParaRPr lang="nl-NL" dirty="0"/>
          </a:p>
        </p:txBody>
      </p:sp>
      <p:sp>
        <p:nvSpPr>
          <p:cNvPr id="15" name="TextBox 14"/>
          <p:cNvSpPr txBox="1"/>
          <p:nvPr/>
        </p:nvSpPr>
        <p:spPr>
          <a:xfrm>
            <a:off x="6249462" y="3250684"/>
            <a:ext cx="1536190" cy="369332"/>
          </a:xfrm>
          <a:prstGeom prst="rect">
            <a:avLst/>
          </a:prstGeom>
          <a:noFill/>
        </p:spPr>
        <p:txBody>
          <a:bodyPr wrap="none" rtlCol="0">
            <a:spAutoFit/>
          </a:bodyPr>
          <a:lstStyle/>
          <a:p>
            <a:r>
              <a:rPr lang="nl-NL" dirty="0" err="1" smtClean="0"/>
              <a:t>Restart</a:t>
            </a:r>
            <a:r>
              <a:rPr lang="nl-NL" dirty="0" smtClean="0"/>
              <a:t> Nagios</a:t>
            </a:r>
            <a:endParaRPr lang="nl-NL" dirty="0"/>
          </a:p>
        </p:txBody>
      </p:sp>
      <p:sp>
        <p:nvSpPr>
          <p:cNvPr id="16" name="TextBox 15"/>
          <p:cNvSpPr txBox="1"/>
          <p:nvPr/>
        </p:nvSpPr>
        <p:spPr>
          <a:xfrm>
            <a:off x="1626963" y="4907518"/>
            <a:ext cx="5890074" cy="369332"/>
          </a:xfrm>
          <a:prstGeom prst="rect">
            <a:avLst/>
          </a:prstGeom>
          <a:noFill/>
        </p:spPr>
        <p:txBody>
          <a:bodyPr wrap="square" rtlCol="0">
            <a:spAutoFit/>
          </a:bodyPr>
          <a:lstStyle/>
          <a:p>
            <a:r>
              <a:rPr lang="nl-NL" dirty="0" smtClean="0"/>
              <a:t>A </a:t>
            </a:r>
            <a:r>
              <a:rPr lang="nl-NL" dirty="0" err="1" smtClean="0"/>
              <a:t>text</a:t>
            </a:r>
            <a:r>
              <a:rPr lang="nl-NL" dirty="0" smtClean="0"/>
              <a:t> </a:t>
            </a:r>
            <a:r>
              <a:rPr lang="nl-NL" dirty="0" err="1" smtClean="0"/>
              <a:t>message</a:t>
            </a:r>
            <a:r>
              <a:rPr lang="nl-NL" dirty="0" smtClean="0"/>
              <a:t> </a:t>
            </a:r>
            <a:r>
              <a:rPr lang="nl-NL" dirty="0" err="1" smtClean="0"/>
              <a:t>and</a:t>
            </a:r>
            <a:r>
              <a:rPr lang="nl-NL" dirty="0" smtClean="0"/>
              <a:t> email is </a:t>
            </a:r>
            <a:r>
              <a:rPr lang="nl-NL" dirty="0" err="1" smtClean="0"/>
              <a:t>send</a:t>
            </a:r>
            <a:r>
              <a:rPr lang="nl-NL" dirty="0" smtClean="0"/>
              <a:t> </a:t>
            </a:r>
            <a:r>
              <a:rPr lang="nl-NL" dirty="0" err="1" smtClean="0"/>
              <a:t>to</a:t>
            </a:r>
            <a:r>
              <a:rPr lang="nl-NL" dirty="0" smtClean="0"/>
              <a:t> the new on call engineer</a:t>
            </a:r>
            <a:endParaRPr lang="nl-NL" dirty="0"/>
          </a:p>
        </p:txBody>
      </p:sp>
    </p:spTree>
    <p:extLst>
      <p:ext uri="{BB962C8B-B14F-4D97-AF65-F5344CB8AC3E}">
        <p14:creationId xmlns:p14="http://schemas.microsoft.com/office/powerpoint/2010/main" val="75769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a:t>
            </a:r>
            <a:endParaRPr lang="en-US" dirty="0"/>
          </a:p>
        </p:txBody>
      </p:sp>
      <p:sp>
        <p:nvSpPr>
          <p:cNvPr id="4" name="Content Placeholder 2"/>
          <p:cNvSpPr>
            <a:spLocks noGrp="1"/>
          </p:cNvSpPr>
          <p:nvPr>
            <p:ph idx="1"/>
          </p:nvPr>
        </p:nvSpPr>
        <p:spPr>
          <a:xfrm>
            <a:off x="465909" y="1219201"/>
            <a:ext cx="8229600" cy="1676399"/>
          </a:xfrm>
        </p:spPr>
        <p:txBody>
          <a:bodyPr>
            <a:normAutofit/>
          </a:bodyPr>
          <a:lstStyle/>
          <a:p>
            <a:pPr marL="457200" indent="-457200">
              <a:buFont typeface="Arial" panose="020B0604020202020204" pitchFamily="34" charset="0"/>
              <a:buChar char="•"/>
            </a:pPr>
            <a:r>
              <a:rPr lang="en-US" dirty="0" smtClean="0"/>
              <a:t>Updates are installed via a yum repository</a:t>
            </a:r>
          </a:p>
          <a:p>
            <a:pPr marL="457200" indent="-457200">
              <a:buFont typeface="Arial" panose="020B0604020202020204" pitchFamily="34" charset="0"/>
              <a:buChar char="•"/>
            </a:pPr>
            <a:r>
              <a:rPr lang="en-US" dirty="0" smtClean="0"/>
              <a:t>Global updates are installed using salt-</a:t>
            </a:r>
            <a:r>
              <a:rPr lang="en-US" dirty="0" err="1" smtClean="0"/>
              <a:t>ssh</a:t>
            </a:r>
            <a:r>
              <a:rPr lang="en-US" dirty="0" smtClean="0"/>
              <a:t> to update all systems simultaneous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p:txBody>
      </p:sp>
      <p:sp>
        <p:nvSpPr>
          <p:cNvPr id="3" name="TextBox 2"/>
          <p:cNvSpPr txBox="1"/>
          <p:nvPr/>
        </p:nvSpPr>
        <p:spPr>
          <a:xfrm>
            <a:off x="465909" y="4800600"/>
            <a:ext cx="822960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New checks are installed by RPM package</a:t>
            </a:r>
          </a:p>
          <a:p>
            <a:pPr lvl="1"/>
            <a:r>
              <a:rPr lang="en-US" sz="3200" dirty="0"/>
              <a:t>And are manually configured in </a:t>
            </a:r>
            <a:r>
              <a:rPr lang="en-US" sz="3200" dirty="0" err="1"/>
              <a:t>NagiosQL</a:t>
            </a:r>
            <a:endParaRPr lang="en-US" sz="3200" dirty="0"/>
          </a:p>
          <a:p>
            <a:endParaRPr lang="nl-NL" sz="3200" dirty="0"/>
          </a:p>
        </p:txBody>
      </p:sp>
      <p:sp>
        <p:nvSpPr>
          <p:cNvPr id="5" name="TextBox 4"/>
          <p:cNvSpPr txBox="1"/>
          <p:nvPr/>
        </p:nvSpPr>
        <p:spPr>
          <a:xfrm>
            <a:off x="2006927" y="2927939"/>
            <a:ext cx="5147563" cy="369332"/>
          </a:xfrm>
          <a:prstGeom prst="rect">
            <a:avLst/>
          </a:prstGeom>
          <a:noFill/>
        </p:spPr>
        <p:txBody>
          <a:bodyPr wrap="none" rtlCol="0">
            <a:spAutoFit/>
          </a:bodyPr>
          <a:lstStyle/>
          <a:p>
            <a:r>
              <a:rPr lang="nl-NL" dirty="0" err="1">
                <a:latin typeface="Courier New" panose="02070309020205020404" pitchFamily="49" charset="0"/>
                <a:cs typeface="Courier New" panose="02070309020205020404" pitchFamily="49" charset="0"/>
              </a:rPr>
              <a:t>salt-ssh</a:t>
            </a:r>
            <a:r>
              <a:rPr lang="nl-NL" dirty="0">
                <a:latin typeface="Courier New" panose="02070309020205020404" pitchFamily="49" charset="0"/>
                <a:cs typeface="Courier New" panose="02070309020205020404" pitchFamily="49" charset="0"/>
              </a:rPr>
              <a:t> </a:t>
            </a:r>
            <a:r>
              <a:rPr lang="nl-NL" dirty="0" smtClean="0">
                <a:latin typeface="Courier New" panose="02070309020205020404" pitchFamily="49" charset="0"/>
                <a:cs typeface="Courier New" panose="02070309020205020404" pitchFamily="49" charset="0"/>
              </a:rPr>
              <a:t>“*” </a:t>
            </a:r>
            <a:r>
              <a:rPr lang="nl-NL" dirty="0">
                <a:latin typeface="Courier New" panose="02070309020205020404" pitchFamily="49" charset="0"/>
                <a:cs typeface="Courier New" panose="02070309020205020404" pitchFamily="49" charset="0"/>
              </a:rPr>
              <a:t>-r </a:t>
            </a:r>
            <a:r>
              <a:rPr lang="nl-NL" dirty="0" smtClean="0">
                <a:latin typeface="Courier New" panose="02070309020205020404" pitchFamily="49" charset="0"/>
                <a:cs typeface="Courier New" panose="02070309020205020404" pitchFamily="49" charset="0"/>
              </a:rPr>
              <a:t>“</a:t>
            </a:r>
            <a:r>
              <a:rPr lang="nl-NL" dirty="0" err="1" smtClean="0">
                <a:latin typeface="Courier New" panose="02070309020205020404" pitchFamily="49" charset="0"/>
                <a:cs typeface="Courier New" panose="02070309020205020404" pitchFamily="49" charset="0"/>
              </a:rPr>
              <a:t>sudo</a:t>
            </a:r>
            <a:r>
              <a:rPr lang="nl-NL" dirty="0" smtClean="0">
                <a:latin typeface="Courier New" panose="02070309020205020404" pitchFamily="49" charset="0"/>
                <a:cs typeface="Courier New" panose="02070309020205020404" pitchFamily="49" charset="0"/>
              </a:rPr>
              <a:t> </a:t>
            </a:r>
            <a:r>
              <a:rPr lang="nl-NL" dirty="0" err="1">
                <a:latin typeface="Courier New" panose="02070309020205020404" pitchFamily="49" charset="0"/>
                <a:cs typeface="Courier New" panose="02070309020205020404" pitchFamily="49" charset="0"/>
              </a:rPr>
              <a:t>yum</a:t>
            </a:r>
            <a:r>
              <a:rPr lang="nl-NL" dirty="0">
                <a:latin typeface="Courier New" panose="02070309020205020404" pitchFamily="49" charset="0"/>
                <a:cs typeface="Courier New" panose="02070309020205020404" pitchFamily="49" charset="0"/>
              </a:rPr>
              <a:t> -y </a:t>
            </a:r>
            <a:r>
              <a:rPr lang="nl-NL" dirty="0" smtClean="0">
                <a:latin typeface="Courier New" panose="02070309020205020404" pitchFamily="49" charset="0"/>
                <a:cs typeface="Courier New" panose="02070309020205020404" pitchFamily="49" charset="0"/>
              </a:rPr>
              <a:t>update”</a:t>
            </a:r>
            <a:endParaRPr lang="nl-NL" dirty="0">
              <a:latin typeface="Courier New" panose="02070309020205020404" pitchFamily="49" charset="0"/>
              <a:cs typeface="Courier New" panose="02070309020205020404" pitchFamily="49" charset="0"/>
            </a:endParaRPr>
          </a:p>
        </p:txBody>
      </p:sp>
      <p:sp>
        <p:nvSpPr>
          <p:cNvPr id="6" name="TextBox 5"/>
          <p:cNvSpPr txBox="1"/>
          <p:nvPr/>
        </p:nvSpPr>
        <p:spPr>
          <a:xfrm>
            <a:off x="206061" y="3448771"/>
            <a:ext cx="8731878" cy="1200329"/>
          </a:xfrm>
          <a:prstGeom prst="rect">
            <a:avLst/>
          </a:prstGeom>
          <a:noFill/>
        </p:spPr>
        <p:txBody>
          <a:bodyPr wrap="none" rtlCol="0">
            <a:spAutoFit/>
          </a:bodyPr>
          <a:lstStyle/>
          <a:p>
            <a:r>
              <a:rPr lang="nl-NL" dirty="0" err="1">
                <a:latin typeface="Courier New" panose="02070309020205020404" pitchFamily="49" charset="0"/>
                <a:cs typeface="Courier New" panose="02070309020205020404" pitchFamily="49" charset="0"/>
              </a:rPr>
              <a:t>salt-ssh</a:t>
            </a:r>
            <a:r>
              <a:rPr lang="nl-NL" dirty="0">
                <a:latin typeface="Courier New" panose="02070309020205020404" pitchFamily="49" charset="0"/>
                <a:cs typeface="Courier New" panose="02070309020205020404" pitchFamily="49" charset="0"/>
              </a:rPr>
              <a:t> "*" -r "cd /</a:t>
            </a:r>
            <a:r>
              <a:rPr lang="nl-NL" dirty="0" err="1" smtClean="0">
                <a:latin typeface="Courier New" panose="02070309020205020404" pitchFamily="49" charset="0"/>
                <a:cs typeface="Courier New" panose="02070309020205020404" pitchFamily="49" charset="0"/>
              </a:rPr>
              <a:t>etc</a:t>
            </a:r>
            <a:r>
              <a:rPr lang="nl-NL" dirty="0" smtClean="0">
                <a:latin typeface="Courier New" panose="02070309020205020404" pitchFamily="49" charset="0"/>
                <a:cs typeface="Courier New" panose="02070309020205020404" pitchFamily="49" charset="0"/>
              </a:rPr>
              <a:t>/</a:t>
            </a:r>
            <a:r>
              <a:rPr lang="nl-NL" dirty="0" err="1" smtClean="0">
                <a:latin typeface="Courier New" panose="02070309020205020404" pitchFamily="49" charset="0"/>
                <a:cs typeface="Courier New" panose="02070309020205020404" pitchFamily="49" charset="0"/>
              </a:rPr>
              <a:t>nagios</a:t>
            </a:r>
            <a:r>
              <a:rPr lang="nl-NL" dirty="0" smtClean="0">
                <a:latin typeface="Courier New" panose="02070309020205020404" pitchFamily="49" charset="0"/>
                <a:cs typeface="Courier New" panose="02070309020205020404" pitchFamily="49" charset="0"/>
              </a:rPr>
              <a:t> </a:t>
            </a:r>
            <a:r>
              <a:rPr lang="nl-NL" dirty="0">
                <a:latin typeface="Courier New" panose="02070309020205020404" pitchFamily="49" charset="0"/>
                <a:cs typeface="Courier New" panose="02070309020205020404" pitchFamily="49" charset="0"/>
              </a:rPr>
              <a:t>&amp;&amp; </a:t>
            </a:r>
            <a:r>
              <a:rPr lang="nl-NL" dirty="0" smtClean="0">
                <a:latin typeface="Courier New" panose="02070309020205020404" pitchFamily="49" charset="0"/>
                <a:cs typeface="Courier New" panose="02070309020205020404" pitchFamily="49" charset="0"/>
              </a:rPr>
              <a:t>\</a:t>
            </a:r>
          </a:p>
          <a:p>
            <a:r>
              <a:rPr lang="nl-NL" dirty="0" err="1" smtClean="0">
                <a:latin typeface="Courier New" panose="02070309020205020404" pitchFamily="49" charset="0"/>
                <a:cs typeface="Courier New" panose="02070309020205020404" pitchFamily="49" charset="0"/>
              </a:rPr>
              <a:t>sudo</a:t>
            </a:r>
            <a:r>
              <a:rPr lang="nl-NL" dirty="0" smtClean="0">
                <a:latin typeface="Courier New" panose="02070309020205020404" pitchFamily="49" charset="0"/>
                <a:cs typeface="Courier New" panose="02070309020205020404" pitchFamily="49" charset="0"/>
              </a:rPr>
              <a:t> </a:t>
            </a:r>
            <a:r>
              <a:rPr lang="nl-NL" dirty="0">
                <a:latin typeface="Courier New" panose="02070309020205020404" pitchFamily="49" charset="0"/>
                <a:cs typeface="Courier New" panose="02070309020205020404" pitchFamily="49" charset="0"/>
              </a:rPr>
              <a:t>mv </a:t>
            </a:r>
            <a:r>
              <a:rPr lang="nl-NL" dirty="0" err="1">
                <a:latin typeface="Courier New" panose="02070309020205020404" pitchFamily="49" charset="0"/>
                <a:cs typeface="Courier New" panose="02070309020205020404" pitchFamily="49" charset="0"/>
              </a:rPr>
              <a:t>cgi.cfg</a:t>
            </a:r>
            <a:r>
              <a:rPr lang="nl-NL" dirty="0">
                <a:latin typeface="Courier New" panose="02070309020205020404" pitchFamily="49" charset="0"/>
                <a:cs typeface="Courier New" panose="02070309020205020404" pitchFamily="49" charset="0"/>
              </a:rPr>
              <a:t> cgi.cfg.org &amp;&amp; </a:t>
            </a:r>
            <a:r>
              <a:rPr lang="nl-NL" dirty="0" smtClean="0">
                <a:latin typeface="Courier New" panose="02070309020205020404" pitchFamily="49" charset="0"/>
                <a:cs typeface="Courier New" panose="02070309020205020404" pitchFamily="49" charset="0"/>
              </a:rPr>
              <a:t>\</a:t>
            </a:r>
          </a:p>
          <a:p>
            <a:r>
              <a:rPr lang="nl-NL" dirty="0" err="1" smtClean="0">
                <a:latin typeface="Courier New" panose="02070309020205020404" pitchFamily="49" charset="0"/>
                <a:cs typeface="Courier New" panose="02070309020205020404" pitchFamily="49" charset="0"/>
              </a:rPr>
              <a:t>sudo</a:t>
            </a:r>
            <a:r>
              <a:rPr lang="nl-NL" dirty="0" smtClean="0">
                <a:latin typeface="Courier New" panose="02070309020205020404" pitchFamily="49" charset="0"/>
                <a:cs typeface="Courier New" panose="02070309020205020404" pitchFamily="49" charset="0"/>
              </a:rPr>
              <a:t> </a:t>
            </a:r>
            <a:r>
              <a:rPr lang="nl-NL" dirty="0" err="1">
                <a:latin typeface="Courier New" panose="02070309020205020404" pitchFamily="49" charset="0"/>
                <a:cs typeface="Courier New" panose="02070309020205020404" pitchFamily="49" charset="0"/>
              </a:rPr>
              <a:t>wget</a:t>
            </a:r>
            <a:r>
              <a:rPr lang="nl-NL" dirty="0">
                <a:latin typeface="Courier New" panose="02070309020205020404" pitchFamily="49" charset="0"/>
                <a:cs typeface="Courier New" panose="02070309020205020404" pitchFamily="49" charset="0"/>
              </a:rPr>
              <a:t> http://betagraphics.blankurl.com/cgi.cfg &amp;&amp; </a:t>
            </a:r>
            <a:r>
              <a:rPr lang="nl-NL" dirty="0" smtClean="0">
                <a:latin typeface="Courier New" panose="02070309020205020404" pitchFamily="49" charset="0"/>
                <a:cs typeface="Courier New" panose="02070309020205020404" pitchFamily="49" charset="0"/>
              </a:rPr>
              <a:t>\</a:t>
            </a:r>
          </a:p>
          <a:p>
            <a:r>
              <a:rPr lang="nl-NL" dirty="0" err="1" smtClean="0">
                <a:latin typeface="Courier New" panose="02070309020205020404" pitchFamily="49" charset="0"/>
                <a:cs typeface="Courier New" panose="02070309020205020404" pitchFamily="49" charset="0"/>
              </a:rPr>
              <a:t>sudo</a:t>
            </a:r>
            <a:r>
              <a:rPr lang="nl-NL" dirty="0" smtClean="0">
                <a:latin typeface="Courier New" panose="02070309020205020404" pitchFamily="49" charset="0"/>
                <a:cs typeface="Courier New" panose="02070309020205020404" pitchFamily="49" charset="0"/>
              </a:rPr>
              <a:t> </a:t>
            </a:r>
            <a:r>
              <a:rPr lang="nl-NL" dirty="0" err="1">
                <a:latin typeface="Courier New" panose="02070309020205020404" pitchFamily="49" charset="0"/>
                <a:cs typeface="Courier New" panose="02070309020205020404" pitchFamily="49" charset="0"/>
              </a:rPr>
              <a:t>chown</a:t>
            </a:r>
            <a:r>
              <a:rPr lang="nl-NL" dirty="0">
                <a:latin typeface="Courier New" panose="02070309020205020404" pitchFamily="49" charset="0"/>
                <a:cs typeface="Courier New" panose="02070309020205020404" pitchFamily="49" charset="0"/>
              </a:rPr>
              <a:t> -R </a:t>
            </a:r>
            <a:r>
              <a:rPr lang="nl-NL" dirty="0" err="1">
                <a:latin typeface="Courier New" panose="02070309020205020404" pitchFamily="49" charset="0"/>
                <a:cs typeface="Courier New" panose="02070309020205020404" pitchFamily="49" charset="0"/>
              </a:rPr>
              <a:t>nagios.apache</a:t>
            </a:r>
            <a:r>
              <a:rPr lang="nl-NL" dirty="0">
                <a:latin typeface="Courier New" panose="02070309020205020404" pitchFamily="49" charset="0"/>
                <a:cs typeface="Courier New" panose="02070309020205020404" pitchFamily="49" charset="0"/>
              </a:rPr>
              <a:t> </a:t>
            </a:r>
            <a:r>
              <a:rPr lang="nl-NL" dirty="0" err="1">
                <a:latin typeface="Courier New" panose="02070309020205020404" pitchFamily="49" charset="0"/>
                <a:cs typeface="Courier New" panose="02070309020205020404" pitchFamily="49" charset="0"/>
              </a:rPr>
              <a:t>cgi.cfg</a:t>
            </a:r>
            <a:r>
              <a:rPr lang="nl-NL" dirty="0">
                <a:latin typeface="Courier New" panose="02070309020205020404" pitchFamily="49" charset="0"/>
                <a:cs typeface="Courier New" panose="02070309020205020404" pitchFamily="49" charset="0"/>
              </a:rPr>
              <a:t> &amp;&amp; </a:t>
            </a:r>
            <a:r>
              <a:rPr lang="nl-NL" dirty="0" err="1">
                <a:latin typeface="Courier New" panose="02070309020205020404" pitchFamily="49" charset="0"/>
                <a:cs typeface="Courier New" panose="02070309020205020404" pitchFamily="49" charset="0"/>
              </a:rPr>
              <a:t>sudo</a:t>
            </a:r>
            <a:r>
              <a:rPr lang="nl-NL" dirty="0">
                <a:latin typeface="Courier New" panose="02070309020205020404" pitchFamily="49" charset="0"/>
                <a:cs typeface="Courier New" panose="02070309020205020404" pitchFamily="49" charset="0"/>
              </a:rPr>
              <a:t> </a:t>
            </a:r>
            <a:r>
              <a:rPr lang="nl-NL" dirty="0" err="1">
                <a:latin typeface="Courier New" panose="02070309020205020404" pitchFamily="49" charset="0"/>
                <a:cs typeface="Courier New" panose="02070309020205020404" pitchFamily="49" charset="0"/>
              </a:rPr>
              <a:t>chmod</a:t>
            </a:r>
            <a:r>
              <a:rPr lang="nl-NL" dirty="0">
                <a:latin typeface="Courier New" panose="02070309020205020404" pitchFamily="49" charset="0"/>
                <a:cs typeface="Courier New" panose="02070309020205020404" pitchFamily="49" charset="0"/>
              </a:rPr>
              <a:t> </a:t>
            </a:r>
            <a:r>
              <a:rPr lang="nl-NL" dirty="0" err="1">
                <a:latin typeface="Courier New" panose="02070309020205020404" pitchFamily="49" charset="0"/>
                <a:cs typeface="Courier New" panose="02070309020205020404" pitchFamily="49" charset="0"/>
              </a:rPr>
              <a:t>g+w</a:t>
            </a:r>
            <a:r>
              <a:rPr lang="nl-NL" dirty="0">
                <a:latin typeface="Courier New" panose="02070309020205020404" pitchFamily="49" charset="0"/>
                <a:cs typeface="Courier New" panose="02070309020205020404" pitchFamily="49" charset="0"/>
              </a:rPr>
              <a:t> </a:t>
            </a:r>
            <a:r>
              <a:rPr lang="nl-NL" dirty="0" err="1">
                <a:latin typeface="Courier New" panose="02070309020205020404" pitchFamily="49" charset="0"/>
                <a:cs typeface="Courier New" panose="02070309020205020404" pitchFamily="49" charset="0"/>
              </a:rPr>
              <a:t>cgi.cfg</a:t>
            </a:r>
            <a:r>
              <a:rPr lang="nl-NL"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62257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a:t>
            </a:r>
            <a:endParaRPr lang="nl-NL" dirty="0"/>
          </a:p>
        </p:txBody>
      </p:sp>
      <p:sp>
        <p:nvSpPr>
          <p:cNvPr id="3" name="Content Placeholder 2"/>
          <p:cNvSpPr>
            <a:spLocks noGrp="1"/>
          </p:cNvSpPr>
          <p:nvPr>
            <p:ph idx="1"/>
          </p:nvPr>
        </p:nvSpPr>
        <p:spPr>
          <a:xfrm>
            <a:off x="457200" y="1083310"/>
            <a:ext cx="8229600" cy="533399"/>
          </a:xfrm>
        </p:spPr>
        <p:txBody>
          <a:bodyPr>
            <a:normAutofit lnSpcReduction="10000"/>
          </a:bodyPr>
          <a:lstStyle/>
          <a:p>
            <a:pPr marL="457200" indent="-457200">
              <a:buFont typeface="Arial" panose="020B0604020202020204" pitchFamily="34" charset="0"/>
              <a:buChar char="•"/>
            </a:pPr>
            <a:r>
              <a:rPr lang="en-US" dirty="0"/>
              <a:t>Backup via </a:t>
            </a:r>
            <a:r>
              <a:rPr lang="en-US" dirty="0" err="1"/>
              <a:t>webdav</a:t>
            </a:r>
            <a:r>
              <a:rPr lang="en-US" dirty="0"/>
              <a:t> to the repository </a:t>
            </a:r>
            <a:r>
              <a:rPr lang="en-US" dirty="0" smtClean="0"/>
              <a:t>server</a:t>
            </a:r>
            <a:endParaRPr lang="en-US" dirty="0"/>
          </a:p>
        </p:txBody>
      </p:sp>
      <p:sp>
        <p:nvSpPr>
          <p:cNvPr id="4" name="TextBox 3"/>
          <p:cNvSpPr txBox="1"/>
          <p:nvPr/>
        </p:nvSpPr>
        <p:spPr>
          <a:xfrm>
            <a:off x="685800" y="1616709"/>
            <a:ext cx="7353295" cy="4247317"/>
          </a:xfrm>
          <a:prstGeom prst="rect">
            <a:avLst/>
          </a:prstGeom>
          <a:noFill/>
        </p:spPr>
        <p:txBody>
          <a:bodyPr wrap="none" rtlCol="0">
            <a:spAutoFit/>
          </a:bodyPr>
          <a:lstStyle/>
          <a:p>
            <a:r>
              <a:rPr lang="nl-NL" dirty="0">
                <a:latin typeface="Courier New" panose="02070309020205020404" pitchFamily="49" charset="0"/>
                <a:cs typeface="Courier New" panose="02070309020205020404" pitchFamily="49" charset="0"/>
              </a:rPr>
              <a:t>#! /bin/</a:t>
            </a:r>
            <a:r>
              <a:rPr lang="nl-NL" dirty="0" err="1">
                <a:latin typeface="Courier New" panose="02070309020205020404" pitchFamily="49" charset="0"/>
                <a:cs typeface="Courier New" panose="02070309020205020404" pitchFamily="49" charset="0"/>
              </a:rPr>
              <a:t>bash</a:t>
            </a:r>
            <a:endParaRPr lang="nl-NL" dirty="0">
              <a:latin typeface="Courier New" panose="02070309020205020404" pitchFamily="49" charset="0"/>
              <a:cs typeface="Courier New" panose="02070309020205020404" pitchFamily="49" charset="0"/>
            </a:endParaRPr>
          </a:p>
          <a:p>
            <a:r>
              <a:rPr lang="nl-NL" dirty="0" err="1" smtClean="0">
                <a:latin typeface="Courier New" panose="02070309020205020404" pitchFamily="49" charset="0"/>
                <a:cs typeface="Courier New" panose="02070309020205020404" pitchFamily="49" charset="0"/>
              </a:rPr>
              <a:t>day</a:t>
            </a:r>
            <a:r>
              <a:rPr lang="nl-NL" dirty="0" smtClean="0">
                <a:latin typeface="Courier New" panose="02070309020205020404" pitchFamily="49" charset="0"/>
                <a:cs typeface="Courier New" panose="02070309020205020404" pitchFamily="49" charset="0"/>
              </a:rPr>
              <a:t>=`</a:t>
            </a:r>
            <a:r>
              <a:rPr lang="nl-NL" dirty="0">
                <a:latin typeface="Courier New" panose="02070309020205020404" pitchFamily="49" charset="0"/>
                <a:cs typeface="Courier New" panose="02070309020205020404" pitchFamily="49" charset="0"/>
              </a:rPr>
              <a:t>date '+%A'`</a:t>
            </a:r>
          </a:p>
          <a:p>
            <a:r>
              <a:rPr lang="nl-NL" dirty="0">
                <a:latin typeface="Courier New" panose="02070309020205020404" pitchFamily="49" charset="0"/>
                <a:cs typeface="Courier New" panose="02070309020205020404" pitchFamily="49" charset="0"/>
              </a:rPr>
              <a:t>cd /</a:t>
            </a:r>
            <a:r>
              <a:rPr lang="nl-NL" dirty="0" err="1">
                <a:latin typeface="Courier New" panose="02070309020205020404" pitchFamily="49" charset="0"/>
                <a:cs typeface="Courier New" panose="02070309020205020404" pitchFamily="49" charset="0"/>
              </a:rPr>
              <a:t>opt</a:t>
            </a:r>
            <a:r>
              <a:rPr lang="nl-NL" dirty="0">
                <a:latin typeface="Courier New" panose="02070309020205020404" pitchFamily="49" charset="0"/>
                <a:cs typeface="Courier New" panose="02070309020205020404" pitchFamily="49" charset="0"/>
              </a:rPr>
              <a:t>/</a:t>
            </a:r>
            <a:r>
              <a:rPr lang="nl-NL" dirty="0" err="1">
                <a:latin typeface="Courier New" panose="02070309020205020404" pitchFamily="49" charset="0"/>
                <a:cs typeface="Courier New" panose="02070309020205020404" pitchFamily="49" charset="0"/>
              </a:rPr>
              <a:t>backup</a:t>
            </a:r>
            <a:r>
              <a:rPr lang="nl-NL" dirty="0">
                <a:latin typeface="Courier New" panose="02070309020205020404" pitchFamily="49" charset="0"/>
                <a:cs typeface="Courier New" panose="02070309020205020404" pitchFamily="49" charset="0"/>
              </a:rPr>
              <a:t>/</a:t>
            </a:r>
            <a:r>
              <a:rPr lang="nl-NL" dirty="0" err="1">
                <a:latin typeface="Courier New" panose="02070309020205020404" pitchFamily="49" charset="0"/>
                <a:cs typeface="Courier New" panose="02070309020205020404" pitchFamily="49" charset="0"/>
              </a:rPr>
              <a:t>mysqldump</a:t>
            </a:r>
            <a:r>
              <a:rPr lang="nl-NL" dirty="0">
                <a:latin typeface="Courier New" panose="02070309020205020404" pitchFamily="49" charset="0"/>
                <a:cs typeface="Courier New" panose="02070309020205020404" pitchFamily="49" charset="0"/>
              </a:rPr>
              <a:t>/</a:t>
            </a:r>
          </a:p>
          <a:p>
            <a:r>
              <a:rPr lang="nl-NL" dirty="0" err="1">
                <a:latin typeface="Courier New" panose="02070309020205020404" pitchFamily="49" charset="0"/>
                <a:cs typeface="Courier New" panose="02070309020205020404" pitchFamily="49" charset="0"/>
              </a:rPr>
              <a:t>tar</a:t>
            </a:r>
            <a:r>
              <a:rPr lang="nl-NL" dirty="0">
                <a:latin typeface="Courier New" panose="02070309020205020404" pitchFamily="49" charset="0"/>
                <a:cs typeface="Courier New" panose="02070309020205020404" pitchFamily="49" charset="0"/>
              </a:rPr>
              <a:t> </a:t>
            </a:r>
            <a:r>
              <a:rPr lang="nl-NL" dirty="0" err="1">
                <a:latin typeface="Courier New" panose="02070309020205020404" pitchFamily="49" charset="0"/>
                <a:cs typeface="Courier New" panose="02070309020205020404" pitchFamily="49" charset="0"/>
              </a:rPr>
              <a:t>zcvf</a:t>
            </a:r>
            <a:r>
              <a:rPr lang="nl-NL" dirty="0">
                <a:latin typeface="Courier New" panose="02070309020205020404" pitchFamily="49" charset="0"/>
                <a:cs typeface="Courier New" panose="02070309020205020404" pitchFamily="49" charset="0"/>
              </a:rPr>
              <a:t> nagios-log.tgz /var/log/</a:t>
            </a:r>
            <a:r>
              <a:rPr lang="nl-NL" dirty="0" err="1">
                <a:latin typeface="Courier New" panose="02070309020205020404" pitchFamily="49" charset="0"/>
                <a:cs typeface="Courier New" panose="02070309020205020404" pitchFamily="49" charset="0"/>
              </a:rPr>
              <a:t>nagios</a:t>
            </a:r>
            <a:r>
              <a:rPr lang="nl-NL" dirty="0">
                <a:latin typeface="Courier New" panose="02070309020205020404" pitchFamily="49" charset="0"/>
                <a:cs typeface="Courier New" panose="02070309020205020404" pitchFamily="49" charset="0"/>
              </a:rPr>
              <a:t>/</a:t>
            </a:r>
          </a:p>
          <a:p>
            <a:r>
              <a:rPr lang="nl-NL" dirty="0" err="1">
                <a:latin typeface="Courier New" panose="02070309020205020404" pitchFamily="49" charset="0"/>
                <a:cs typeface="Courier New" panose="02070309020205020404" pitchFamily="49" charset="0"/>
              </a:rPr>
              <a:t>tar</a:t>
            </a:r>
            <a:r>
              <a:rPr lang="nl-NL" dirty="0">
                <a:latin typeface="Courier New" panose="02070309020205020404" pitchFamily="49" charset="0"/>
                <a:cs typeface="Courier New" panose="02070309020205020404" pitchFamily="49" charset="0"/>
              </a:rPr>
              <a:t> </a:t>
            </a:r>
            <a:r>
              <a:rPr lang="nl-NL" dirty="0" err="1">
                <a:latin typeface="Courier New" panose="02070309020205020404" pitchFamily="49" charset="0"/>
                <a:cs typeface="Courier New" panose="02070309020205020404" pitchFamily="49" charset="0"/>
              </a:rPr>
              <a:t>zcvf</a:t>
            </a:r>
            <a:r>
              <a:rPr lang="nl-NL" dirty="0">
                <a:latin typeface="Courier New" panose="02070309020205020404" pitchFamily="49" charset="0"/>
                <a:cs typeface="Courier New" panose="02070309020205020404" pitchFamily="49" charset="0"/>
              </a:rPr>
              <a:t> nagiosgraph-rrd.tgz /var/</a:t>
            </a:r>
            <a:r>
              <a:rPr lang="nl-NL" dirty="0" err="1">
                <a:latin typeface="Courier New" panose="02070309020205020404" pitchFamily="49" charset="0"/>
                <a:cs typeface="Courier New" panose="02070309020205020404" pitchFamily="49" charset="0"/>
              </a:rPr>
              <a:t>spool</a:t>
            </a:r>
            <a:r>
              <a:rPr lang="nl-NL" dirty="0">
                <a:latin typeface="Courier New" panose="02070309020205020404" pitchFamily="49" charset="0"/>
                <a:cs typeface="Courier New" panose="02070309020205020404" pitchFamily="49" charset="0"/>
              </a:rPr>
              <a:t>/</a:t>
            </a:r>
            <a:r>
              <a:rPr lang="nl-NL" dirty="0" err="1">
                <a:latin typeface="Courier New" panose="02070309020205020404" pitchFamily="49" charset="0"/>
                <a:cs typeface="Courier New" panose="02070309020205020404" pitchFamily="49" charset="0"/>
              </a:rPr>
              <a:t>nagiosgraph</a:t>
            </a:r>
            <a:r>
              <a:rPr lang="nl-NL" dirty="0">
                <a:latin typeface="Courier New" panose="02070309020205020404" pitchFamily="49" charset="0"/>
                <a:cs typeface="Courier New" panose="02070309020205020404" pitchFamily="49" charset="0"/>
              </a:rPr>
              <a:t>/</a:t>
            </a:r>
          </a:p>
          <a:p>
            <a:r>
              <a:rPr lang="nl-NL" dirty="0" err="1">
                <a:latin typeface="Courier New" panose="02070309020205020404" pitchFamily="49" charset="0"/>
                <a:cs typeface="Courier New" panose="02070309020205020404" pitchFamily="49" charset="0"/>
              </a:rPr>
              <a:t>cadaver</a:t>
            </a:r>
            <a:r>
              <a:rPr lang="nl-NL" dirty="0">
                <a:latin typeface="Courier New" panose="02070309020205020404" pitchFamily="49" charset="0"/>
                <a:cs typeface="Courier New" panose="02070309020205020404" pitchFamily="49" charset="0"/>
              </a:rPr>
              <a:t> &lt;&lt;EOF</a:t>
            </a:r>
          </a:p>
          <a:p>
            <a:r>
              <a:rPr lang="nl-NL" dirty="0" err="1">
                <a:latin typeface="Courier New" panose="02070309020205020404" pitchFamily="49" charset="0"/>
                <a:cs typeface="Courier New" panose="02070309020205020404" pitchFamily="49" charset="0"/>
              </a:rPr>
              <a:t>mkdir</a:t>
            </a:r>
            <a:r>
              <a:rPr lang="nl-NL" dirty="0">
                <a:latin typeface="Courier New" panose="02070309020205020404" pitchFamily="49" charset="0"/>
                <a:cs typeface="Courier New" panose="02070309020205020404" pitchFamily="49" charset="0"/>
              </a:rPr>
              <a:t> $HOSTNAME</a:t>
            </a:r>
          </a:p>
          <a:p>
            <a:r>
              <a:rPr lang="nl-NL" dirty="0">
                <a:latin typeface="Courier New" panose="02070309020205020404" pitchFamily="49" charset="0"/>
                <a:cs typeface="Courier New" panose="02070309020205020404" pitchFamily="49" charset="0"/>
              </a:rPr>
              <a:t>cd $HOSTNAME</a:t>
            </a:r>
          </a:p>
          <a:p>
            <a:r>
              <a:rPr lang="nl-NL" dirty="0" err="1">
                <a:latin typeface="Courier New" panose="02070309020205020404" pitchFamily="49" charset="0"/>
                <a:cs typeface="Courier New" panose="02070309020205020404" pitchFamily="49" charset="0"/>
              </a:rPr>
              <a:t>mput</a:t>
            </a:r>
            <a:r>
              <a:rPr lang="nl-NL" dirty="0">
                <a:latin typeface="Courier New" panose="02070309020205020404" pitchFamily="49" charset="0"/>
                <a:cs typeface="Courier New" panose="02070309020205020404" pitchFamily="49" charset="0"/>
              </a:rPr>
              <a:t> </a:t>
            </a:r>
            <a:r>
              <a:rPr lang="nl-NL" dirty="0" smtClean="0">
                <a:latin typeface="Courier New" panose="02070309020205020404" pitchFamily="49" charset="0"/>
                <a:cs typeface="Courier New" panose="02070309020205020404" pitchFamily="49" charset="0"/>
              </a:rPr>
              <a:t>mysql$day.txt</a:t>
            </a:r>
            <a:endParaRPr lang="nl-NL" dirty="0">
              <a:latin typeface="Courier New" panose="02070309020205020404" pitchFamily="49" charset="0"/>
              <a:cs typeface="Courier New" panose="02070309020205020404" pitchFamily="49" charset="0"/>
            </a:endParaRPr>
          </a:p>
          <a:p>
            <a:r>
              <a:rPr lang="nl-NL" dirty="0" err="1" smtClean="0">
                <a:latin typeface="Courier New" panose="02070309020205020404" pitchFamily="49" charset="0"/>
                <a:cs typeface="Courier New" panose="02070309020205020404" pitchFamily="49" charset="0"/>
              </a:rPr>
              <a:t>mput</a:t>
            </a:r>
            <a:r>
              <a:rPr lang="nl-NL" dirty="0" smtClean="0">
                <a:latin typeface="Courier New" panose="02070309020205020404" pitchFamily="49" charset="0"/>
                <a:cs typeface="Courier New" panose="02070309020205020404" pitchFamily="49" charset="0"/>
              </a:rPr>
              <a:t> wikidb$day.txt</a:t>
            </a:r>
            <a:endParaRPr lang="nl-NL" dirty="0">
              <a:latin typeface="Courier New" panose="02070309020205020404" pitchFamily="49" charset="0"/>
              <a:cs typeface="Courier New" panose="02070309020205020404" pitchFamily="49" charset="0"/>
            </a:endParaRPr>
          </a:p>
          <a:p>
            <a:r>
              <a:rPr lang="nl-NL" dirty="0" err="1">
                <a:latin typeface="Courier New" panose="02070309020205020404" pitchFamily="49" charset="0"/>
                <a:cs typeface="Courier New" panose="02070309020205020404" pitchFamily="49" charset="0"/>
              </a:rPr>
              <a:t>mput</a:t>
            </a:r>
            <a:r>
              <a:rPr lang="nl-NL" dirty="0">
                <a:latin typeface="Courier New" panose="02070309020205020404" pitchFamily="49" charset="0"/>
                <a:cs typeface="Courier New" panose="02070309020205020404" pitchFamily="49" charset="0"/>
              </a:rPr>
              <a:t> </a:t>
            </a:r>
            <a:r>
              <a:rPr lang="nl-NL" dirty="0" smtClean="0">
                <a:latin typeface="Courier New" panose="02070309020205020404" pitchFamily="49" charset="0"/>
                <a:cs typeface="Courier New" panose="02070309020205020404" pitchFamily="49" charset="0"/>
              </a:rPr>
              <a:t>db_nagiosql_v2$day.txt</a:t>
            </a:r>
            <a:endParaRPr lang="nl-NL" dirty="0">
              <a:latin typeface="Courier New" panose="02070309020205020404" pitchFamily="49" charset="0"/>
              <a:cs typeface="Courier New" panose="02070309020205020404" pitchFamily="49" charset="0"/>
            </a:endParaRPr>
          </a:p>
          <a:p>
            <a:r>
              <a:rPr lang="nl-NL" dirty="0" err="1">
                <a:latin typeface="Courier New" panose="02070309020205020404" pitchFamily="49" charset="0"/>
                <a:cs typeface="Courier New" panose="02070309020205020404" pitchFamily="49" charset="0"/>
              </a:rPr>
              <a:t>mput</a:t>
            </a:r>
            <a:r>
              <a:rPr lang="nl-NL" dirty="0">
                <a:latin typeface="Courier New" panose="02070309020205020404" pitchFamily="49" charset="0"/>
                <a:cs typeface="Courier New" panose="02070309020205020404" pitchFamily="49" charset="0"/>
              </a:rPr>
              <a:t> nagios-log.tgz</a:t>
            </a:r>
          </a:p>
          <a:p>
            <a:r>
              <a:rPr lang="nl-NL" dirty="0" err="1">
                <a:latin typeface="Courier New" panose="02070309020205020404" pitchFamily="49" charset="0"/>
                <a:cs typeface="Courier New" panose="02070309020205020404" pitchFamily="49" charset="0"/>
              </a:rPr>
              <a:t>mput</a:t>
            </a:r>
            <a:r>
              <a:rPr lang="nl-NL" dirty="0">
                <a:latin typeface="Courier New" panose="02070309020205020404" pitchFamily="49" charset="0"/>
                <a:cs typeface="Courier New" panose="02070309020205020404" pitchFamily="49" charset="0"/>
              </a:rPr>
              <a:t> nagiosgraph-rrd.tgz</a:t>
            </a:r>
          </a:p>
          <a:p>
            <a:r>
              <a:rPr lang="nl-NL" dirty="0" err="1">
                <a:latin typeface="Courier New" panose="02070309020205020404" pitchFamily="49" charset="0"/>
                <a:cs typeface="Courier New" panose="02070309020205020404" pitchFamily="49" charset="0"/>
              </a:rPr>
              <a:t>quit</a:t>
            </a:r>
            <a:endParaRPr lang="nl-NL" dirty="0">
              <a:latin typeface="Courier New" panose="02070309020205020404" pitchFamily="49" charset="0"/>
              <a:cs typeface="Courier New" panose="02070309020205020404" pitchFamily="49" charset="0"/>
            </a:endParaRPr>
          </a:p>
          <a:p>
            <a:r>
              <a:rPr lang="nl-NL" dirty="0">
                <a:latin typeface="Courier New" panose="02070309020205020404" pitchFamily="49" charset="0"/>
                <a:cs typeface="Courier New" panose="02070309020205020404" pitchFamily="49" charset="0"/>
              </a:rPr>
              <a:t>EOF</a:t>
            </a:r>
          </a:p>
        </p:txBody>
      </p:sp>
    </p:spTree>
    <p:extLst>
      <p:ext uri="{BB962C8B-B14F-4D97-AF65-F5344CB8AC3E}">
        <p14:creationId xmlns:p14="http://schemas.microsoft.com/office/powerpoint/2010/main" val="1337434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Checks</a:t>
            </a:r>
            <a:endParaRPr lang="en-US" dirty="0"/>
          </a:p>
        </p:txBody>
      </p:sp>
      <p:sp>
        <p:nvSpPr>
          <p:cNvPr id="4" name="Content Placeholder 2"/>
          <p:cNvSpPr>
            <a:spLocks noGrp="1"/>
          </p:cNvSpPr>
          <p:nvPr>
            <p:ph idx="1"/>
          </p:nvPr>
        </p:nvSpPr>
        <p:spPr>
          <a:xfrm>
            <a:off x="457200" y="1219200"/>
            <a:ext cx="8229600" cy="4968875"/>
          </a:xfrm>
        </p:spPr>
        <p:txBody>
          <a:bodyPr>
            <a:normAutofit fontScale="77500" lnSpcReduction="20000"/>
          </a:bodyPr>
          <a:lstStyle/>
          <a:p>
            <a:pPr marL="0" indent="0">
              <a:buNone/>
            </a:pPr>
            <a:r>
              <a:rPr lang="nl-NL" b="0" i="0" u="none" strike="noStrike" baseline="0" dirty="0" err="1" smtClean="0"/>
              <a:t>Some</a:t>
            </a:r>
            <a:r>
              <a:rPr lang="nl-NL" b="0" i="0" u="none" strike="noStrike" baseline="0" dirty="0" smtClean="0"/>
              <a:t> </a:t>
            </a:r>
            <a:r>
              <a:rPr lang="nl-NL" b="0" i="0" u="none" strike="noStrike" baseline="0" dirty="0" err="1" smtClean="0"/>
              <a:t>possible</a:t>
            </a:r>
            <a:r>
              <a:rPr lang="nl-NL" b="0" i="0" u="none" strike="noStrike" baseline="0" dirty="0" smtClean="0"/>
              <a:t> host </a:t>
            </a:r>
            <a:r>
              <a:rPr lang="nl-NL" b="0" i="0" u="none" strike="noStrike" baseline="0" dirty="0" err="1" smtClean="0"/>
              <a:t>and</a:t>
            </a:r>
            <a:r>
              <a:rPr lang="nl-NL" b="0" i="0" u="none" strike="noStrike" baseline="0" dirty="0" smtClean="0"/>
              <a:t> service checks:</a:t>
            </a:r>
            <a:endParaRPr lang="en-US" b="0" i="0" u="none" strike="noStrike" baseline="0" dirty="0" smtClean="0"/>
          </a:p>
          <a:p>
            <a:r>
              <a:rPr lang="en-US" b="0" i="0" u="none" strike="noStrike" baseline="0" dirty="0" smtClean="0"/>
              <a:t>Standard </a:t>
            </a:r>
          </a:p>
          <a:p>
            <a:pPr lvl="1"/>
            <a:r>
              <a:rPr lang="en-US" b="0" i="0" u="none" strike="noStrike" baseline="0" dirty="0" smtClean="0"/>
              <a:t>Ping, </a:t>
            </a:r>
            <a:r>
              <a:rPr lang="en-US" b="0" i="0" u="none" strike="noStrike" baseline="0" dirty="0" err="1" smtClean="0"/>
              <a:t>Cpu</a:t>
            </a:r>
            <a:r>
              <a:rPr lang="en-US" b="0" i="0" u="none" strike="noStrike" baseline="0" dirty="0" smtClean="0"/>
              <a:t>, Memory, </a:t>
            </a:r>
            <a:r>
              <a:rPr lang="en-US" dirty="0" smtClean="0"/>
              <a:t>D</a:t>
            </a:r>
            <a:r>
              <a:rPr lang="en-US" b="0" i="0" u="none" strike="noStrike" baseline="0" dirty="0" smtClean="0"/>
              <a:t>isk</a:t>
            </a:r>
            <a:r>
              <a:rPr lang="en-US" b="0" i="0" u="none" strike="noStrike" dirty="0" smtClean="0"/>
              <a:t> </a:t>
            </a:r>
            <a:r>
              <a:rPr lang="en-US" b="0" i="0" u="none" strike="noStrike" baseline="0" dirty="0" smtClean="0"/>
              <a:t> (via </a:t>
            </a:r>
            <a:r>
              <a:rPr lang="en-US" b="0" i="0" u="none" strike="noStrike" baseline="0" dirty="0" err="1" smtClean="0"/>
              <a:t>snmp</a:t>
            </a:r>
            <a:r>
              <a:rPr lang="en-US" b="0" i="0" u="none" strike="noStrike" baseline="0" dirty="0" smtClean="0"/>
              <a:t>)</a:t>
            </a:r>
          </a:p>
          <a:p>
            <a:r>
              <a:rPr lang="nl-NL" dirty="0" smtClean="0"/>
              <a:t>Microsoft </a:t>
            </a:r>
            <a:r>
              <a:rPr lang="nl-NL" dirty="0" err="1" smtClean="0"/>
              <a:t>windows</a:t>
            </a:r>
            <a:r>
              <a:rPr lang="nl-NL" dirty="0" smtClean="0"/>
              <a:t> services checks</a:t>
            </a:r>
          </a:p>
          <a:p>
            <a:pPr lvl="1"/>
            <a:r>
              <a:rPr lang="en-US" dirty="0" smtClean="0"/>
              <a:t>Check Citrix, MSSQL and Exchange (</a:t>
            </a:r>
            <a:r>
              <a:rPr lang="en-US" dirty="0" err="1" smtClean="0"/>
              <a:t>snmp</a:t>
            </a:r>
            <a:r>
              <a:rPr lang="en-US" dirty="0" smtClean="0"/>
              <a:t> and WMI)</a:t>
            </a:r>
          </a:p>
          <a:p>
            <a:r>
              <a:rPr lang="nl-NL" dirty="0" smtClean="0"/>
              <a:t>Protocol checks</a:t>
            </a:r>
          </a:p>
          <a:p>
            <a:pPr lvl="1"/>
            <a:r>
              <a:rPr lang="nl-NL" dirty="0" smtClean="0"/>
              <a:t>TCP check </a:t>
            </a:r>
          </a:p>
          <a:p>
            <a:pPr lvl="1"/>
            <a:r>
              <a:rPr lang="nl-NL" dirty="0" err="1" smtClean="0"/>
              <a:t>Imap</a:t>
            </a:r>
            <a:r>
              <a:rPr lang="nl-NL" dirty="0" smtClean="0"/>
              <a:t>, </a:t>
            </a:r>
            <a:r>
              <a:rPr lang="nl-NL" dirty="0" err="1" smtClean="0"/>
              <a:t>smtp</a:t>
            </a:r>
            <a:r>
              <a:rPr lang="nl-NL" dirty="0" smtClean="0"/>
              <a:t>, http check</a:t>
            </a:r>
          </a:p>
          <a:p>
            <a:r>
              <a:rPr lang="nl-NL" dirty="0" err="1" smtClean="0"/>
              <a:t>NetApp</a:t>
            </a:r>
            <a:r>
              <a:rPr lang="nl-NL" dirty="0" smtClean="0"/>
              <a:t> </a:t>
            </a:r>
            <a:r>
              <a:rPr lang="nl-NL" dirty="0" err="1" smtClean="0"/>
              <a:t>checks</a:t>
            </a:r>
            <a:endParaRPr lang="nl-NL" dirty="0" smtClean="0"/>
          </a:p>
          <a:p>
            <a:pPr lvl="1"/>
            <a:r>
              <a:rPr lang="nl-NL" dirty="0" smtClean="0"/>
              <a:t>Health check</a:t>
            </a:r>
          </a:p>
          <a:p>
            <a:pPr lvl="1"/>
            <a:r>
              <a:rPr lang="nl-NL" dirty="0" smtClean="0"/>
              <a:t>Volume en LUN </a:t>
            </a:r>
            <a:r>
              <a:rPr lang="nl-NL" dirty="0" smtClean="0"/>
              <a:t>checks</a:t>
            </a:r>
          </a:p>
          <a:p>
            <a:pPr lvl="1"/>
            <a:r>
              <a:rPr lang="en-US" dirty="0" err="1" smtClean="0"/>
              <a:t>Snapmirror</a:t>
            </a:r>
            <a:r>
              <a:rPr lang="en-US" dirty="0" smtClean="0"/>
              <a:t> </a:t>
            </a:r>
            <a:r>
              <a:rPr lang="en-US" dirty="0" err="1" smtClean="0"/>
              <a:t>lagtime</a:t>
            </a:r>
            <a:endParaRPr lang="nl-NL" dirty="0" smtClean="0"/>
          </a:p>
          <a:p>
            <a:pPr indent="-285750"/>
            <a:r>
              <a:rPr lang="en-US" dirty="0" smtClean="0"/>
              <a:t>HP MSM wireless checks</a:t>
            </a:r>
            <a:endParaRPr lang="nl-NL" dirty="0" smtClean="0"/>
          </a:p>
          <a:p>
            <a:endParaRPr lang="nl-NL" dirty="0"/>
          </a:p>
        </p:txBody>
      </p:sp>
    </p:spTree>
    <p:extLst>
      <p:ext uri="{BB962C8B-B14F-4D97-AF65-F5344CB8AC3E}">
        <p14:creationId xmlns:p14="http://schemas.microsoft.com/office/powerpoint/2010/main" val="4040630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Conclusion</a:t>
            </a:r>
            <a:endParaRPr lang="en-US" dirty="0"/>
          </a:p>
        </p:txBody>
      </p:sp>
      <p:sp>
        <p:nvSpPr>
          <p:cNvPr id="4" name="Content Placeholder 2"/>
          <p:cNvSpPr>
            <a:spLocks noGrp="1"/>
          </p:cNvSpPr>
          <p:nvPr>
            <p:ph idx="1"/>
          </p:nvPr>
        </p:nvSpPr>
        <p:spPr>
          <a:xfrm>
            <a:off x="457200" y="1295400"/>
            <a:ext cx="8229600" cy="4824189"/>
          </a:xfrm>
        </p:spPr>
        <p:txBody>
          <a:bodyPr>
            <a:normAutofit fontScale="92500" lnSpcReduction="20000"/>
          </a:bodyPr>
          <a:lstStyle/>
          <a:p>
            <a:pPr marL="457200" indent="-457200">
              <a:buFont typeface="Arial" panose="020B0604020202020204" pitchFamily="34" charset="0"/>
              <a:buChar char="•"/>
            </a:pPr>
            <a:r>
              <a:rPr lang="en-US" dirty="0" smtClean="0"/>
              <a:t>We continue to develop on our Nagios monitoring appliance</a:t>
            </a:r>
          </a:p>
          <a:p>
            <a:pPr marL="457200" indent="-457200">
              <a:buFont typeface="Arial" panose="020B0604020202020204" pitchFamily="34" charset="0"/>
              <a:buChar char="•"/>
            </a:pPr>
            <a:r>
              <a:rPr lang="en-US" dirty="0" smtClean="0"/>
              <a:t>Always the latest releases of Nagios will be used</a:t>
            </a:r>
          </a:p>
          <a:p>
            <a:pPr marL="457200" indent="-457200">
              <a:buFont typeface="Arial" panose="020B0604020202020204" pitchFamily="34" charset="0"/>
              <a:buChar char="•"/>
            </a:pPr>
            <a:r>
              <a:rPr lang="en-US" dirty="0" smtClean="0"/>
              <a:t>New features can easily be build in</a:t>
            </a:r>
          </a:p>
          <a:p>
            <a:pPr marL="457200" indent="-457200">
              <a:buFont typeface="Arial" panose="020B0604020202020204" pitchFamily="34" charset="0"/>
              <a:buChar char="•"/>
            </a:pPr>
            <a:r>
              <a:rPr lang="en-US" dirty="0" smtClean="0"/>
              <a:t>Customer requests are build in (extra checks)</a:t>
            </a:r>
          </a:p>
          <a:p>
            <a:endParaRPr lang="en-US" dirty="0"/>
          </a:p>
          <a:p>
            <a:pPr marL="0" indent="0">
              <a:buNone/>
            </a:pPr>
            <a:r>
              <a:rPr lang="en-US" sz="3600" b="1" dirty="0" smtClean="0"/>
              <a:t>Next steps:</a:t>
            </a:r>
          </a:p>
          <a:p>
            <a:pPr marL="457200" indent="-457200">
              <a:buFont typeface="Arial" panose="020B0604020202020204" pitchFamily="34" charset="0"/>
              <a:buChar char="•"/>
            </a:pPr>
            <a:r>
              <a:rPr lang="en-US" dirty="0" smtClean="0"/>
              <a:t>Easier way of deploying new checks in </a:t>
            </a:r>
            <a:r>
              <a:rPr lang="en-US" dirty="0" smtClean="0"/>
              <a:t>MySQL backend</a:t>
            </a:r>
            <a:endParaRPr lang="en-US" dirty="0" smtClean="0"/>
          </a:p>
          <a:p>
            <a:pPr marL="457200" indent="-457200">
              <a:buFont typeface="Arial" panose="020B0604020202020204" pitchFamily="34" charset="0"/>
              <a:buChar char="•"/>
            </a:pPr>
            <a:r>
              <a:rPr lang="en-US" dirty="0" smtClean="0"/>
              <a:t>Make collections of Nagios installations for each pool using </a:t>
            </a:r>
            <a:r>
              <a:rPr lang="en-US" dirty="0" err="1" smtClean="0"/>
              <a:t>Thruk</a:t>
            </a:r>
            <a:r>
              <a:rPr lang="en-US" dirty="0" smtClean="0"/>
              <a:t>.</a:t>
            </a:r>
            <a:endParaRPr lang="en-US" dirty="0"/>
          </a:p>
        </p:txBody>
      </p:sp>
    </p:spTree>
    <p:extLst>
      <p:ext uri="{BB962C8B-B14F-4D97-AF65-F5344CB8AC3E}">
        <p14:creationId xmlns:p14="http://schemas.microsoft.com/office/powerpoint/2010/main" val="2657364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pitchFamily="34" charset="0"/>
              </a:rPr>
              <a:t>Questions?</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lstStyle/>
          <a:p>
            <a:r>
              <a:rPr lang="en-US" dirty="0" smtClean="0">
                <a:latin typeface="Myriad Pro Light" pitchFamily="34" charset="0"/>
              </a:rPr>
              <a:t>Any questions?</a:t>
            </a:r>
          </a:p>
          <a:p>
            <a:endParaRPr lang="en-US" sz="2000" dirty="0">
              <a:latin typeface="Myriad Pro Light" pitchFamily="34" charset="0"/>
            </a:endParaRPr>
          </a:p>
          <a:p>
            <a:r>
              <a:rPr lang="en-US" sz="2400" dirty="0" smtClean="0">
                <a:latin typeface="Myriad Pro Light" pitchFamily="34" charset="0"/>
              </a:rPr>
              <a:t>Thanks!</a:t>
            </a:r>
            <a:endParaRPr lang="en-US" sz="2400" dirty="0">
              <a:latin typeface="Myriad Pro Light" pitchFamily="34" charset="0"/>
            </a:endParaRPr>
          </a:p>
        </p:txBody>
      </p:sp>
      <p:pic>
        <p:nvPicPr>
          <p:cNvPr id="6146" name="Picture 2" descr="C:\Users\zbordeau\AppData\Local\Microsoft\Windows\Temporary Internet Files\Content.IE5\AV93OOZ6\MP9003155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00200"/>
            <a:ext cx="4405357" cy="314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6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524000"/>
          </a:xfrm>
        </p:spPr>
        <p:txBody>
          <a:bodyPr>
            <a:normAutofit/>
          </a:bodyPr>
          <a:lstStyle/>
          <a:p>
            <a:r>
              <a:rPr lang="en-US" dirty="0" smtClean="0">
                <a:latin typeface="Myriad Pro Light" pitchFamily="34" charset="0"/>
              </a:rPr>
              <a:t>The End</a:t>
            </a:r>
            <a:endParaRPr lang="en-US" dirty="0">
              <a:latin typeface="Myriad Pro Light" pitchFamily="34" charset="0"/>
            </a:endParaRPr>
          </a:p>
        </p:txBody>
      </p:sp>
      <p:sp>
        <p:nvSpPr>
          <p:cNvPr id="3" name="Subtitle 2"/>
          <p:cNvSpPr>
            <a:spLocks noGrp="1"/>
          </p:cNvSpPr>
          <p:nvPr>
            <p:ph type="subTitle" idx="1"/>
          </p:nvPr>
        </p:nvSpPr>
        <p:spPr/>
        <p:txBody>
          <a:bodyPr/>
          <a:lstStyle/>
          <a:p>
            <a:r>
              <a:rPr lang="en-US" dirty="0" smtClean="0">
                <a:latin typeface="Myriad Pro Light" pitchFamily="34" charset="0"/>
              </a:rPr>
              <a:t>Rob Hassing</a:t>
            </a:r>
            <a:endParaRPr lang="en-US" dirty="0">
              <a:latin typeface="Myriad Pro Light" pitchFamily="34" charset="0"/>
            </a:endParaRPr>
          </a:p>
        </p:txBody>
      </p:sp>
      <p:sp>
        <p:nvSpPr>
          <p:cNvPr id="4" name="Text Placeholder 3"/>
          <p:cNvSpPr>
            <a:spLocks noGrp="1"/>
          </p:cNvSpPr>
          <p:nvPr>
            <p:ph type="body" sz="quarter" idx="13"/>
          </p:nvPr>
        </p:nvSpPr>
        <p:spPr/>
        <p:txBody>
          <a:bodyPr/>
          <a:lstStyle/>
          <a:p>
            <a:r>
              <a:rPr lang="en-US" dirty="0" smtClean="0">
                <a:latin typeface="Myriad Pro Light" pitchFamily="34" charset="0"/>
              </a:rPr>
              <a:t>rob.hassing@deltics.nl</a:t>
            </a:r>
            <a:endParaRPr lang="en-US" dirty="0">
              <a:latin typeface="Myriad Pro Light" pitchFamily="34" charset="0"/>
            </a:endParaRPr>
          </a:p>
        </p:txBody>
      </p:sp>
    </p:spTree>
    <p:extLst>
      <p:ext uri="{BB962C8B-B14F-4D97-AF65-F5344CB8AC3E}">
        <p14:creationId xmlns:p14="http://schemas.microsoft.com/office/powerpoint/2010/main" val="2410881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Deltics Nagios Appliance</a:t>
            </a:r>
            <a:endParaRPr lang="en-US" dirty="0"/>
          </a:p>
        </p:txBody>
      </p:sp>
      <p:pic>
        <p:nvPicPr>
          <p:cNvPr id="5" name="Picture 7" descr="G:\Trainingen\BMA training geven\Nagios.b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22515"/>
            <a:ext cx="5638800" cy="13299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383816"/>
            <a:ext cx="2737098" cy="706895"/>
          </a:xfrm>
          <a:prstGeom prst="rect">
            <a:avLst/>
          </a:prstGeom>
        </p:spPr>
      </p:pic>
      <p:pic>
        <p:nvPicPr>
          <p:cNvPr id="7" name="Picture 9" descr="G:\Trainingen\BMA training geven\mediaWik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849" y="4179792"/>
            <a:ext cx="14478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9649" y="4597359"/>
            <a:ext cx="2151516" cy="1347378"/>
          </a:xfrm>
          <a:prstGeom prst="rect">
            <a:avLst/>
          </a:prstGeom>
        </p:spPr>
      </p:pic>
      <p:pic>
        <p:nvPicPr>
          <p:cNvPr id="9" name="Picture 8" descr="G:\Trainingen\BMA training geven\phpmyadm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7099" y="3712302"/>
            <a:ext cx="2209800" cy="466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3793" y="4433966"/>
            <a:ext cx="2201768" cy="79657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4439" y="5484717"/>
            <a:ext cx="1800476" cy="80021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8277" y="4989129"/>
            <a:ext cx="1133475" cy="457200"/>
          </a:xfrm>
          <a:prstGeom prst="rect">
            <a:avLst/>
          </a:prstGeom>
        </p:spPr>
      </p:pic>
      <p:pic>
        <p:nvPicPr>
          <p:cNvPr id="13" name="Picture 5" descr="http://exchange.nagios.org/supportMedia/images/hpsplash3.png"/>
          <p:cNvPicPr>
            <a:picLocks noChangeAspect="1" noChangeArrowheads="1"/>
          </p:cNvPicPr>
          <p:nvPr/>
        </p:nvPicPr>
        <p:blipFill>
          <a:blip r:embed="rId10" cstate="print"/>
          <a:srcRect/>
          <a:stretch>
            <a:fillRect/>
          </a:stretch>
        </p:blipFill>
        <p:spPr bwMode="auto">
          <a:xfrm>
            <a:off x="6794915" y="2849790"/>
            <a:ext cx="2180201" cy="1584176"/>
          </a:xfrm>
          <a:prstGeom prst="rect">
            <a:avLst/>
          </a:prstGeom>
          <a:noFill/>
        </p:spPr>
      </p:pic>
    </p:spTree>
    <p:extLst>
      <p:ext uri="{BB962C8B-B14F-4D97-AF65-F5344CB8AC3E}">
        <p14:creationId xmlns:p14="http://schemas.microsoft.com/office/powerpoint/2010/main" val="1615134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History</a:t>
            </a:r>
            <a:endParaRPr lang="en-US" dirty="0">
              <a:latin typeface="Myriad Pro Light" pitchFamily="34" charset="0"/>
            </a:endParaRPr>
          </a:p>
        </p:txBody>
      </p:sp>
      <p:sp>
        <p:nvSpPr>
          <p:cNvPr id="3" name="Content Placeholder 2"/>
          <p:cNvSpPr>
            <a:spLocks noGrp="1"/>
          </p:cNvSpPr>
          <p:nvPr>
            <p:ph idx="1"/>
          </p:nvPr>
        </p:nvSpPr>
        <p:spPr>
          <a:xfrm>
            <a:off x="457200" y="1265237"/>
            <a:ext cx="8229600" cy="4525963"/>
          </a:xfrm>
        </p:spPr>
        <p:txBody>
          <a:bodyPr>
            <a:normAutofit fontScale="92500" lnSpcReduction="20000"/>
          </a:bodyPr>
          <a:lstStyle/>
          <a:p>
            <a:r>
              <a:rPr lang="nl-NL" dirty="0"/>
              <a:t>Version 1</a:t>
            </a:r>
          </a:p>
          <a:p>
            <a:pPr lvl="1"/>
            <a:r>
              <a:rPr lang="nl-NL" dirty="0" err="1"/>
              <a:t>Installed</a:t>
            </a:r>
            <a:r>
              <a:rPr lang="nl-NL" dirty="0"/>
              <a:t> in /</a:t>
            </a:r>
            <a:r>
              <a:rPr lang="nl-NL" dirty="0" err="1"/>
              <a:t>opt</a:t>
            </a:r>
            <a:r>
              <a:rPr lang="nl-NL" dirty="0"/>
              <a:t>/monitoring</a:t>
            </a:r>
          </a:p>
          <a:p>
            <a:pPr lvl="1"/>
            <a:r>
              <a:rPr lang="nl-NL" dirty="0"/>
              <a:t>Using </a:t>
            </a:r>
            <a:r>
              <a:rPr lang="nl-NL" dirty="0" err="1"/>
              <a:t>compiled</a:t>
            </a:r>
            <a:r>
              <a:rPr lang="nl-NL" dirty="0"/>
              <a:t> sources</a:t>
            </a:r>
          </a:p>
          <a:p>
            <a:pPr lvl="1"/>
            <a:r>
              <a:rPr lang="nl-NL" dirty="0" err="1"/>
              <a:t>Hardly</a:t>
            </a:r>
            <a:r>
              <a:rPr lang="nl-NL" dirty="0"/>
              <a:t> </a:t>
            </a:r>
            <a:r>
              <a:rPr lang="nl-NL" dirty="0" err="1"/>
              <a:t>upgradable</a:t>
            </a:r>
            <a:endParaRPr lang="nl-NL" dirty="0"/>
          </a:p>
          <a:p>
            <a:r>
              <a:rPr lang="nl-NL" dirty="0"/>
              <a:t>Version 2</a:t>
            </a:r>
          </a:p>
          <a:p>
            <a:pPr lvl="1"/>
            <a:r>
              <a:rPr lang="nl-NL" dirty="0" err="1"/>
              <a:t>Installed</a:t>
            </a:r>
            <a:r>
              <a:rPr lang="nl-NL" dirty="0"/>
              <a:t> in the “</a:t>
            </a:r>
            <a:r>
              <a:rPr lang="nl-NL" dirty="0" err="1"/>
              <a:t>usual</a:t>
            </a:r>
            <a:r>
              <a:rPr lang="nl-NL" dirty="0"/>
              <a:t>” </a:t>
            </a:r>
            <a:r>
              <a:rPr lang="nl-NL" dirty="0" err="1"/>
              <a:t>paths</a:t>
            </a:r>
            <a:endParaRPr lang="nl-NL" dirty="0"/>
          </a:p>
          <a:p>
            <a:pPr lvl="1"/>
            <a:r>
              <a:rPr lang="nl-NL" dirty="0"/>
              <a:t>Using pre-</a:t>
            </a:r>
            <a:r>
              <a:rPr lang="nl-NL" dirty="0" err="1"/>
              <a:t>compiled</a:t>
            </a:r>
            <a:r>
              <a:rPr lang="nl-NL" dirty="0"/>
              <a:t> RPM packages</a:t>
            </a:r>
          </a:p>
          <a:p>
            <a:pPr lvl="1"/>
            <a:r>
              <a:rPr lang="nl-NL" dirty="0" err="1"/>
              <a:t>Upgradable</a:t>
            </a:r>
            <a:r>
              <a:rPr lang="nl-NL" dirty="0"/>
              <a:t> </a:t>
            </a:r>
            <a:r>
              <a:rPr lang="nl-NL" dirty="0" err="1"/>
              <a:t>using</a:t>
            </a:r>
            <a:r>
              <a:rPr lang="nl-NL" dirty="0"/>
              <a:t> </a:t>
            </a:r>
            <a:r>
              <a:rPr lang="nl-NL" dirty="0" err="1"/>
              <a:t>yum</a:t>
            </a:r>
            <a:endParaRPr lang="nl-NL" dirty="0"/>
          </a:p>
          <a:p>
            <a:pPr lvl="1"/>
            <a:r>
              <a:rPr lang="nl-NL" dirty="0" err="1"/>
              <a:t>Introduced</a:t>
            </a:r>
            <a:r>
              <a:rPr lang="nl-NL" dirty="0"/>
              <a:t> SNMP monitoring</a:t>
            </a:r>
          </a:p>
          <a:p>
            <a:pPr lvl="1"/>
            <a:r>
              <a:rPr lang="nl-NL" dirty="0"/>
              <a:t>Using SNMPTT </a:t>
            </a:r>
            <a:r>
              <a:rPr lang="nl-NL" dirty="0" err="1"/>
              <a:t>for</a:t>
            </a:r>
            <a:r>
              <a:rPr lang="nl-NL" dirty="0"/>
              <a:t> </a:t>
            </a:r>
            <a:r>
              <a:rPr lang="nl-NL" dirty="0" err="1"/>
              <a:t>snmptraps</a:t>
            </a:r>
            <a:endParaRPr lang="nl-NL" dirty="0"/>
          </a:p>
          <a:p>
            <a:pPr lvl="1"/>
            <a:r>
              <a:rPr lang="nl-NL" dirty="0"/>
              <a:t>SMS </a:t>
            </a:r>
            <a:r>
              <a:rPr lang="nl-NL" dirty="0" err="1"/>
              <a:t>text</a:t>
            </a:r>
            <a:r>
              <a:rPr lang="nl-NL" dirty="0"/>
              <a:t> </a:t>
            </a:r>
            <a:r>
              <a:rPr lang="nl-NL" dirty="0" err="1"/>
              <a:t>alerting</a:t>
            </a:r>
            <a:endParaRPr lang="nl-NL" dirty="0"/>
          </a:p>
        </p:txBody>
      </p:sp>
      <p:pic>
        <p:nvPicPr>
          <p:cNvPr id="7" name="Picture 6"/>
          <p:cNvPicPr>
            <a:picLocks noChangeAspect="1"/>
          </p:cNvPicPr>
          <p:nvPr/>
        </p:nvPicPr>
        <p:blipFill>
          <a:blip r:embed="rId2"/>
          <a:stretch>
            <a:fillRect/>
          </a:stretch>
        </p:blipFill>
        <p:spPr>
          <a:xfrm>
            <a:off x="5310507" y="1265236"/>
            <a:ext cx="3376293" cy="1630364"/>
          </a:xfrm>
          <a:prstGeom prst="rect">
            <a:avLst/>
          </a:prstGeom>
        </p:spPr>
      </p:pic>
      <p:pic>
        <p:nvPicPr>
          <p:cNvPr id="9" name="Picture 8"/>
          <p:cNvPicPr>
            <a:picLocks noChangeAspect="1"/>
          </p:cNvPicPr>
          <p:nvPr/>
        </p:nvPicPr>
        <p:blipFill>
          <a:blip r:embed="rId3"/>
          <a:stretch>
            <a:fillRect/>
          </a:stretch>
        </p:blipFill>
        <p:spPr>
          <a:xfrm>
            <a:off x="5341275" y="4191000"/>
            <a:ext cx="3345525" cy="1939664"/>
          </a:xfrm>
          <a:prstGeom prst="rect">
            <a:avLst/>
          </a:prstGeom>
        </p:spPr>
      </p:pic>
    </p:spTree>
    <p:extLst>
      <p:ext uri="{BB962C8B-B14F-4D97-AF65-F5344CB8AC3E}">
        <p14:creationId xmlns:p14="http://schemas.microsoft.com/office/powerpoint/2010/main" val="3896900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History</a:t>
            </a:r>
            <a:endParaRPr lang="en-US" dirty="0"/>
          </a:p>
        </p:txBody>
      </p:sp>
      <p:sp>
        <p:nvSpPr>
          <p:cNvPr id="3" name="Content Placeholder 2"/>
          <p:cNvSpPr>
            <a:spLocks noGrp="1"/>
          </p:cNvSpPr>
          <p:nvPr>
            <p:ph idx="1"/>
          </p:nvPr>
        </p:nvSpPr>
        <p:spPr>
          <a:xfrm>
            <a:off x="457200" y="1219200"/>
            <a:ext cx="8229600" cy="4906963"/>
          </a:xfrm>
        </p:spPr>
        <p:txBody>
          <a:bodyPr/>
          <a:lstStyle/>
          <a:p>
            <a:r>
              <a:rPr lang="nl-NL" dirty="0"/>
              <a:t>Version 3</a:t>
            </a:r>
          </a:p>
          <a:p>
            <a:pPr lvl="1"/>
            <a:r>
              <a:rPr lang="nl-NL" dirty="0" err="1"/>
              <a:t>Based</a:t>
            </a:r>
            <a:r>
              <a:rPr lang="nl-NL" dirty="0"/>
              <a:t> on </a:t>
            </a:r>
            <a:r>
              <a:rPr lang="nl-NL" dirty="0" err="1"/>
              <a:t>Nagios</a:t>
            </a:r>
            <a:r>
              <a:rPr lang="nl-NL" dirty="0"/>
              <a:t> 4.X</a:t>
            </a:r>
          </a:p>
          <a:p>
            <a:pPr lvl="1"/>
            <a:r>
              <a:rPr lang="nl-NL" dirty="0" err="1"/>
              <a:t>Latest</a:t>
            </a:r>
            <a:r>
              <a:rPr lang="nl-NL" dirty="0"/>
              <a:t> </a:t>
            </a:r>
            <a:r>
              <a:rPr lang="nl-NL" dirty="0" err="1"/>
              <a:t>NagiosQL</a:t>
            </a:r>
            <a:r>
              <a:rPr lang="nl-NL" dirty="0"/>
              <a:t> </a:t>
            </a:r>
            <a:r>
              <a:rPr lang="nl-NL" dirty="0" err="1"/>
              <a:t>for</a:t>
            </a:r>
            <a:r>
              <a:rPr lang="nl-NL" dirty="0"/>
              <a:t> </a:t>
            </a:r>
            <a:r>
              <a:rPr lang="nl-NL" dirty="0" err="1"/>
              <a:t>configuration</a:t>
            </a:r>
            <a:endParaRPr lang="nl-NL" dirty="0"/>
          </a:p>
          <a:p>
            <a:pPr lvl="1"/>
            <a:r>
              <a:rPr lang="nl-NL" dirty="0"/>
              <a:t>New </a:t>
            </a:r>
            <a:r>
              <a:rPr lang="nl-NL" dirty="0" err="1"/>
              <a:t>frontend</a:t>
            </a:r>
            <a:r>
              <a:rPr lang="nl-NL" dirty="0"/>
              <a:t> / </a:t>
            </a:r>
            <a:r>
              <a:rPr lang="nl-NL" dirty="0" err="1"/>
              <a:t>webinterface</a:t>
            </a:r>
            <a:r>
              <a:rPr lang="nl-NL" dirty="0"/>
              <a:t> (</a:t>
            </a:r>
            <a:r>
              <a:rPr lang="nl-NL" dirty="0" err="1"/>
              <a:t>Thruk</a:t>
            </a:r>
            <a:r>
              <a:rPr lang="nl-NL" dirty="0"/>
              <a:t>)</a:t>
            </a:r>
          </a:p>
          <a:p>
            <a:pPr lvl="1"/>
            <a:r>
              <a:rPr lang="nl-NL" dirty="0"/>
              <a:t>Saltstack (</a:t>
            </a:r>
            <a:r>
              <a:rPr lang="nl-NL" dirty="0" err="1"/>
              <a:t>salt-ssh</a:t>
            </a:r>
            <a:r>
              <a:rPr lang="nl-NL" dirty="0"/>
              <a:t>) </a:t>
            </a:r>
            <a:r>
              <a:rPr lang="nl-NL" dirty="0" err="1" smtClean="0"/>
              <a:t>for</a:t>
            </a:r>
            <a:r>
              <a:rPr lang="nl-NL" dirty="0" smtClean="0"/>
              <a:t> </a:t>
            </a:r>
            <a:r>
              <a:rPr lang="nl-NL" dirty="0" err="1"/>
              <a:t>global</a:t>
            </a:r>
            <a:r>
              <a:rPr lang="nl-NL" dirty="0"/>
              <a:t> </a:t>
            </a:r>
            <a:r>
              <a:rPr lang="nl-NL" dirty="0" err="1"/>
              <a:t>configuration</a:t>
            </a:r>
            <a:endParaRPr lang="nl-NL" dirty="0"/>
          </a:p>
          <a:p>
            <a:pPr lvl="1"/>
            <a:r>
              <a:rPr lang="nl-NL" dirty="0"/>
              <a:t>Useraccounts </a:t>
            </a:r>
            <a:r>
              <a:rPr lang="nl-NL" dirty="0" err="1"/>
              <a:t>for</a:t>
            </a:r>
            <a:r>
              <a:rPr lang="nl-NL" dirty="0"/>
              <a:t> </a:t>
            </a:r>
            <a:r>
              <a:rPr lang="nl-NL" dirty="0" err="1"/>
              <a:t>all</a:t>
            </a:r>
            <a:r>
              <a:rPr lang="nl-NL" dirty="0"/>
              <a:t> engineers</a:t>
            </a:r>
          </a:p>
          <a:p>
            <a:pPr lvl="1"/>
            <a:r>
              <a:rPr lang="nl-NL" dirty="0" err="1"/>
              <a:t>Sflow</a:t>
            </a:r>
            <a:endParaRPr lang="nl-NL" dirty="0"/>
          </a:p>
          <a:p>
            <a:pPr lvl="1"/>
            <a:r>
              <a:rPr lang="nl-NL" dirty="0" err="1"/>
              <a:t>RRDTool</a:t>
            </a:r>
            <a:endParaRPr lang="nl-NL" dirty="0"/>
          </a:p>
          <a:p>
            <a:endParaRPr lang="en-US" dirty="0"/>
          </a:p>
        </p:txBody>
      </p:sp>
      <p:pic>
        <p:nvPicPr>
          <p:cNvPr id="4" name="Picture 3"/>
          <p:cNvPicPr>
            <a:picLocks noChangeAspect="1"/>
          </p:cNvPicPr>
          <p:nvPr/>
        </p:nvPicPr>
        <p:blipFill>
          <a:blip r:embed="rId2"/>
          <a:stretch>
            <a:fillRect/>
          </a:stretch>
        </p:blipFill>
        <p:spPr>
          <a:xfrm>
            <a:off x="5562600" y="4259888"/>
            <a:ext cx="3124200" cy="1712002"/>
          </a:xfrm>
          <a:prstGeom prst="rect">
            <a:avLst/>
          </a:prstGeom>
        </p:spPr>
      </p:pic>
    </p:spTree>
    <p:extLst>
      <p:ext uri="{BB962C8B-B14F-4D97-AF65-F5344CB8AC3E}">
        <p14:creationId xmlns:p14="http://schemas.microsoft.com/office/powerpoint/2010/main" val="3398114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Installation</a:t>
            </a:r>
            <a:endParaRPr lang="en-US" dirty="0"/>
          </a:p>
        </p:txBody>
      </p:sp>
      <p:sp>
        <p:nvSpPr>
          <p:cNvPr id="3" name="Content Placeholder 2"/>
          <p:cNvSpPr>
            <a:spLocks noGrp="1"/>
          </p:cNvSpPr>
          <p:nvPr>
            <p:ph idx="1"/>
          </p:nvPr>
        </p:nvSpPr>
        <p:spPr>
          <a:xfrm>
            <a:off x="457200" y="1143000"/>
            <a:ext cx="8229600" cy="4983163"/>
          </a:xfrm>
        </p:spPr>
        <p:txBody>
          <a:bodyPr/>
          <a:lstStyle/>
          <a:p>
            <a:pPr marL="457200" indent="-457200">
              <a:buFont typeface="Arial" panose="020B0604020202020204" pitchFamily="34" charset="0"/>
              <a:buChar char="•"/>
            </a:pPr>
            <a:r>
              <a:rPr lang="nl-NL" dirty="0" err="1"/>
              <a:t>Based</a:t>
            </a:r>
            <a:r>
              <a:rPr lang="nl-NL" dirty="0"/>
              <a:t> on </a:t>
            </a:r>
            <a:r>
              <a:rPr lang="nl-NL" dirty="0" err="1"/>
              <a:t>CentOS</a:t>
            </a:r>
            <a:r>
              <a:rPr lang="nl-NL" dirty="0"/>
              <a:t> 6.5</a:t>
            </a:r>
          </a:p>
          <a:p>
            <a:pPr marL="457200" indent="-457200">
              <a:buFont typeface="Arial" panose="020B0604020202020204" pitchFamily="34" charset="0"/>
              <a:buChar char="•"/>
            </a:pPr>
            <a:r>
              <a:rPr lang="nl-NL" dirty="0"/>
              <a:t>Extra </a:t>
            </a:r>
            <a:r>
              <a:rPr lang="nl-NL" dirty="0" err="1"/>
              <a:t>repositories</a:t>
            </a:r>
            <a:r>
              <a:rPr lang="nl-NL" dirty="0"/>
              <a:t> (EPEL + </a:t>
            </a:r>
            <a:r>
              <a:rPr lang="nl-NL" dirty="0" err="1"/>
              <a:t>Deltics</a:t>
            </a:r>
            <a:r>
              <a:rPr lang="nl-NL" dirty="0"/>
              <a:t>)</a:t>
            </a:r>
          </a:p>
          <a:p>
            <a:pPr marL="457200" indent="-457200">
              <a:buFont typeface="Arial" panose="020B0604020202020204" pitchFamily="34" charset="0"/>
              <a:buChar char="•"/>
            </a:pPr>
            <a:r>
              <a:rPr lang="nl-NL" dirty="0"/>
              <a:t>Standard packages </a:t>
            </a:r>
            <a:r>
              <a:rPr lang="nl-NL" dirty="0" err="1"/>
              <a:t>for</a:t>
            </a:r>
            <a:r>
              <a:rPr lang="nl-NL" dirty="0"/>
              <a:t> </a:t>
            </a:r>
            <a:r>
              <a:rPr lang="nl-NL" dirty="0" err="1"/>
              <a:t>Thruk</a:t>
            </a:r>
            <a:r>
              <a:rPr lang="nl-NL" dirty="0"/>
              <a:t> / </a:t>
            </a:r>
            <a:r>
              <a:rPr lang="nl-NL" dirty="0" err="1"/>
              <a:t>RRDTool</a:t>
            </a:r>
            <a:r>
              <a:rPr lang="nl-NL" dirty="0"/>
              <a:t> / </a:t>
            </a:r>
            <a:r>
              <a:rPr lang="nl-NL" dirty="0" err="1"/>
              <a:t>phpMyAdmin</a:t>
            </a:r>
            <a:r>
              <a:rPr lang="nl-NL" dirty="0"/>
              <a:t> / </a:t>
            </a:r>
            <a:r>
              <a:rPr lang="nl-NL" dirty="0" err="1"/>
              <a:t>MediaWiki</a:t>
            </a:r>
            <a:r>
              <a:rPr lang="nl-NL" dirty="0"/>
              <a:t> enz.</a:t>
            </a:r>
          </a:p>
          <a:p>
            <a:pPr marL="457200" indent="-457200">
              <a:buFont typeface="Arial" panose="020B0604020202020204" pitchFamily="34" charset="0"/>
              <a:buChar char="•"/>
            </a:pPr>
            <a:r>
              <a:rPr lang="nl-NL" dirty="0" err="1"/>
              <a:t>Adjusted</a:t>
            </a:r>
            <a:r>
              <a:rPr lang="nl-NL" dirty="0"/>
              <a:t> or </a:t>
            </a:r>
            <a:r>
              <a:rPr lang="nl-NL" dirty="0" err="1"/>
              <a:t>own</a:t>
            </a:r>
            <a:r>
              <a:rPr lang="nl-NL" dirty="0"/>
              <a:t> RPM files </a:t>
            </a:r>
            <a:r>
              <a:rPr lang="nl-NL" dirty="0" err="1"/>
              <a:t>for</a:t>
            </a:r>
            <a:r>
              <a:rPr lang="nl-NL" dirty="0"/>
              <a:t> </a:t>
            </a:r>
            <a:r>
              <a:rPr lang="nl-NL" dirty="0" err="1"/>
              <a:t>Nagios</a:t>
            </a:r>
            <a:r>
              <a:rPr lang="nl-NL" dirty="0"/>
              <a:t> / </a:t>
            </a:r>
            <a:r>
              <a:rPr lang="nl-NL" dirty="0" err="1"/>
              <a:t>NagVis</a:t>
            </a:r>
            <a:r>
              <a:rPr lang="nl-NL" dirty="0"/>
              <a:t> / </a:t>
            </a:r>
            <a:r>
              <a:rPr lang="nl-NL" dirty="0" err="1"/>
              <a:t>thirdparty</a:t>
            </a:r>
            <a:r>
              <a:rPr lang="nl-NL" dirty="0"/>
              <a:t> / </a:t>
            </a:r>
            <a:r>
              <a:rPr lang="nl-NL" dirty="0" err="1"/>
              <a:t>NagiosQL</a:t>
            </a:r>
            <a:r>
              <a:rPr lang="nl-NL" dirty="0"/>
              <a:t> / </a:t>
            </a:r>
            <a:r>
              <a:rPr lang="nl-NL" dirty="0" err="1"/>
              <a:t>Mona_BG</a:t>
            </a:r>
            <a:r>
              <a:rPr lang="nl-NL" dirty="0"/>
              <a:t> / </a:t>
            </a:r>
            <a:r>
              <a:rPr lang="nl-NL" dirty="0" err="1"/>
              <a:t>nagios_plugins_BG</a:t>
            </a:r>
            <a:r>
              <a:rPr lang="nl-NL" dirty="0"/>
              <a:t> / </a:t>
            </a:r>
            <a:r>
              <a:rPr lang="nl-NL" dirty="0" err="1"/>
              <a:t>nagios_plugins</a:t>
            </a:r>
            <a:r>
              <a:rPr lang="nl-NL" dirty="0"/>
              <a:t> / smstools3</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5410200"/>
            <a:ext cx="2743200" cy="10481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973533"/>
            <a:ext cx="1250366" cy="1484814"/>
          </a:xfrm>
          <a:prstGeom prst="rect">
            <a:avLst/>
          </a:prstGeom>
        </p:spPr>
      </p:pic>
    </p:spTree>
    <p:extLst>
      <p:ext uri="{BB962C8B-B14F-4D97-AF65-F5344CB8AC3E}">
        <p14:creationId xmlns:p14="http://schemas.microsoft.com/office/powerpoint/2010/main" val="1809447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Installation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nl-NL" dirty="0"/>
              <a:t>Using PXE boot </a:t>
            </a:r>
            <a:r>
              <a:rPr lang="nl-NL" dirty="0" err="1"/>
              <a:t>for</a:t>
            </a:r>
            <a:r>
              <a:rPr lang="nl-NL" dirty="0"/>
              <a:t> </a:t>
            </a:r>
            <a:r>
              <a:rPr lang="nl-NL" dirty="0" err="1"/>
              <a:t>initial</a:t>
            </a:r>
            <a:r>
              <a:rPr lang="nl-NL" dirty="0"/>
              <a:t> </a:t>
            </a:r>
            <a:r>
              <a:rPr lang="nl-NL" dirty="0" err="1"/>
              <a:t>installation</a:t>
            </a:r>
            <a:endParaRPr lang="nl-NL" dirty="0"/>
          </a:p>
          <a:p>
            <a:pPr marL="457200" indent="-457200">
              <a:buFont typeface="Arial" panose="020B0604020202020204" pitchFamily="34" charset="0"/>
              <a:buChar char="•"/>
            </a:pPr>
            <a:r>
              <a:rPr lang="nl-NL" dirty="0"/>
              <a:t>Kickstart file </a:t>
            </a:r>
            <a:r>
              <a:rPr lang="nl-NL" dirty="0" err="1"/>
              <a:t>for</a:t>
            </a:r>
            <a:r>
              <a:rPr lang="nl-NL" dirty="0"/>
              <a:t> default </a:t>
            </a:r>
            <a:r>
              <a:rPr lang="nl-NL" dirty="0" err="1"/>
              <a:t>configuration</a:t>
            </a:r>
            <a:endParaRPr lang="nl-NL" dirty="0"/>
          </a:p>
          <a:p>
            <a:pPr marL="457200" indent="-457200">
              <a:buFont typeface="Arial" panose="020B0604020202020204" pitchFamily="34" charset="0"/>
              <a:buChar char="•"/>
            </a:pPr>
            <a:r>
              <a:rPr lang="nl-NL" dirty="0"/>
              <a:t>Using RPM </a:t>
            </a:r>
            <a:r>
              <a:rPr lang="nl-NL" dirty="0" err="1"/>
              <a:t>dependencies</a:t>
            </a:r>
            <a:r>
              <a:rPr lang="nl-NL" dirty="0"/>
              <a:t> in </a:t>
            </a:r>
            <a:r>
              <a:rPr lang="nl-NL" dirty="0" err="1"/>
              <a:t>mona_BG</a:t>
            </a:r>
            <a:r>
              <a:rPr lang="nl-NL" dirty="0"/>
              <a:t> </a:t>
            </a:r>
            <a:r>
              <a:rPr lang="nl-NL" dirty="0" err="1"/>
              <a:t>to</a:t>
            </a:r>
            <a:r>
              <a:rPr lang="nl-NL" dirty="0"/>
              <a:t> </a:t>
            </a:r>
            <a:r>
              <a:rPr lang="nl-NL" dirty="0" err="1"/>
              <a:t>install</a:t>
            </a:r>
            <a:r>
              <a:rPr lang="nl-NL" dirty="0"/>
              <a:t> </a:t>
            </a:r>
            <a:r>
              <a:rPr lang="nl-NL" dirty="0" err="1"/>
              <a:t>all</a:t>
            </a:r>
            <a:r>
              <a:rPr lang="nl-NL" dirty="0"/>
              <a:t> packages </a:t>
            </a:r>
            <a:r>
              <a:rPr lang="nl-NL" dirty="0" err="1"/>
              <a:t>needed</a:t>
            </a:r>
            <a:endParaRPr lang="nl-NL" dirty="0"/>
          </a:p>
          <a:p>
            <a:pPr marL="457200" indent="-457200">
              <a:buFont typeface="Arial" panose="020B0604020202020204" pitchFamily="34" charset="0"/>
              <a:buChar char="•"/>
            </a:pPr>
            <a:r>
              <a:rPr lang="nl-NL" dirty="0"/>
              <a:t>Default </a:t>
            </a:r>
            <a:r>
              <a:rPr lang="nl-NL" dirty="0" err="1"/>
              <a:t>CentOS</a:t>
            </a:r>
            <a:r>
              <a:rPr lang="nl-NL" dirty="0"/>
              <a:t> </a:t>
            </a:r>
            <a:r>
              <a:rPr lang="nl-NL" dirty="0" err="1"/>
              <a:t>and</a:t>
            </a:r>
            <a:r>
              <a:rPr lang="nl-NL" dirty="0"/>
              <a:t> EPEL </a:t>
            </a:r>
            <a:r>
              <a:rPr lang="nl-NL" dirty="0" err="1"/>
              <a:t>for</a:t>
            </a:r>
            <a:r>
              <a:rPr lang="nl-NL" dirty="0"/>
              <a:t> most packages</a:t>
            </a:r>
          </a:p>
          <a:p>
            <a:pPr marL="457200" indent="-457200">
              <a:buFont typeface="Arial" panose="020B0604020202020204" pitchFamily="34" charset="0"/>
              <a:buChar char="•"/>
            </a:pPr>
            <a:r>
              <a:rPr lang="nl-NL" dirty="0"/>
              <a:t>Using the </a:t>
            </a:r>
            <a:r>
              <a:rPr lang="nl-NL" dirty="0" err="1"/>
              <a:t>Deltics</a:t>
            </a:r>
            <a:r>
              <a:rPr lang="nl-NL" dirty="0"/>
              <a:t> </a:t>
            </a:r>
            <a:r>
              <a:rPr lang="nl-NL" dirty="0" err="1"/>
              <a:t>repository</a:t>
            </a:r>
            <a:r>
              <a:rPr lang="nl-NL" dirty="0"/>
              <a:t> </a:t>
            </a:r>
            <a:r>
              <a:rPr lang="nl-NL" dirty="0" err="1"/>
              <a:t>for</a:t>
            </a:r>
            <a:r>
              <a:rPr lang="nl-NL" dirty="0"/>
              <a:t> </a:t>
            </a:r>
            <a:r>
              <a:rPr lang="nl-NL" dirty="0" err="1"/>
              <a:t>self</a:t>
            </a:r>
            <a:r>
              <a:rPr lang="nl-NL" dirty="0"/>
              <a:t> </a:t>
            </a:r>
            <a:r>
              <a:rPr lang="nl-NL" dirty="0" err="1"/>
              <a:t>created</a:t>
            </a:r>
            <a:r>
              <a:rPr lang="nl-NL" dirty="0"/>
              <a:t> packages</a:t>
            </a:r>
          </a:p>
          <a:p>
            <a:endParaRPr lang="en-US" dirty="0"/>
          </a:p>
        </p:txBody>
      </p:sp>
    </p:spTree>
    <p:extLst>
      <p:ext uri="{BB962C8B-B14F-4D97-AF65-F5344CB8AC3E}">
        <p14:creationId xmlns:p14="http://schemas.microsoft.com/office/powerpoint/2010/main" val="1834271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Installation</a:t>
            </a:r>
            <a:endParaRPr lang="en-US" dirty="0"/>
          </a:p>
        </p:txBody>
      </p:sp>
      <p:pic>
        <p:nvPicPr>
          <p:cNvPr id="4" name="Picture 3"/>
          <p:cNvPicPr>
            <a:picLocks noChangeAspect="1"/>
          </p:cNvPicPr>
          <p:nvPr/>
        </p:nvPicPr>
        <p:blipFill>
          <a:blip r:embed="rId2"/>
          <a:stretch>
            <a:fillRect/>
          </a:stretch>
        </p:blipFill>
        <p:spPr>
          <a:xfrm>
            <a:off x="339739" y="1600200"/>
            <a:ext cx="8566719" cy="2971800"/>
          </a:xfrm>
          <a:prstGeom prst="rect">
            <a:avLst/>
          </a:prstGeom>
        </p:spPr>
      </p:pic>
    </p:spTree>
    <p:extLst>
      <p:ext uri="{BB962C8B-B14F-4D97-AF65-F5344CB8AC3E}">
        <p14:creationId xmlns:p14="http://schemas.microsoft.com/office/powerpoint/2010/main" val="3408667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Look </a:t>
            </a:r>
            <a:r>
              <a:rPr lang="nl-NL" dirty="0" err="1"/>
              <a:t>and</a:t>
            </a:r>
            <a:r>
              <a:rPr lang="nl-NL" dirty="0"/>
              <a:t> Feel</a:t>
            </a:r>
            <a:endParaRPr lang="en-US" dirty="0"/>
          </a:p>
        </p:txBody>
      </p:sp>
      <p:pic>
        <p:nvPicPr>
          <p:cNvPr id="4" name="Content Placeholder 3"/>
          <p:cNvPicPr>
            <a:picLocks noGrp="1" noChangeAspect="1"/>
          </p:cNvPicPr>
          <p:nvPr>
            <p:ph idx="1"/>
          </p:nvPr>
        </p:nvPicPr>
        <p:blipFill>
          <a:blip r:embed="rId2"/>
          <a:stretch>
            <a:fillRect/>
          </a:stretch>
        </p:blipFill>
        <p:spPr>
          <a:xfrm>
            <a:off x="18526" y="1371600"/>
            <a:ext cx="9125474" cy="4179933"/>
          </a:xfrm>
          <a:prstGeom prst="rect">
            <a:avLst/>
          </a:prstGeom>
        </p:spPr>
      </p:pic>
      <p:pic>
        <p:nvPicPr>
          <p:cNvPr id="5" name="Picture 7" descr="G:\Trainingen\BMA training geven\Nagio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1404257"/>
            <a:ext cx="762000" cy="17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79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gios World Conference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46632</TotalTime>
  <Words>1326</Words>
  <Application>Microsoft Office PowerPoint</Application>
  <PresentationFormat>On-screen Show (4:3)</PresentationFormat>
  <Paragraphs>212</Paragraphs>
  <Slides>28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Courier New</vt:lpstr>
      <vt:lpstr>Myriad Pro Light</vt:lpstr>
      <vt:lpstr>Office Theme</vt:lpstr>
      <vt:lpstr>Nagios World Conference Theme 2</vt:lpstr>
      <vt:lpstr>How To Maintain Over 20 Monitoring Appliances</vt:lpstr>
      <vt:lpstr>Introduction &amp; Agenda</vt:lpstr>
      <vt:lpstr>Deltics Nagios Appliance</vt:lpstr>
      <vt:lpstr>History</vt:lpstr>
      <vt:lpstr>History</vt:lpstr>
      <vt:lpstr>Installation</vt:lpstr>
      <vt:lpstr>Installation</vt:lpstr>
      <vt:lpstr>Installation</vt:lpstr>
      <vt:lpstr>Look and Feel</vt:lpstr>
      <vt:lpstr>Look and Feel</vt:lpstr>
      <vt:lpstr>Deltics Nagios network</vt:lpstr>
      <vt:lpstr>Deltics - Administration</vt:lpstr>
      <vt:lpstr>Deltics - Administration</vt:lpstr>
      <vt:lpstr>Multiple useraccounts</vt:lpstr>
      <vt:lpstr>(Re)set the passwords</vt:lpstr>
      <vt:lpstr>Notifications using Nagios</vt:lpstr>
      <vt:lpstr>SMS text alerting</vt:lpstr>
      <vt:lpstr>SMS Acknowledgement</vt:lpstr>
      <vt:lpstr>Change the on call engineer</vt:lpstr>
      <vt:lpstr>Change the on call engineer</vt:lpstr>
      <vt:lpstr>Change the on call engineer</vt:lpstr>
      <vt:lpstr>Change the on call engineer</vt:lpstr>
      <vt:lpstr>Maintenance</vt:lpstr>
      <vt:lpstr>Maintenance</vt:lpstr>
      <vt:lpstr>Checks</vt:lpstr>
      <vt:lpstr>Conclusion</vt:lpstr>
      <vt:lpstr>Questions?</vt:lpstr>
      <vt:lpstr>The End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zbordeau</dc:creator>
  <cp:lastModifiedBy>Rob Hassing</cp:lastModifiedBy>
  <cp:revision>109</cp:revision>
  <dcterms:created xsi:type="dcterms:W3CDTF">2014-06-30T15:36:22Z</dcterms:created>
  <dcterms:modified xsi:type="dcterms:W3CDTF">2014-10-14T21:59:37Z</dcterms:modified>
</cp:coreProperties>
</file>