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47"/>
  </p:notesMasterIdLst>
  <p:sldIdLst>
    <p:sldId id="257" r:id="rId3"/>
    <p:sldId id="287" r:id="rId4"/>
    <p:sldId id="260" r:id="rId5"/>
    <p:sldId id="262" r:id="rId6"/>
    <p:sldId id="322" r:id="rId7"/>
    <p:sldId id="324" r:id="rId8"/>
    <p:sldId id="300" r:id="rId9"/>
    <p:sldId id="281" r:id="rId10"/>
    <p:sldId id="296" r:id="rId11"/>
    <p:sldId id="297" r:id="rId12"/>
    <p:sldId id="298" r:id="rId13"/>
    <p:sldId id="301" r:id="rId14"/>
    <p:sldId id="302" r:id="rId15"/>
    <p:sldId id="304" r:id="rId16"/>
    <p:sldId id="305" r:id="rId17"/>
    <p:sldId id="303" r:id="rId18"/>
    <p:sldId id="306" r:id="rId19"/>
    <p:sldId id="308" r:id="rId20"/>
    <p:sldId id="309" r:id="rId21"/>
    <p:sldId id="310" r:id="rId22"/>
    <p:sldId id="312" r:id="rId23"/>
    <p:sldId id="323" r:id="rId24"/>
    <p:sldId id="319" r:id="rId25"/>
    <p:sldId id="321" r:id="rId26"/>
    <p:sldId id="311" r:id="rId27"/>
    <p:sldId id="282" r:id="rId28"/>
    <p:sldId id="290" r:id="rId29"/>
    <p:sldId id="291" r:id="rId30"/>
    <p:sldId id="285" r:id="rId31"/>
    <p:sldId id="288" r:id="rId32"/>
    <p:sldId id="289" r:id="rId33"/>
    <p:sldId id="307" r:id="rId34"/>
    <p:sldId id="313" r:id="rId35"/>
    <p:sldId id="314" r:id="rId36"/>
    <p:sldId id="315" r:id="rId37"/>
    <p:sldId id="316" r:id="rId38"/>
    <p:sldId id="318" r:id="rId39"/>
    <p:sldId id="317" r:id="rId40"/>
    <p:sldId id="320" r:id="rId41"/>
    <p:sldId id="286" r:id="rId42"/>
    <p:sldId id="295" r:id="rId43"/>
    <p:sldId id="292" r:id="rId44"/>
    <p:sldId id="279" r:id="rId45"/>
    <p:sldId id="278" r:id="rId46"/>
  </p:sldIdLst>
  <p:sldSz cx="12192000" cy="6858000"/>
  <p:notesSz cx="6858000" cy="9144000"/>
  <p:embeddedFontLst>
    <p:embeddedFont>
      <p:font typeface="Calibri" panose="020F050202020403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8" autoAdjust="0"/>
    <p:restoredTop sz="86429" autoAdjust="0"/>
  </p:normalViewPr>
  <p:slideViewPr>
    <p:cSldViewPr>
      <p:cViewPr varScale="1">
        <p:scale>
          <a:sx n="67" d="100"/>
          <a:sy n="67" d="100"/>
        </p:scale>
        <p:origin x="204" y="78"/>
      </p:cViewPr>
      <p:guideLst>
        <p:guide orient="horz" pos="2160"/>
        <p:guide pos="3840"/>
      </p:guideLst>
    </p:cSldViewPr>
  </p:slideViewPr>
  <p:outlineViewPr>
    <p:cViewPr>
      <p:scale>
        <a:sx n="33" d="100"/>
        <a:sy n="33" d="100"/>
      </p:scale>
      <p:origin x="0" y="-11796"/>
    </p:cViewPr>
  </p:outlineViewPr>
  <p:notesTextViewPr>
    <p:cViewPr>
      <p:scale>
        <a:sx n="150" d="100"/>
        <a:sy n="150" d="100"/>
      </p:scale>
      <p:origin x="0" y="0"/>
    </p:cViewPr>
  </p:notesTextViewPr>
  <p:sorterViewPr>
    <p:cViewPr>
      <p:scale>
        <a:sx n="100" d="100"/>
        <a:sy n="100" d="100"/>
      </p:scale>
      <p:origin x="0" y="-160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s>
</file>

<file path=ppt/ink/ink1.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51.99409" units="1/cm"/>
          <inkml:channelProperty channel="Y" name="resolution" value="28.34646" units="1/cm"/>
          <inkml:channelProperty channel="T" name="resolution" value="1" units="1/dev"/>
        </inkml:channelProperties>
      </inkml:inkSource>
      <inkml:timestamp xml:id="ts0" timeString="2014-09-24T03:50:31.9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14149 13008 0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9C6D5-8D2A-4922-A0B7-D8E70DDC9D62}" type="datetimeFigureOut">
              <a:rPr lang="en-US" smtClean="0"/>
              <a:t>10/15/2014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2E5EE-2E00-4EC8-9056-E1374197CE2C}" type="slidenum">
              <a:rPr lang="en-US" smtClean="0"/>
              <a:t>‹#›</a:t>
            </a:fld>
            <a:endParaRPr lang="en-US"/>
          </a:p>
        </p:txBody>
      </p:sp>
    </p:spTree>
    <p:extLst>
      <p:ext uri="{BB962C8B-B14F-4D97-AF65-F5344CB8AC3E}">
        <p14:creationId xmlns:p14="http://schemas.microsoft.com/office/powerpoint/2010/main" val="83058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http://docs.pnp4nagios.org/pnp-0.6/tpl</a:t>
            </a:r>
            <a:endParaRPr lang="en-US" dirty="0"/>
          </a:p>
        </p:txBody>
      </p:sp>
      <p:sp>
        <p:nvSpPr>
          <p:cNvPr id="4" name="Slide Number Placeholder 3"/>
          <p:cNvSpPr>
            <a:spLocks noGrp="1"/>
          </p:cNvSpPr>
          <p:nvPr>
            <p:ph type="sldNum" sz="quarter" idx="10"/>
          </p:nvPr>
        </p:nvSpPr>
        <p:spPr/>
        <p:txBody>
          <a:bodyPr/>
          <a:lstStyle/>
          <a:p>
            <a:fld id="{0D32E5EE-2E00-4EC8-9056-E1374197CE2C}" type="slidenum">
              <a:rPr lang="en-US" smtClean="0"/>
              <a:t>11</a:t>
            </a:fld>
            <a:endParaRPr lang="en-US"/>
          </a:p>
        </p:txBody>
      </p:sp>
    </p:spTree>
    <p:extLst>
      <p:ext uri="{BB962C8B-B14F-4D97-AF65-F5344CB8AC3E}">
        <p14:creationId xmlns:p14="http://schemas.microsoft.com/office/powerpoint/2010/main" val="376715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http://en.wikipedia.org/wiki/Least_squares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D32E5EE-2E00-4EC8-9056-E1374197CE2C}" type="slidenum">
              <a:rPr lang="en-US" smtClean="0"/>
              <a:t>26</a:t>
            </a:fld>
            <a:endParaRPr lang="en-US"/>
          </a:p>
        </p:txBody>
      </p:sp>
    </p:spTree>
    <p:extLst>
      <p:ext uri="{BB962C8B-B14F-4D97-AF65-F5344CB8AC3E}">
        <p14:creationId xmlns:p14="http://schemas.microsoft.com/office/powerpoint/2010/main" val="121964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http://mathworld.wolfram.com/y-Intercept.html</a:t>
            </a:r>
          </a:p>
          <a:p>
            <a:endParaRPr lang="en-US" dirty="0"/>
          </a:p>
        </p:txBody>
      </p:sp>
      <p:sp>
        <p:nvSpPr>
          <p:cNvPr id="4" name="Slide Number Placeholder 3"/>
          <p:cNvSpPr>
            <a:spLocks noGrp="1"/>
          </p:cNvSpPr>
          <p:nvPr>
            <p:ph type="sldNum" sz="quarter" idx="10"/>
          </p:nvPr>
        </p:nvSpPr>
        <p:spPr/>
        <p:txBody>
          <a:bodyPr/>
          <a:lstStyle/>
          <a:p>
            <a:fld id="{0D32E5EE-2E00-4EC8-9056-E1374197CE2C}" type="slidenum">
              <a:rPr lang="en-US" smtClean="0"/>
              <a:t>28</a:t>
            </a:fld>
            <a:endParaRPr lang="en-US"/>
          </a:p>
        </p:txBody>
      </p:sp>
    </p:spTree>
    <p:extLst>
      <p:ext uri="{BB962C8B-B14F-4D97-AF65-F5344CB8AC3E}">
        <p14:creationId xmlns:p14="http://schemas.microsoft.com/office/powerpoint/2010/main" val="4026745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http://en.wikipedia.org/wiki/Pearson_product-moment_correlation_coefficient</a:t>
            </a:r>
            <a:endParaRPr lang="en-US" dirty="0"/>
          </a:p>
        </p:txBody>
      </p:sp>
      <p:sp>
        <p:nvSpPr>
          <p:cNvPr id="4" name="Slide Number Placeholder 3"/>
          <p:cNvSpPr>
            <a:spLocks noGrp="1"/>
          </p:cNvSpPr>
          <p:nvPr>
            <p:ph type="sldNum" sz="quarter" idx="10"/>
          </p:nvPr>
        </p:nvSpPr>
        <p:spPr/>
        <p:txBody>
          <a:bodyPr/>
          <a:lstStyle/>
          <a:p>
            <a:fld id="{0D32E5EE-2E00-4EC8-9056-E1374197CE2C}" type="slidenum">
              <a:rPr lang="en-US" smtClean="0"/>
              <a:t>29</a:t>
            </a:fld>
            <a:endParaRPr lang="en-US"/>
          </a:p>
        </p:txBody>
      </p:sp>
    </p:spTree>
    <p:extLst>
      <p:ext uri="{BB962C8B-B14F-4D97-AF65-F5344CB8AC3E}">
        <p14:creationId xmlns:p14="http://schemas.microsoft.com/office/powerpoint/2010/main" val="203616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mtClean="0"/>
              <a:t>http://en.wikipedia.org/wiki/Pearson_product-moment_correlation_coefficient</a:t>
            </a:r>
            <a:endParaRPr lang="en-US"/>
          </a:p>
        </p:txBody>
      </p:sp>
      <p:sp>
        <p:nvSpPr>
          <p:cNvPr id="4" name="Slide Number Placeholder 3"/>
          <p:cNvSpPr>
            <a:spLocks noGrp="1"/>
          </p:cNvSpPr>
          <p:nvPr>
            <p:ph type="sldNum" sz="quarter" idx="10"/>
          </p:nvPr>
        </p:nvSpPr>
        <p:spPr/>
        <p:txBody>
          <a:bodyPr/>
          <a:lstStyle/>
          <a:p>
            <a:fld id="{0D32E5EE-2E00-4EC8-9056-E1374197CE2C}" type="slidenum">
              <a:rPr lang="en-US" smtClean="0"/>
              <a:t>30</a:t>
            </a:fld>
            <a:endParaRPr lang="en-US"/>
          </a:p>
        </p:txBody>
      </p:sp>
    </p:spTree>
    <p:extLst>
      <p:ext uri="{BB962C8B-B14F-4D97-AF65-F5344CB8AC3E}">
        <p14:creationId xmlns:p14="http://schemas.microsoft.com/office/powerpoint/2010/main" val="311750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mtClean="0"/>
              <a:t>http://en.wikipedia.org/wiki/Pearson_product-moment_correlation_coefficient</a:t>
            </a:r>
            <a:endParaRPr lang="en-US"/>
          </a:p>
        </p:txBody>
      </p:sp>
      <p:sp>
        <p:nvSpPr>
          <p:cNvPr id="4" name="Slide Number Placeholder 3"/>
          <p:cNvSpPr>
            <a:spLocks noGrp="1"/>
          </p:cNvSpPr>
          <p:nvPr>
            <p:ph type="sldNum" sz="quarter" idx="10"/>
          </p:nvPr>
        </p:nvSpPr>
        <p:spPr/>
        <p:txBody>
          <a:bodyPr/>
          <a:lstStyle/>
          <a:p>
            <a:fld id="{0D32E5EE-2E00-4EC8-9056-E1374197CE2C}" type="slidenum">
              <a:rPr lang="en-US" smtClean="0"/>
              <a:t>31</a:t>
            </a:fld>
            <a:endParaRPr lang="en-US"/>
          </a:p>
        </p:txBody>
      </p:sp>
    </p:spTree>
    <p:extLst>
      <p:ext uri="{BB962C8B-B14F-4D97-AF65-F5344CB8AC3E}">
        <p14:creationId xmlns:p14="http://schemas.microsoft.com/office/powerpoint/2010/main" val="245515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128055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03102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429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762000"/>
            <a:ext cx="10363200" cy="1524000"/>
          </a:xfrm>
        </p:spPr>
        <p:txBody>
          <a:bodyPr/>
          <a:lstStyle>
            <a:lvl1pPr>
              <a:defRPr>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828800" y="2286000"/>
            <a:ext cx="8534400" cy="762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6DBC7-9F20-4BB1-9BBD-BBA54636F519}"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1250" y="5943601"/>
            <a:ext cx="7429500" cy="1076325"/>
          </a:xfrm>
          <a:prstGeom prst="rect">
            <a:avLst/>
          </a:prstGeom>
        </p:spPr>
      </p:pic>
      <p:sp>
        <p:nvSpPr>
          <p:cNvPr id="9" name="Text Placeholder 8"/>
          <p:cNvSpPr>
            <a:spLocks noGrp="1"/>
          </p:cNvSpPr>
          <p:nvPr>
            <p:ph type="body" sz="quarter" idx="13" hasCustomPrompt="1"/>
          </p:nvPr>
        </p:nvSpPr>
        <p:spPr>
          <a:xfrm>
            <a:off x="3352799" y="3048000"/>
            <a:ext cx="5486400" cy="53340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youremail@domain.com</a:t>
            </a:r>
          </a:p>
        </p:txBody>
      </p:sp>
    </p:spTree>
    <p:extLst>
      <p:ext uri="{BB962C8B-B14F-4D97-AF65-F5344CB8AC3E}">
        <p14:creationId xmlns:p14="http://schemas.microsoft.com/office/powerpoint/2010/main" val="45856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762000"/>
            <a:ext cx="10363200" cy="1524000"/>
          </a:xfrm>
        </p:spPr>
        <p:txBody>
          <a:bodyPr/>
          <a:lstStyle>
            <a:lvl1pPr>
              <a:defRPr>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828800" y="2286000"/>
            <a:ext cx="8534400" cy="762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1250" y="5943601"/>
            <a:ext cx="7429500" cy="1076325"/>
          </a:xfrm>
          <a:prstGeom prst="rect">
            <a:avLst/>
          </a:prstGeom>
        </p:spPr>
      </p:pic>
      <p:sp>
        <p:nvSpPr>
          <p:cNvPr id="9" name="Text Placeholder 8"/>
          <p:cNvSpPr>
            <a:spLocks noGrp="1"/>
          </p:cNvSpPr>
          <p:nvPr>
            <p:ph type="body" sz="quarter" idx="13" hasCustomPrompt="1"/>
          </p:nvPr>
        </p:nvSpPr>
        <p:spPr>
          <a:xfrm>
            <a:off x="3352799" y="3048000"/>
            <a:ext cx="5486400" cy="53340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youremail@domain.com</a:t>
            </a:r>
          </a:p>
        </p:txBody>
      </p:sp>
    </p:spTree>
    <p:extLst>
      <p:ext uri="{BB962C8B-B14F-4D97-AF65-F5344CB8AC3E}">
        <p14:creationId xmlns:p14="http://schemas.microsoft.com/office/powerpoint/2010/main" val="1146410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12192000" cy="1060450"/>
          </a:xfrm>
          <a:prstGeom prst="rect">
            <a:avLst/>
          </a:prstGeom>
        </p:spPr>
      </p:pic>
      <p:sp>
        <p:nvSpPr>
          <p:cNvPr id="2" name="Title 1"/>
          <p:cNvSpPr>
            <a:spLocks noGrp="1"/>
          </p:cNvSpPr>
          <p:nvPr>
            <p:ph type="title"/>
          </p:nvPr>
        </p:nvSpPr>
        <p:spPr>
          <a:xfrm>
            <a:off x="609600" y="0"/>
            <a:ext cx="109728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 y="6343328"/>
            <a:ext cx="5080000" cy="514672"/>
          </a:xfrm>
          <a:prstGeom prst="rect">
            <a:avLst/>
          </a:prstGeom>
        </p:spPr>
      </p:pic>
    </p:spTree>
    <p:extLst>
      <p:ext uri="{BB962C8B-B14F-4D97-AF65-F5344CB8AC3E}">
        <p14:creationId xmlns:p14="http://schemas.microsoft.com/office/powerpoint/2010/main" val="3437112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12192000" cy="1060450"/>
          </a:xfrm>
          <a:prstGeom prst="rect">
            <a:avLst/>
          </a:prstGeom>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 y="6343328"/>
            <a:ext cx="5080000" cy="514672"/>
          </a:xfrm>
          <a:prstGeom prst="rect">
            <a:avLst/>
          </a:prstGeom>
        </p:spPr>
      </p:pic>
    </p:spTree>
    <p:extLst>
      <p:ext uri="{BB962C8B-B14F-4D97-AF65-F5344CB8AC3E}">
        <p14:creationId xmlns:p14="http://schemas.microsoft.com/office/powerpoint/2010/main" val="3131975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12192000" cy="1060450"/>
          </a:xfrm>
          <a:prstGeom prst="rect">
            <a:avLst/>
          </a:prstGeom>
        </p:spPr>
      </p:pic>
      <p:sp>
        <p:nvSpPr>
          <p:cNvPr id="2" name="Title 1"/>
          <p:cNvSpPr>
            <a:spLocks noGrp="1"/>
          </p:cNvSpPr>
          <p:nvPr>
            <p:ph type="title"/>
          </p:nvPr>
        </p:nvSpPr>
        <p:spPr>
          <a:xfrm>
            <a:off x="609600" y="0"/>
            <a:ext cx="109728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 y="6343328"/>
            <a:ext cx="5080000" cy="514672"/>
          </a:xfrm>
          <a:prstGeom prst="rect">
            <a:avLst/>
          </a:prstGeom>
        </p:spPr>
      </p:pic>
    </p:spTree>
    <p:extLst>
      <p:ext uri="{BB962C8B-B14F-4D97-AF65-F5344CB8AC3E}">
        <p14:creationId xmlns:p14="http://schemas.microsoft.com/office/powerpoint/2010/main" val="732419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12192000" cy="1060450"/>
          </a:xfrm>
          <a:prstGeom prst="rect">
            <a:avLst/>
          </a:prstGeom>
        </p:spPr>
      </p:pic>
      <p:sp>
        <p:nvSpPr>
          <p:cNvPr id="2" name="Title 1"/>
          <p:cNvSpPr>
            <a:spLocks noGrp="1"/>
          </p:cNvSpPr>
          <p:nvPr>
            <p:ph type="title"/>
          </p:nvPr>
        </p:nvSpPr>
        <p:spPr>
          <a:xfrm>
            <a:off x="609600" y="0"/>
            <a:ext cx="109728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46B7FC-6DF0-46BC-8748-DD3BA160D17C}" type="datetimeFigureOut">
              <a:rPr lang="en-US" smtClean="0">
                <a:solidFill>
                  <a:prstClr val="black">
                    <a:tint val="75000"/>
                  </a:prstClr>
                </a:solidFill>
              </a:rPr>
              <a:pPr/>
              <a:t>10/15/2014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 y="6343328"/>
            <a:ext cx="5080000" cy="514672"/>
          </a:xfrm>
          <a:prstGeom prst="rect">
            <a:avLst/>
          </a:prstGeom>
        </p:spPr>
      </p:pic>
    </p:spTree>
    <p:extLst>
      <p:ext uri="{BB962C8B-B14F-4D97-AF65-F5344CB8AC3E}">
        <p14:creationId xmlns:p14="http://schemas.microsoft.com/office/powerpoint/2010/main" val="279897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12192000" cy="1060450"/>
          </a:xfrm>
          <a:prstGeom prst="rect">
            <a:avLst/>
          </a:prstGeom>
        </p:spPr>
      </p:pic>
      <p:sp>
        <p:nvSpPr>
          <p:cNvPr id="2" name="Title 1"/>
          <p:cNvSpPr>
            <a:spLocks noGrp="1"/>
          </p:cNvSpPr>
          <p:nvPr>
            <p:ph type="title"/>
          </p:nvPr>
        </p:nvSpPr>
        <p:spPr>
          <a:xfrm>
            <a:off x="609600" y="0"/>
            <a:ext cx="109728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546B7FC-6DF0-46BC-8748-DD3BA160D17C}" type="datetimeFigureOut">
              <a:rPr lang="en-US" smtClean="0">
                <a:solidFill>
                  <a:prstClr val="black">
                    <a:tint val="75000"/>
                  </a:prstClr>
                </a:solidFill>
              </a:rPr>
              <a:pPr/>
              <a:t>10/15/2014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 y="6343328"/>
            <a:ext cx="5080000" cy="514672"/>
          </a:xfrm>
          <a:prstGeom prst="rect">
            <a:avLst/>
          </a:prstGeom>
        </p:spPr>
      </p:pic>
    </p:spTree>
    <p:extLst>
      <p:ext uri="{BB962C8B-B14F-4D97-AF65-F5344CB8AC3E}">
        <p14:creationId xmlns:p14="http://schemas.microsoft.com/office/powerpoint/2010/main" val="149125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12192000" cy="1060450"/>
          </a:xfrm>
          <a:prstGeom prst="rect">
            <a:avLst/>
          </a:prstGeom>
        </p:spPr>
      </p:pic>
      <p:sp>
        <p:nvSpPr>
          <p:cNvPr id="2" name="Date Placeholder 1"/>
          <p:cNvSpPr>
            <a:spLocks noGrp="1"/>
          </p:cNvSpPr>
          <p:nvPr>
            <p:ph type="dt" sz="half" idx="10"/>
          </p:nvPr>
        </p:nvSpPr>
        <p:spPr/>
        <p:txBody>
          <a:bodyPr/>
          <a:lstStyle/>
          <a:p>
            <a:fld id="{F546B7FC-6DF0-46BC-8748-DD3BA160D17C}" type="datetimeFigureOut">
              <a:rPr lang="en-US" smtClean="0">
                <a:solidFill>
                  <a:prstClr val="black">
                    <a:tint val="75000"/>
                  </a:prstClr>
                </a:solidFill>
              </a:rPr>
              <a:pPr/>
              <a:t>10/15/2014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 y="6343328"/>
            <a:ext cx="5080000" cy="514672"/>
          </a:xfrm>
          <a:prstGeom prst="rect">
            <a:avLst/>
          </a:prstGeom>
        </p:spPr>
      </p:pic>
    </p:spTree>
    <p:extLst>
      <p:ext uri="{BB962C8B-B14F-4D97-AF65-F5344CB8AC3E}">
        <p14:creationId xmlns:p14="http://schemas.microsoft.com/office/powerpoint/2010/main" val="313233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219010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12192000" cy="1060450"/>
          </a:xfrm>
          <a:prstGeom prst="rect">
            <a:avLst/>
          </a:prstGeom>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 y="6343328"/>
            <a:ext cx="5080000" cy="514672"/>
          </a:xfrm>
          <a:prstGeom prst="rect">
            <a:avLst/>
          </a:prstGeom>
        </p:spPr>
      </p:pic>
    </p:spTree>
    <p:extLst>
      <p:ext uri="{BB962C8B-B14F-4D97-AF65-F5344CB8AC3E}">
        <p14:creationId xmlns:p14="http://schemas.microsoft.com/office/powerpoint/2010/main" val="2433284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12192000" cy="1060450"/>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 y="6343328"/>
            <a:ext cx="5080000" cy="514672"/>
          </a:xfrm>
          <a:prstGeom prst="rect">
            <a:avLst/>
          </a:prstGeom>
        </p:spPr>
      </p:pic>
    </p:spTree>
    <p:extLst>
      <p:ext uri="{BB962C8B-B14F-4D97-AF65-F5344CB8AC3E}">
        <p14:creationId xmlns:p14="http://schemas.microsoft.com/office/powerpoint/2010/main" val="512982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12192000" cy="1060450"/>
          </a:xfrm>
          <a:prstGeom prst="rect">
            <a:avLst/>
          </a:prstGeom>
        </p:spPr>
      </p:pic>
      <p:sp>
        <p:nvSpPr>
          <p:cNvPr id="2" name="Title 1"/>
          <p:cNvSpPr>
            <a:spLocks noGrp="1"/>
          </p:cNvSpPr>
          <p:nvPr>
            <p:ph type="title"/>
          </p:nvPr>
        </p:nvSpPr>
        <p:spPr>
          <a:xfrm>
            <a:off x="609600" y="0"/>
            <a:ext cx="109728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 y="6343328"/>
            <a:ext cx="5080000" cy="514672"/>
          </a:xfrm>
          <a:prstGeom prst="rect">
            <a:avLst/>
          </a:prstGeom>
        </p:spPr>
      </p:pic>
    </p:spTree>
    <p:extLst>
      <p:ext uri="{BB962C8B-B14F-4D97-AF65-F5344CB8AC3E}">
        <p14:creationId xmlns:p14="http://schemas.microsoft.com/office/powerpoint/2010/main" val="1750841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12192000" cy="1060450"/>
          </a:xfrm>
          <a:prstGeom prst="rect">
            <a:avLst/>
          </a:prstGeom>
        </p:spPr>
      </p:pic>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 y="6343328"/>
            <a:ext cx="5080000" cy="514672"/>
          </a:xfrm>
          <a:prstGeom prst="rect">
            <a:avLst/>
          </a:prstGeom>
        </p:spPr>
      </p:pic>
    </p:spTree>
    <p:extLst>
      <p:ext uri="{BB962C8B-B14F-4D97-AF65-F5344CB8AC3E}">
        <p14:creationId xmlns:p14="http://schemas.microsoft.com/office/powerpoint/2010/main" val="420429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9A4A9-D095-41F7-B2D8-60C19A62F1A1}"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241852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E9A4A9-D095-41F7-B2D8-60C19A62F1A1}"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42753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E9A4A9-D095-41F7-B2D8-60C19A62F1A1}" type="datetimeFigureOut">
              <a:rPr lang="en-US" smtClean="0"/>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0127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E9A4A9-D095-41F7-B2D8-60C19A62F1A1}" type="datetimeFigureOut">
              <a:rPr lang="en-US" smtClean="0"/>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385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9A4A9-D095-41F7-B2D8-60C19A62F1A1}" type="datetimeFigureOut">
              <a:rPr lang="en-US" smtClean="0"/>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41724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9A4A9-D095-41F7-B2D8-60C19A62F1A1}"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05848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9A4A9-D095-41F7-B2D8-60C19A62F1A1}"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91986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9A4A9-D095-41F7-B2D8-60C19A62F1A1}" type="datetimeFigureOut">
              <a:rPr lang="en-US" smtClean="0"/>
              <a:t>10/15/2014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4995B-4D80-424B-8474-687D08C6FB66}" type="slidenum">
              <a:rPr lang="en-US" smtClean="0"/>
              <a:t>‹#›</a:t>
            </a:fld>
            <a:endParaRPr lang="en-US"/>
          </a:p>
        </p:txBody>
      </p:sp>
    </p:spTree>
    <p:extLst>
      <p:ext uri="{BB962C8B-B14F-4D97-AF65-F5344CB8AC3E}">
        <p14:creationId xmlns:p14="http://schemas.microsoft.com/office/powerpoint/2010/main" val="1264785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6B7FC-6DF0-46BC-8748-DD3BA160D17C}" type="datetimeFigureOut">
              <a:rPr lang="en-US" smtClean="0">
                <a:solidFill>
                  <a:prstClr val="black">
                    <a:tint val="75000"/>
                  </a:prstClr>
                </a:solidFill>
              </a:rPr>
              <a:pPr/>
              <a:t>10/15/2014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09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ob@vcaglobal.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hyperlink" Target="http://oss.oetiker.ch/rrdtool/doc/rrdgraph_data.en.html#___top"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Operands" TargetMode="External"/><Relationship Id="rId2" Type="http://schemas.openxmlformats.org/officeDocument/2006/relationships/hyperlink" Target="http://en.wikipedia.org/wiki/Operation_(mathematics)" TargetMode="External"/><Relationship Id="rId1" Type="http://schemas.openxmlformats.org/officeDocument/2006/relationships/slideLayout" Target="../slideLayouts/slideLayout14.xml"/><Relationship Id="rId4" Type="http://schemas.openxmlformats.org/officeDocument/2006/relationships/hyperlink" Target="http://en.wikipedia.org/wiki/Reverse_Polish_nota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wolfgangsvault.com/santana/poster-art/poster/BG209.html"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mathworld.wolfram.com/y-Axis.html"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Correlation"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hyperlink" Target="https://nagios-plugins.org/doc/guidelines.html#AEN200" TargetMode="Externa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Metric_system" TargetMode="External"/><Relationship Id="rId7" Type="http://schemas.openxmlformats.org/officeDocument/2006/relationships/hyperlink" Target="http://en.wikipedia.org/wiki/SI_base_unit" TargetMode="External"/><Relationship Id="rId2" Type="http://schemas.openxmlformats.org/officeDocument/2006/relationships/hyperlink" Target="http://en.wikipedia.org/wiki/Units_of_information" TargetMode="External"/><Relationship Id="rId1" Type="http://schemas.openxmlformats.org/officeDocument/2006/relationships/slideLayout" Target="../slideLayouts/slideLayout14.xml"/><Relationship Id="rId6" Type="http://schemas.openxmlformats.org/officeDocument/2006/relationships/hyperlink" Target="http://en.wikipedia.org/wiki/Units_of_measurement" TargetMode="External"/><Relationship Id="rId5" Type="http://schemas.openxmlformats.org/officeDocument/2006/relationships/hyperlink" Target="http://en.wikipedia.org/wiki/Coherence_(units_of_measurement)" TargetMode="External"/><Relationship Id="rId4" Type="http://schemas.openxmlformats.org/officeDocument/2006/relationships/hyperlink" Target="http://en.wikipedia.org/wiki/Systems_of_measurement"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en.wikipedia.org/wiki/Metric_prefix" TargetMode="Externa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blog.hermione.de/?p=67" TargetMode="External"/><Relationship Id="rId7" Type="http://schemas.openxmlformats.org/officeDocument/2006/relationships/image" Target="../media/image10.png"/><Relationship Id="rId2" Type="http://schemas.openxmlformats.org/officeDocument/2006/relationships/hyperlink" Target="http://tiskanto.blogspot.com/2011/12/trend-predictions-with-rrd-tool-not-so.html" TargetMode="Externa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hints.jeb.be/2009/12/04/trend-prediction-with-rrdtoo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762000"/>
            <a:ext cx="8534400" cy="1524000"/>
          </a:xfrm>
        </p:spPr>
        <p:txBody>
          <a:bodyPr>
            <a:normAutofit/>
          </a:bodyPr>
          <a:lstStyle/>
          <a:p>
            <a:r>
              <a:rPr lang="en-US" dirty="0" smtClean="0">
                <a:latin typeface="Myriad Pro Light" pitchFamily="34" charset="0"/>
              </a:rPr>
              <a:t>Visualization and alerting with RRD, Nagios XI, and PNP</a:t>
            </a:r>
            <a:endParaRPr lang="en-US" dirty="0">
              <a:latin typeface="Myriad Pro Light" pitchFamily="34" charset="0"/>
            </a:endParaRPr>
          </a:p>
        </p:txBody>
      </p:sp>
      <p:sp>
        <p:nvSpPr>
          <p:cNvPr id="3" name="Subtitle 2"/>
          <p:cNvSpPr>
            <a:spLocks noGrp="1"/>
          </p:cNvSpPr>
          <p:nvPr>
            <p:ph type="subTitle" idx="1"/>
          </p:nvPr>
        </p:nvSpPr>
        <p:spPr/>
        <p:txBody>
          <a:bodyPr/>
          <a:lstStyle/>
          <a:p>
            <a:r>
              <a:rPr lang="en-US" dirty="0" smtClean="0">
                <a:latin typeface="Myriad Pro Light" pitchFamily="34" charset="0"/>
              </a:rPr>
              <a:t>Rob Seiwert</a:t>
            </a:r>
            <a:endParaRPr lang="en-US" dirty="0">
              <a:latin typeface="Myriad Pro Light" pitchFamily="34" charset="0"/>
            </a:endParaRPr>
          </a:p>
        </p:txBody>
      </p:sp>
      <p:sp>
        <p:nvSpPr>
          <p:cNvPr id="4" name="Text Placeholder 3"/>
          <p:cNvSpPr>
            <a:spLocks noGrp="1"/>
          </p:cNvSpPr>
          <p:nvPr>
            <p:ph type="body" sz="quarter" idx="13"/>
          </p:nvPr>
        </p:nvSpPr>
        <p:spPr/>
        <p:txBody>
          <a:bodyPr/>
          <a:lstStyle/>
          <a:p>
            <a:r>
              <a:rPr lang="en-US" dirty="0" smtClean="0">
                <a:latin typeface="Myriad Pro Light" pitchFamily="34" charset="0"/>
                <a:hlinkClick r:id="rId2"/>
              </a:rPr>
              <a:t>rob@vcaglobal.com</a:t>
            </a:r>
            <a:endParaRPr lang="en-US" dirty="0" smtClean="0">
              <a:latin typeface="Myriad Pro Light" pitchFamily="34" charset="0"/>
            </a:endParaRPr>
          </a:p>
        </p:txBody>
      </p:sp>
    </p:spTree>
    <p:extLst>
      <p:ext uri="{BB962C8B-B14F-4D97-AF65-F5344CB8AC3E}">
        <p14:creationId xmlns:p14="http://schemas.microsoft.com/office/powerpoint/2010/main" val="3858170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Template</a:t>
            </a:r>
            <a:endParaRPr lang="en-US" dirty="0"/>
          </a:p>
        </p:txBody>
      </p:sp>
      <p:sp>
        <p:nvSpPr>
          <p:cNvPr id="3" name="Content Placeholder 2"/>
          <p:cNvSpPr>
            <a:spLocks noGrp="1"/>
          </p:cNvSpPr>
          <p:nvPr>
            <p:ph idx="1"/>
          </p:nvPr>
        </p:nvSpPr>
        <p:spPr>
          <a:xfrm>
            <a:off x="609600" y="1447800"/>
            <a:ext cx="10972800" cy="4525963"/>
          </a:xfrm>
        </p:spPr>
        <p:txBody>
          <a:bodyPr>
            <a:normAutofit fontScale="85000" lnSpcReduction="20000"/>
          </a:bodyPr>
          <a:lstStyle/>
          <a:p>
            <a:r>
              <a:rPr lang="en-US" dirty="0"/>
              <a:t>PNP will append .</a:t>
            </a:r>
            <a:r>
              <a:rPr lang="en-US" dirty="0" err="1"/>
              <a:t>php</a:t>
            </a:r>
            <a:r>
              <a:rPr lang="en-US" dirty="0"/>
              <a:t> to the </a:t>
            </a:r>
            <a:r>
              <a:rPr lang="en-US" dirty="0" smtClean="0"/>
              <a:t>template value found in the xml </a:t>
            </a:r>
            <a:r>
              <a:rPr lang="en-US" dirty="0"/>
              <a:t>and </a:t>
            </a:r>
            <a:r>
              <a:rPr lang="en-US" dirty="0" smtClean="0"/>
              <a:t>look </a:t>
            </a:r>
            <a:r>
              <a:rPr lang="en-US" dirty="0"/>
              <a:t>for a template with the name </a:t>
            </a:r>
            <a:r>
              <a:rPr lang="en-US" dirty="0" err="1"/>
              <a:t>check_http.php</a:t>
            </a:r>
            <a:r>
              <a:rPr lang="en-US" dirty="0"/>
              <a:t> in the following sequence: </a:t>
            </a:r>
          </a:p>
          <a:p>
            <a:endParaRPr lang="en-US" dirty="0"/>
          </a:p>
          <a:p>
            <a:pPr marL="514350" indent="-514350">
              <a:buFont typeface="+mj-lt"/>
              <a:buAutoNum type="arabicPeriod"/>
            </a:pPr>
            <a:r>
              <a:rPr lang="en-US" dirty="0" smtClean="0"/>
              <a:t>templates/</a:t>
            </a:r>
            <a:r>
              <a:rPr lang="en-US" dirty="0" err="1" smtClean="0"/>
              <a:t>check_http.php</a:t>
            </a:r>
            <a:endParaRPr lang="en-US" dirty="0"/>
          </a:p>
          <a:p>
            <a:pPr marL="514350" indent="-514350">
              <a:buFont typeface="+mj-lt"/>
              <a:buAutoNum type="arabicPeriod"/>
            </a:pPr>
            <a:r>
              <a:rPr lang="en-US" dirty="0" err="1" smtClean="0"/>
              <a:t>templates.dist</a:t>
            </a:r>
            <a:r>
              <a:rPr lang="en-US" dirty="0" smtClean="0"/>
              <a:t>/</a:t>
            </a:r>
            <a:r>
              <a:rPr lang="en-US" dirty="0" err="1" smtClean="0"/>
              <a:t>check_http.php</a:t>
            </a:r>
            <a:endParaRPr lang="en-US" dirty="0"/>
          </a:p>
          <a:p>
            <a:pPr marL="514350" indent="-514350">
              <a:buFont typeface="+mj-lt"/>
              <a:buAutoNum type="arabicPeriod"/>
            </a:pPr>
            <a:r>
              <a:rPr lang="en-US" dirty="0" smtClean="0"/>
              <a:t>templates/</a:t>
            </a:r>
            <a:r>
              <a:rPr lang="en-US" dirty="0" err="1" smtClean="0"/>
              <a:t>default.php</a:t>
            </a:r>
            <a:endParaRPr lang="en-US" dirty="0"/>
          </a:p>
          <a:p>
            <a:pPr marL="514350" indent="-514350">
              <a:buFont typeface="+mj-lt"/>
              <a:buAutoNum type="arabicPeriod"/>
            </a:pPr>
            <a:r>
              <a:rPr lang="en-US" dirty="0" err="1" smtClean="0"/>
              <a:t>templates.dist</a:t>
            </a:r>
            <a:r>
              <a:rPr lang="en-US" dirty="0" smtClean="0"/>
              <a:t>/</a:t>
            </a:r>
            <a:r>
              <a:rPr lang="en-US" dirty="0" err="1" smtClean="0"/>
              <a:t>default.php</a:t>
            </a:r>
            <a:endParaRPr lang="en-US" dirty="0"/>
          </a:p>
          <a:p>
            <a:endParaRPr lang="en-US" dirty="0"/>
          </a:p>
          <a:p>
            <a:endParaRPr lang="en-US" dirty="0"/>
          </a:p>
          <a:p>
            <a:r>
              <a:rPr lang="en-US" dirty="0"/>
              <a:t>The template </a:t>
            </a:r>
            <a:r>
              <a:rPr lang="en-US" dirty="0" err="1"/>
              <a:t>default.php</a:t>
            </a:r>
            <a:r>
              <a:rPr lang="en-US" dirty="0"/>
              <a:t> takes an exceptional position as it is used every time no other applicable template is found. </a:t>
            </a:r>
          </a:p>
          <a:p>
            <a:endParaRPr lang="en-US" dirty="0"/>
          </a:p>
        </p:txBody>
      </p:sp>
    </p:spTree>
    <p:extLst>
      <p:ext uri="{BB962C8B-B14F-4D97-AF65-F5344CB8AC3E}">
        <p14:creationId xmlns:p14="http://schemas.microsoft.com/office/powerpoint/2010/main" val="562206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a:t>
            </a:r>
            <a:r>
              <a:rPr lang="en-US" baseline="0" dirty="0" smtClean="0"/>
              <a:t> Contents</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Useful information from the PNP XML files is available within your template.</a:t>
            </a:r>
            <a:endParaRPr lang="en-US" dirty="0"/>
          </a:p>
          <a:p>
            <a:endParaRPr lang="en-US" dirty="0" smtClean="0"/>
          </a:p>
          <a:p>
            <a:r>
              <a:rPr lang="en-US" dirty="0" smtClean="0"/>
              <a:t>&lt;</a:t>
            </a:r>
            <a:r>
              <a:rPr lang="en-US" dirty="0"/>
              <a:t>NAGIOS&gt;</a:t>
            </a:r>
          </a:p>
          <a:p>
            <a:r>
              <a:rPr lang="en-US" dirty="0"/>
              <a:t>  &lt;DATASOURCE&gt;</a:t>
            </a:r>
          </a:p>
          <a:p>
            <a:r>
              <a:rPr lang="en-US" dirty="0"/>
              <a:t>    &lt;TEMPLATE&gt;</a:t>
            </a:r>
            <a:r>
              <a:rPr lang="en-US" dirty="0" err="1"/>
              <a:t>check_http</a:t>
            </a:r>
            <a:r>
              <a:rPr lang="en-US" dirty="0"/>
              <a:t>&lt;/TEMPLATE&gt;</a:t>
            </a:r>
          </a:p>
          <a:p>
            <a:r>
              <a:rPr lang="en-US" dirty="0"/>
              <a:t>    &lt;DS&gt;1&lt;/DS&gt;</a:t>
            </a:r>
          </a:p>
          <a:p>
            <a:r>
              <a:rPr lang="en-US" dirty="0"/>
              <a:t>    &lt;NAME&gt;time&lt;/NAME&gt;</a:t>
            </a:r>
          </a:p>
          <a:p>
            <a:r>
              <a:rPr lang="en-US" dirty="0"/>
              <a:t>    &lt;UNIT&gt;s&lt;/UNIT&gt;</a:t>
            </a:r>
          </a:p>
          <a:p>
            <a:r>
              <a:rPr lang="en-US" dirty="0"/>
              <a:t>    &lt;ACT&gt;0.006721&lt;/ACT&gt;</a:t>
            </a:r>
          </a:p>
          <a:p>
            <a:r>
              <a:rPr lang="en-US" dirty="0"/>
              <a:t>    &lt;WARN&gt;1.000000&lt;/WARN&gt;</a:t>
            </a:r>
          </a:p>
          <a:p>
            <a:r>
              <a:rPr lang="en-US" dirty="0"/>
              <a:t>    &lt;CRIT&gt;2.000000&lt;/CRIT&gt;</a:t>
            </a:r>
          </a:p>
          <a:p>
            <a:r>
              <a:rPr lang="en-US" dirty="0"/>
              <a:t>    &lt;MIN&gt;0.000000&lt;/MIN&gt;</a:t>
            </a:r>
          </a:p>
          <a:p>
            <a:r>
              <a:rPr lang="en-US" dirty="0"/>
              <a:t>    &lt;MAX&gt;&lt;/MAX&gt;</a:t>
            </a:r>
          </a:p>
          <a:p>
            <a:r>
              <a:rPr lang="en-US" dirty="0"/>
              <a:t>  &lt;/DATASOURCE&gt;</a:t>
            </a:r>
          </a:p>
        </p:txBody>
      </p:sp>
    </p:spTree>
    <p:extLst>
      <p:ext uri="{BB962C8B-B14F-4D97-AF65-F5344CB8AC3E}">
        <p14:creationId xmlns:p14="http://schemas.microsoft.com/office/powerpoint/2010/main" val="154214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PNP Templates</a:t>
            </a:r>
            <a:endParaRPr lang="en-US" dirty="0"/>
          </a:p>
        </p:txBody>
      </p:sp>
      <p:sp>
        <p:nvSpPr>
          <p:cNvPr id="3" name="Content Placeholder 2"/>
          <p:cNvSpPr>
            <a:spLocks noGrp="1"/>
          </p:cNvSpPr>
          <p:nvPr>
            <p:ph idx="1"/>
          </p:nvPr>
        </p:nvSpPr>
        <p:spPr/>
        <p:txBody>
          <a:bodyPr>
            <a:normAutofit/>
          </a:bodyPr>
          <a:lstStyle/>
          <a:p>
            <a:r>
              <a:rPr lang="en-US" dirty="0" smtClean="0"/>
              <a:t>Building the RRD options</a:t>
            </a:r>
          </a:p>
          <a:p>
            <a:endParaRPr lang="en-US" dirty="0" smtClean="0"/>
          </a:p>
          <a:p>
            <a:r>
              <a:rPr lang="en-US" sz="1600" dirty="0"/>
              <a:t>$opt[1] = "--vertical-label \"Disk Usage (%)\"  --height 200 -l 0 -u 100 --upper-limit 100 --title \"  $hostname / $</a:t>
            </a:r>
            <a:r>
              <a:rPr lang="en-US" sz="1600" dirty="0" err="1"/>
              <a:t>servicedesc</a:t>
            </a:r>
            <a:r>
              <a:rPr lang="en-US" sz="1600" dirty="0"/>
              <a:t>\" ";</a:t>
            </a:r>
          </a:p>
          <a:p>
            <a:endParaRPr lang="en-US" sz="1600" dirty="0"/>
          </a:p>
          <a:p>
            <a:r>
              <a:rPr lang="en-US" sz="1600" dirty="0"/>
              <a:t>$opt[1] .= " --start now-7d --end now+7d --right-axis 1:0 ";</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320144"/>
            <a:ext cx="4343400" cy="2808295"/>
          </a:xfrm>
          <a:prstGeom prst="rect">
            <a:avLst/>
          </a:prstGeom>
        </p:spPr>
      </p:pic>
    </p:spTree>
    <p:extLst>
      <p:ext uri="{BB962C8B-B14F-4D97-AF65-F5344CB8AC3E}">
        <p14:creationId xmlns:p14="http://schemas.microsoft.com/office/powerpoint/2010/main" val="1619603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Graph Definition</a:t>
            </a:r>
            <a:endParaRPr lang="en-US" dirty="0"/>
          </a:p>
        </p:txBody>
      </p:sp>
      <p:sp>
        <p:nvSpPr>
          <p:cNvPr id="3" name="Content Placeholder 2"/>
          <p:cNvSpPr>
            <a:spLocks noGrp="1"/>
          </p:cNvSpPr>
          <p:nvPr>
            <p:ph idx="1"/>
          </p:nvPr>
        </p:nvSpPr>
        <p:spPr/>
        <p:txBody>
          <a:bodyPr>
            <a:normAutofit/>
          </a:bodyPr>
          <a:lstStyle/>
          <a:p>
            <a:r>
              <a:rPr lang="en-US" dirty="0" smtClean="0"/>
              <a:t>Define the RRD data to test </a:t>
            </a:r>
          </a:p>
          <a:p>
            <a:endParaRPr lang="en-US" sz="2100" dirty="0"/>
          </a:p>
          <a:p>
            <a:r>
              <a:rPr lang="en-US" sz="2100" dirty="0"/>
              <a:t>$</a:t>
            </a:r>
            <a:r>
              <a:rPr lang="en-US" sz="2100" dirty="0" err="1"/>
              <a:t>def</a:t>
            </a:r>
            <a:r>
              <a:rPr lang="en-US" sz="2100" dirty="0"/>
              <a:t>[1] .= "DEF:used1=$</a:t>
            </a:r>
            <a:r>
              <a:rPr lang="en-US" sz="2100" dirty="0" err="1"/>
              <a:t>rrdfile</a:t>
            </a:r>
            <a:r>
              <a:rPr lang="en-US" sz="2100" dirty="0"/>
              <a:t>:$DS[1]:AVERAGE ";</a:t>
            </a:r>
          </a:p>
          <a:p>
            <a:r>
              <a:rPr lang="en-US" sz="2100" dirty="0">
                <a:solidFill>
                  <a:srgbClr val="00B050"/>
                </a:solidFill>
              </a:rPr>
              <a:t># used2 = data used to </a:t>
            </a:r>
            <a:r>
              <a:rPr lang="en-US" sz="2100" dirty="0" err="1">
                <a:solidFill>
                  <a:srgbClr val="00B050"/>
                </a:solidFill>
              </a:rPr>
              <a:t>calc</a:t>
            </a:r>
            <a:r>
              <a:rPr lang="en-US" sz="2100" dirty="0">
                <a:solidFill>
                  <a:srgbClr val="00B050"/>
                </a:solidFill>
              </a:rPr>
              <a:t> 1 day trend</a:t>
            </a:r>
          </a:p>
          <a:p>
            <a:r>
              <a:rPr lang="en-US" sz="2100" dirty="0"/>
              <a:t>$</a:t>
            </a:r>
            <a:r>
              <a:rPr lang="en-US" sz="2100" dirty="0" err="1"/>
              <a:t>def</a:t>
            </a:r>
            <a:r>
              <a:rPr lang="en-US" sz="2100" dirty="0"/>
              <a:t>[1] .= "DEF:used2=$</a:t>
            </a:r>
            <a:r>
              <a:rPr lang="en-US" sz="2100" dirty="0" err="1"/>
              <a:t>rrdfile</a:t>
            </a:r>
            <a:r>
              <a:rPr lang="en-US" sz="2100" dirty="0"/>
              <a:t>:$DS[1]:</a:t>
            </a:r>
            <a:r>
              <a:rPr lang="en-US" sz="2100" dirty="0" err="1"/>
              <a:t>AVERAGE:start</a:t>
            </a:r>
            <a:r>
              <a:rPr lang="en-US" sz="2100" dirty="0"/>
              <a:t>=now-1d ";</a:t>
            </a:r>
          </a:p>
          <a:p>
            <a:r>
              <a:rPr lang="en-US" sz="2100" dirty="0">
                <a:solidFill>
                  <a:srgbClr val="00B050"/>
                </a:solidFill>
              </a:rPr>
              <a:t># used2 = data used to </a:t>
            </a:r>
            <a:r>
              <a:rPr lang="en-US" sz="2100" dirty="0" err="1">
                <a:solidFill>
                  <a:srgbClr val="00B050"/>
                </a:solidFill>
              </a:rPr>
              <a:t>calc</a:t>
            </a:r>
            <a:r>
              <a:rPr lang="en-US" sz="2100" dirty="0">
                <a:solidFill>
                  <a:srgbClr val="00B050"/>
                </a:solidFill>
              </a:rPr>
              <a:t> 2 day trend</a:t>
            </a:r>
          </a:p>
          <a:p>
            <a:r>
              <a:rPr lang="en-US" sz="2100" dirty="0"/>
              <a:t>$</a:t>
            </a:r>
            <a:r>
              <a:rPr lang="en-US" sz="2100" dirty="0" err="1"/>
              <a:t>def</a:t>
            </a:r>
            <a:r>
              <a:rPr lang="en-US" sz="2100" dirty="0"/>
              <a:t>[1] .= "DEF:used3=$</a:t>
            </a:r>
            <a:r>
              <a:rPr lang="en-US" sz="2100" dirty="0" err="1"/>
              <a:t>rrdfile</a:t>
            </a:r>
            <a:r>
              <a:rPr lang="en-US" sz="2100" dirty="0"/>
              <a:t>:$DS[1]:</a:t>
            </a:r>
            <a:r>
              <a:rPr lang="en-US" sz="2100" dirty="0" err="1"/>
              <a:t>AVERAGE:start</a:t>
            </a:r>
            <a:r>
              <a:rPr lang="en-US" sz="2100" dirty="0"/>
              <a:t>=now-2d ";</a:t>
            </a:r>
          </a:p>
          <a:p>
            <a:r>
              <a:rPr lang="en-US" sz="2100" dirty="0">
                <a:solidFill>
                  <a:srgbClr val="00B050"/>
                </a:solidFill>
              </a:rPr>
              <a:t># used3 = data used to </a:t>
            </a:r>
            <a:r>
              <a:rPr lang="en-US" sz="2100" dirty="0" err="1">
                <a:solidFill>
                  <a:srgbClr val="00B050"/>
                </a:solidFill>
              </a:rPr>
              <a:t>calc</a:t>
            </a:r>
            <a:r>
              <a:rPr lang="en-US" sz="2100" dirty="0">
                <a:solidFill>
                  <a:srgbClr val="00B050"/>
                </a:solidFill>
              </a:rPr>
              <a:t> 1 week trend</a:t>
            </a:r>
          </a:p>
          <a:p>
            <a:r>
              <a:rPr lang="en-US" sz="2100" dirty="0"/>
              <a:t>$</a:t>
            </a:r>
            <a:r>
              <a:rPr lang="en-US" sz="2100" dirty="0" err="1"/>
              <a:t>def</a:t>
            </a:r>
            <a:r>
              <a:rPr lang="en-US" sz="2100" dirty="0"/>
              <a:t>[1] .= "DEF:used4=$</a:t>
            </a:r>
            <a:r>
              <a:rPr lang="en-US" sz="2100" dirty="0" err="1"/>
              <a:t>rrdfile</a:t>
            </a:r>
            <a:r>
              <a:rPr lang="en-US" sz="2100" dirty="0"/>
              <a:t>:$DS[1]:</a:t>
            </a:r>
            <a:r>
              <a:rPr lang="en-US" sz="2100" dirty="0" err="1"/>
              <a:t>AVERAGE:start</a:t>
            </a:r>
            <a:r>
              <a:rPr lang="en-US" sz="2100" dirty="0"/>
              <a:t>=now-7d ";</a:t>
            </a:r>
          </a:p>
          <a:p>
            <a:endParaRPr lang="en-US" sz="2100" dirty="0"/>
          </a:p>
        </p:txBody>
      </p:sp>
    </p:spTree>
    <p:extLst>
      <p:ext uri="{BB962C8B-B14F-4D97-AF65-F5344CB8AC3E}">
        <p14:creationId xmlns:p14="http://schemas.microsoft.com/office/powerpoint/2010/main" val="2577202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Whats</a:t>
            </a:r>
            <a:r>
              <a:rPr lang="en-US" dirty="0" smtClean="0"/>
              <a:t> a DEF?</a:t>
            </a:r>
            <a:endParaRPr lang="en-US" dirty="0"/>
          </a:p>
        </p:txBody>
      </p:sp>
      <p:sp>
        <p:nvSpPr>
          <p:cNvPr id="3" name="Content Placeholder 2"/>
          <p:cNvSpPr>
            <a:spLocks noGrp="1"/>
          </p:cNvSpPr>
          <p:nvPr>
            <p:ph idx="1"/>
          </p:nvPr>
        </p:nvSpPr>
        <p:spPr/>
        <p:txBody>
          <a:bodyPr>
            <a:normAutofit/>
          </a:bodyPr>
          <a:lstStyle/>
          <a:p>
            <a:r>
              <a:rPr lang="en-US" sz="2400" b="1" dirty="0">
                <a:hlinkClick r:id="rId2" tooltip="click to go to top of document"/>
              </a:rPr>
              <a:t>DEF</a:t>
            </a:r>
            <a:endParaRPr lang="en-US" sz="2400" b="1" dirty="0"/>
          </a:p>
          <a:p>
            <a:r>
              <a:rPr lang="en-US" sz="2400" b="1" dirty="0"/>
              <a:t>DEF:</a:t>
            </a:r>
            <a:r>
              <a:rPr lang="en-US" sz="2400" i="1" dirty="0"/>
              <a:t>&lt;</a:t>
            </a:r>
            <a:r>
              <a:rPr lang="en-US" sz="2400" i="1" dirty="0" err="1"/>
              <a:t>vname</a:t>
            </a:r>
            <a:r>
              <a:rPr lang="en-US" sz="2400" i="1" dirty="0"/>
              <a:t>&gt;</a:t>
            </a:r>
            <a:r>
              <a:rPr lang="en-US" sz="2400" dirty="0"/>
              <a:t>=</a:t>
            </a:r>
            <a:r>
              <a:rPr lang="en-US" sz="2400" i="1" dirty="0"/>
              <a:t>&lt;</a:t>
            </a:r>
            <a:r>
              <a:rPr lang="en-US" sz="2400" i="1" dirty="0" err="1"/>
              <a:t>rrdfile</a:t>
            </a:r>
            <a:r>
              <a:rPr lang="en-US" sz="2400" i="1" dirty="0"/>
              <a:t>&gt;</a:t>
            </a:r>
            <a:r>
              <a:rPr lang="en-US" sz="2400" dirty="0"/>
              <a:t>:</a:t>
            </a:r>
            <a:r>
              <a:rPr lang="en-US" sz="2400" i="1" dirty="0"/>
              <a:t>&lt;ds-name&gt;</a:t>
            </a:r>
            <a:r>
              <a:rPr lang="en-US" sz="2400" dirty="0"/>
              <a:t>:</a:t>
            </a:r>
            <a:r>
              <a:rPr lang="en-US" sz="2400" i="1" dirty="0"/>
              <a:t>&lt;CF&gt;</a:t>
            </a:r>
            <a:r>
              <a:rPr lang="en-US" sz="2400" dirty="0"/>
              <a:t>[:step=</a:t>
            </a:r>
            <a:r>
              <a:rPr lang="en-US" sz="2400" i="1" dirty="0"/>
              <a:t>&lt;step&gt;</a:t>
            </a:r>
            <a:r>
              <a:rPr lang="en-US" sz="2400" dirty="0"/>
              <a:t>][:start=</a:t>
            </a:r>
            <a:r>
              <a:rPr lang="en-US" sz="2400" i="1" dirty="0"/>
              <a:t>&lt;time&gt;</a:t>
            </a:r>
            <a:r>
              <a:rPr lang="en-US" sz="2400" dirty="0"/>
              <a:t>][:end=</a:t>
            </a:r>
            <a:r>
              <a:rPr lang="en-US" sz="2400" i="1" dirty="0"/>
              <a:t>&lt;time&gt;</a:t>
            </a:r>
            <a:r>
              <a:rPr lang="en-US" sz="2400" dirty="0"/>
              <a:t>]</a:t>
            </a:r>
          </a:p>
          <a:p>
            <a:r>
              <a:rPr lang="en-US" sz="1700" dirty="0"/>
              <a:t>This command fetches data from an </a:t>
            </a:r>
            <a:r>
              <a:rPr lang="en-US" sz="1700" b="1" dirty="0"/>
              <a:t>RRD</a:t>
            </a:r>
            <a:r>
              <a:rPr lang="en-US" sz="1700" dirty="0"/>
              <a:t> file</a:t>
            </a:r>
            <a:endParaRPr lang="en-US" dirty="0"/>
          </a:p>
          <a:p>
            <a:r>
              <a:rPr lang="en-US" sz="2400" b="1" dirty="0">
                <a:hlinkClick r:id="rId2" tooltip="click to go to top of document"/>
              </a:rPr>
              <a:t>CDEF</a:t>
            </a:r>
            <a:endParaRPr lang="en-US" sz="2400" b="1" dirty="0"/>
          </a:p>
          <a:p>
            <a:r>
              <a:rPr lang="en-US" sz="2400" b="1" dirty="0" err="1"/>
              <a:t>CDEF</a:t>
            </a:r>
            <a:r>
              <a:rPr lang="en-US" sz="2400" dirty="0" err="1"/>
              <a:t>:</a:t>
            </a:r>
            <a:r>
              <a:rPr lang="en-US" sz="2400" i="1" dirty="0" err="1"/>
              <a:t>vname</a:t>
            </a:r>
            <a:r>
              <a:rPr lang="en-US" sz="2400" dirty="0"/>
              <a:t>=</a:t>
            </a:r>
            <a:r>
              <a:rPr lang="en-US" sz="2400" i="1" dirty="0"/>
              <a:t>RPN expression</a:t>
            </a:r>
            <a:endParaRPr lang="en-US" sz="2400" dirty="0"/>
          </a:p>
          <a:p>
            <a:r>
              <a:rPr lang="en-US" sz="1700" dirty="0"/>
              <a:t>This command creates a new set of data points (in memory only, not in the </a:t>
            </a:r>
            <a:r>
              <a:rPr lang="en-US" sz="1700" b="1" dirty="0"/>
              <a:t>RRD</a:t>
            </a:r>
            <a:r>
              <a:rPr lang="en-US" sz="1700" dirty="0"/>
              <a:t> file) out of one or more other data series.</a:t>
            </a:r>
          </a:p>
          <a:p>
            <a:r>
              <a:rPr lang="en-US" sz="2600" b="1" dirty="0">
                <a:hlinkClick r:id="rId2" tooltip="click to go to top of document"/>
              </a:rPr>
              <a:t>VDEF</a:t>
            </a:r>
            <a:endParaRPr lang="en-US" sz="2600" b="1" dirty="0"/>
          </a:p>
          <a:p>
            <a:r>
              <a:rPr lang="en-US" sz="2600" b="1" dirty="0" err="1"/>
              <a:t>VDEF</a:t>
            </a:r>
            <a:r>
              <a:rPr lang="en-US" sz="2600" dirty="0" err="1"/>
              <a:t>:</a:t>
            </a:r>
            <a:r>
              <a:rPr lang="en-US" sz="2600" i="1" dirty="0" err="1"/>
              <a:t>vname</a:t>
            </a:r>
            <a:r>
              <a:rPr lang="en-US" sz="2600" dirty="0"/>
              <a:t>=</a:t>
            </a:r>
            <a:r>
              <a:rPr lang="en-US" sz="2600" i="1" dirty="0"/>
              <a:t>RPN expression</a:t>
            </a:r>
            <a:endParaRPr lang="en-US" sz="2600" dirty="0"/>
          </a:p>
          <a:p>
            <a:r>
              <a:rPr lang="en-US" sz="1700" dirty="0"/>
              <a:t>This command returns a value and/or a time according to the </a:t>
            </a:r>
            <a:r>
              <a:rPr lang="en-US" sz="1700" b="1" dirty="0"/>
              <a:t>RPN</a:t>
            </a:r>
            <a:r>
              <a:rPr lang="en-US" sz="1700" dirty="0"/>
              <a:t> statements used.</a:t>
            </a:r>
          </a:p>
          <a:p>
            <a:endParaRPr lang="en-US" dirty="0"/>
          </a:p>
        </p:txBody>
      </p:sp>
    </p:spTree>
    <p:extLst>
      <p:ext uri="{BB962C8B-B14F-4D97-AF65-F5344CB8AC3E}">
        <p14:creationId xmlns:p14="http://schemas.microsoft.com/office/powerpoint/2010/main" val="90161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RPN Expression</a:t>
            </a:r>
            <a:endParaRPr lang="en-US" dirty="0"/>
          </a:p>
        </p:txBody>
      </p:sp>
      <p:sp>
        <p:nvSpPr>
          <p:cNvPr id="3" name="Content Placeholder 2"/>
          <p:cNvSpPr>
            <a:spLocks noGrp="1"/>
          </p:cNvSpPr>
          <p:nvPr>
            <p:ph idx="1"/>
          </p:nvPr>
        </p:nvSpPr>
        <p:spPr/>
        <p:txBody>
          <a:bodyPr>
            <a:normAutofit/>
          </a:bodyPr>
          <a:lstStyle/>
          <a:p>
            <a:r>
              <a:rPr lang="en-US" dirty="0" smtClean="0"/>
              <a:t>RPN = Reverse Polish Notation</a:t>
            </a:r>
          </a:p>
          <a:p>
            <a:endParaRPr lang="en-US" sz="2200" dirty="0"/>
          </a:p>
          <a:p>
            <a:r>
              <a:rPr lang="en-US" sz="2200" dirty="0"/>
              <a:t>In reverse Polish notation the </a:t>
            </a:r>
            <a:r>
              <a:rPr lang="en-US" sz="2200" dirty="0">
                <a:hlinkClick r:id="rId2" tooltip="Operation (mathematics)"/>
              </a:rPr>
              <a:t>operators</a:t>
            </a:r>
            <a:r>
              <a:rPr lang="en-US" sz="2200" dirty="0"/>
              <a:t> follow their </a:t>
            </a:r>
            <a:r>
              <a:rPr lang="en-US" sz="2200" dirty="0">
                <a:hlinkClick r:id="rId3" tooltip="Operands"/>
              </a:rPr>
              <a:t>operands</a:t>
            </a:r>
            <a:r>
              <a:rPr lang="en-US" sz="2200" dirty="0"/>
              <a:t>; for instance, to add 3 and 4, one would write "3 4 +" rather than "3 + 4". If there are multiple operations, the operator is given immediately after its second operand; so the expression written "3 − 4 + 5" in conventional notation would be written "3 4 − 5 +" in RPN: 4 is first subtracted from 3, then 5 added to it. An advantage of RPN is that it obviates the need for parentheses that are required by infix.</a:t>
            </a:r>
          </a:p>
          <a:p>
            <a:endParaRPr lang="en-US" sz="2200" dirty="0"/>
          </a:p>
          <a:p>
            <a:r>
              <a:rPr lang="en-US" sz="2200" dirty="0">
                <a:hlinkClick r:id="rId4"/>
              </a:rPr>
              <a:t>http://en.wikipedia.org/wiki/Reverse_Polish_notation</a:t>
            </a:r>
            <a:endParaRPr lang="en-US" sz="2200" dirty="0"/>
          </a:p>
          <a:p>
            <a:endParaRPr lang="en-US" sz="2200" dirty="0"/>
          </a:p>
        </p:txBody>
      </p:sp>
    </p:spTree>
    <p:extLst>
      <p:ext uri="{BB962C8B-B14F-4D97-AF65-F5344CB8AC3E}">
        <p14:creationId xmlns:p14="http://schemas.microsoft.com/office/powerpoint/2010/main" val="1775536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in Percent</a:t>
            </a:r>
            <a:endParaRPr lang="en-US" dirty="0"/>
          </a:p>
        </p:txBody>
      </p:sp>
      <p:sp>
        <p:nvSpPr>
          <p:cNvPr id="3" name="Content Placeholder 2"/>
          <p:cNvSpPr>
            <a:spLocks noGrp="1"/>
          </p:cNvSpPr>
          <p:nvPr>
            <p:ph idx="1"/>
          </p:nvPr>
        </p:nvSpPr>
        <p:spPr/>
        <p:txBody>
          <a:bodyPr>
            <a:normAutofit/>
          </a:bodyPr>
          <a:lstStyle/>
          <a:p>
            <a:r>
              <a:rPr lang="en-US" sz="1800" dirty="0"/>
              <a:t>I decided to visualize this as a percentage.  Could just as well been Bytes.</a:t>
            </a:r>
          </a:p>
          <a:p>
            <a:r>
              <a:rPr lang="en-US" sz="1800" dirty="0"/>
              <a:t>The plugin author in this case had decided to put the max space in as a second data source probably due to the virtual and dynamic nature of the Storage Pool.</a:t>
            </a:r>
          </a:p>
          <a:p>
            <a:endParaRPr lang="en-US" sz="1800" dirty="0"/>
          </a:p>
          <a:p>
            <a:r>
              <a:rPr lang="en-US" sz="1800" dirty="0"/>
              <a:t>$</a:t>
            </a:r>
            <a:r>
              <a:rPr lang="en-US" sz="1800" dirty="0" err="1"/>
              <a:t>def</a:t>
            </a:r>
            <a:r>
              <a:rPr lang="en-US" sz="1800" dirty="0"/>
              <a:t>[1] .= "</a:t>
            </a:r>
            <a:r>
              <a:rPr lang="en-US" sz="1800" dirty="0" err="1"/>
              <a:t>DEF:cap</a:t>
            </a:r>
            <a:r>
              <a:rPr lang="en-US" sz="1800" dirty="0"/>
              <a:t>=$</a:t>
            </a:r>
            <a:r>
              <a:rPr lang="en-US" sz="1800" dirty="0" err="1"/>
              <a:t>rrdfile</a:t>
            </a:r>
            <a:r>
              <a:rPr lang="en-US" sz="1800" dirty="0"/>
              <a:t>:$DS[2]:MAX ";</a:t>
            </a:r>
          </a:p>
          <a:p>
            <a:r>
              <a:rPr lang="en-US" sz="1800" dirty="0"/>
              <a:t>$</a:t>
            </a:r>
            <a:r>
              <a:rPr lang="en-US" sz="1800" dirty="0" err="1"/>
              <a:t>def</a:t>
            </a:r>
            <a:r>
              <a:rPr lang="en-US" sz="1800" dirty="0"/>
              <a:t>[1] .= "CDEF:pused1=used1,100,*,cap,/ ";</a:t>
            </a:r>
          </a:p>
          <a:p>
            <a:r>
              <a:rPr lang="en-US" sz="1800" dirty="0"/>
              <a:t>$</a:t>
            </a:r>
            <a:r>
              <a:rPr lang="en-US" sz="1800" dirty="0" err="1"/>
              <a:t>def</a:t>
            </a:r>
            <a:r>
              <a:rPr lang="en-US" sz="1800" dirty="0"/>
              <a:t>[1] .= "CDEF:pused2=used2,100,*,cap,/ ";</a:t>
            </a:r>
          </a:p>
          <a:p>
            <a:r>
              <a:rPr lang="en-US" sz="1800" dirty="0"/>
              <a:t>$</a:t>
            </a:r>
            <a:r>
              <a:rPr lang="en-US" sz="1800" dirty="0" err="1"/>
              <a:t>def</a:t>
            </a:r>
            <a:r>
              <a:rPr lang="en-US" sz="1800" dirty="0"/>
              <a:t>[1] .= "CDEF:pused3=used3,100,*,cap,/ ";</a:t>
            </a:r>
          </a:p>
          <a:p>
            <a:r>
              <a:rPr lang="en-US" sz="1800" dirty="0"/>
              <a:t>$</a:t>
            </a:r>
            <a:r>
              <a:rPr lang="en-US" sz="1800" dirty="0" err="1"/>
              <a:t>def</a:t>
            </a:r>
            <a:r>
              <a:rPr lang="en-US" sz="1800" dirty="0"/>
              <a:t>[1] .= "CDEF:pused4=used4,100,*,cap,/ ";</a:t>
            </a:r>
          </a:p>
          <a:p>
            <a:endParaRPr lang="en-US" sz="1800" dirty="0"/>
          </a:p>
          <a:p>
            <a:r>
              <a:rPr lang="en-US" sz="1800" dirty="0"/>
              <a:t>This uses gets the max capacity from the second data source in the </a:t>
            </a:r>
            <a:r>
              <a:rPr lang="en-US" sz="1800" dirty="0" err="1"/>
              <a:t>Perf</a:t>
            </a:r>
            <a:r>
              <a:rPr lang="en-US" sz="1800" dirty="0"/>
              <a:t> data then creates calculated datasets as a percent for each range using reverse polish notation. </a:t>
            </a:r>
          </a:p>
          <a:p>
            <a:endParaRPr lang="en-US" sz="1800" dirty="0"/>
          </a:p>
        </p:txBody>
      </p:sp>
    </p:spTree>
    <p:extLst>
      <p:ext uri="{BB962C8B-B14F-4D97-AF65-F5344CB8AC3E}">
        <p14:creationId xmlns:p14="http://schemas.microsoft.com/office/powerpoint/2010/main" val="2166617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LSL Trend</a:t>
            </a:r>
            <a:endParaRPr lang="en-US" dirty="0"/>
          </a:p>
        </p:txBody>
      </p:sp>
      <p:sp>
        <p:nvSpPr>
          <p:cNvPr id="3" name="Content Placeholder 2"/>
          <p:cNvSpPr>
            <a:spLocks noGrp="1"/>
          </p:cNvSpPr>
          <p:nvPr>
            <p:ph idx="1"/>
          </p:nvPr>
        </p:nvSpPr>
        <p:spPr/>
        <p:txBody>
          <a:bodyPr>
            <a:normAutofit/>
          </a:bodyPr>
          <a:lstStyle/>
          <a:p>
            <a:r>
              <a:rPr lang="en-US" sz="1600" dirty="0"/>
              <a:t>$</a:t>
            </a:r>
            <a:r>
              <a:rPr lang="en-US" sz="1600" dirty="0" err="1"/>
              <a:t>def</a:t>
            </a:r>
            <a:r>
              <a:rPr lang="en-US" sz="1600" dirty="0"/>
              <a:t>[1] .= "VDEF:D2=pused2,LSLSLOPE ";   </a:t>
            </a:r>
            <a:r>
              <a:rPr lang="en-US" sz="1600" dirty="0">
                <a:solidFill>
                  <a:srgbClr val="00B050"/>
                </a:solidFill>
              </a:rPr>
              <a:t> # this is the slope (m)</a:t>
            </a:r>
            <a:endParaRPr lang="en-US" sz="1600" dirty="0"/>
          </a:p>
          <a:p>
            <a:r>
              <a:rPr lang="en-US" sz="1600" dirty="0"/>
              <a:t>$</a:t>
            </a:r>
            <a:r>
              <a:rPr lang="en-US" sz="1600" dirty="0" err="1"/>
              <a:t>def</a:t>
            </a:r>
            <a:r>
              <a:rPr lang="en-US" sz="1600" dirty="0"/>
              <a:t>[1] .= "VDEF:H2=pused2,LSLINT ";         </a:t>
            </a:r>
            <a:r>
              <a:rPr lang="en-US" sz="1600" dirty="0">
                <a:solidFill>
                  <a:srgbClr val="00B050"/>
                </a:solidFill>
              </a:rPr>
              <a:t># this is the y intercept</a:t>
            </a:r>
          </a:p>
          <a:p>
            <a:r>
              <a:rPr lang="en-US" sz="1600" dirty="0"/>
              <a:t>$</a:t>
            </a:r>
            <a:r>
              <a:rPr lang="en-US" sz="1600" dirty="0" err="1"/>
              <a:t>def</a:t>
            </a:r>
            <a:r>
              <a:rPr lang="en-US" sz="1600" dirty="0"/>
              <a:t>[1] .= "VDEF:C2=pused2,LSLCORREL ";  </a:t>
            </a:r>
            <a:r>
              <a:rPr lang="en-US" sz="1600" dirty="0">
                <a:solidFill>
                  <a:srgbClr val="00B050"/>
                </a:solidFill>
              </a:rPr>
              <a:t># this is the Correlation </a:t>
            </a:r>
            <a:r>
              <a:rPr lang="en-US" sz="1600" dirty="0" err="1">
                <a:solidFill>
                  <a:srgbClr val="00B050"/>
                </a:solidFill>
              </a:rPr>
              <a:t>Coeffient</a:t>
            </a:r>
            <a:endParaRPr lang="en-US" sz="1600" dirty="0">
              <a:solidFill>
                <a:srgbClr val="00B050"/>
              </a:solidFill>
            </a:endParaRPr>
          </a:p>
          <a:p>
            <a:r>
              <a:rPr lang="en-US" sz="1600" dirty="0"/>
              <a:t>$</a:t>
            </a:r>
            <a:r>
              <a:rPr lang="en-US" sz="1600" dirty="0" err="1"/>
              <a:t>def</a:t>
            </a:r>
            <a:r>
              <a:rPr lang="en-US" sz="1600" dirty="0"/>
              <a:t>[1] .= "CDEF:trend2=pused2,POP,D2,COUNT,*,H2,+ "; </a:t>
            </a:r>
            <a:r>
              <a:rPr lang="en-US" sz="1600" dirty="0">
                <a:solidFill>
                  <a:srgbClr val="00B050"/>
                </a:solidFill>
              </a:rPr>
              <a:t># new </a:t>
            </a:r>
            <a:r>
              <a:rPr lang="en-US" sz="1600" dirty="0" err="1">
                <a:solidFill>
                  <a:srgbClr val="00B050"/>
                </a:solidFill>
              </a:rPr>
              <a:t>cdef</a:t>
            </a:r>
            <a:r>
              <a:rPr lang="en-US" sz="1600" dirty="0">
                <a:solidFill>
                  <a:srgbClr val="00B050"/>
                </a:solidFill>
              </a:rPr>
              <a:t> with trend  </a:t>
            </a:r>
          </a:p>
          <a:p>
            <a:r>
              <a:rPr lang="en-US" sz="1600" dirty="0"/>
              <a:t>$</a:t>
            </a:r>
            <a:r>
              <a:rPr lang="en-US" sz="1600" dirty="0" err="1"/>
              <a:t>def</a:t>
            </a:r>
            <a:r>
              <a:rPr lang="en-US" sz="1600" dirty="0"/>
              <a:t>[1] .= "CDEF:trend2limit=trend2,0,100,LIMIT "; </a:t>
            </a:r>
            <a:r>
              <a:rPr lang="en-US" sz="1600" dirty="0">
                <a:solidFill>
                  <a:srgbClr val="00B050"/>
                </a:solidFill>
              </a:rPr>
              <a:t># trim the trend to run from 0 to 100</a:t>
            </a:r>
          </a:p>
          <a:p>
            <a:r>
              <a:rPr lang="en-US" sz="1600" dirty="0"/>
              <a:t>$</a:t>
            </a:r>
            <a:r>
              <a:rPr lang="en-US" sz="1600" dirty="0" err="1"/>
              <a:t>def</a:t>
            </a:r>
            <a:r>
              <a:rPr lang="en-US" sz="1600" dirty="0"/>
              <a:t>[1] .= "CDEF:danger2=trend2,90,100,LIMIT ";  </a:t>
            </a:r>
            <a:r>
              <a:rPr lang="en-US" sz="1600" dirty="0">
                <a:solidFill>
                  <a:srgbClr val="00B050"/>
                </a:solidFill>
              </a:rPr>
              <a:t># find the danger zone</a:t>
            </a:r>
          </a:p>
          <a:p>
            <a:r>
              <a:rPr lang="en-US" sz="1600" dirty="0"/>
              <a:t>$</a:t>
            </a:r>
            <a:r>
              <a:rPr lang="en-US" sz="1600" dirty="0" err="1"/>
              <a:t>def</a:t>
            </a:r>
            <a:r>
              <a:rPr lang="en-US" sz="1600" dirty="0"/>
              <a:t>[1] .= "VDEF:min2=danger2,FIRST "; </a:t>
            </a:r>
            <a:r>
              <a:rPr lang="en-US" sz="1600" dirty="0">
                <a:solidFill>
                  <a:srgbClr val="00B050"/>
                </a:solidFill>
              </a:rPr>
              <a:t># </a:t>
            </a:r>
            <a:r>
              <a:rPr lang="en-US" sz="1600" dirty="0" err="1">
                <a:solidFill>
                  <a:srgbClr val="00B050"/>
                </a:solidFill>
              </a:rPr>
              <a:t>datapoint</a:t>
            </a:r>
            <a:r>
              <a:rPr lang="en-US" sz="1600" dirty="0">
                <a:solidFill>
                  <a:srgbClr val="00B050"/>
                </a:solidFill>
              </a:rPr>
              <a:t> that crosses 90%</a:t>
            </a:r>
          </a:p>
          <a:p>
            <a:r>
              <a:rPr lang="en-US" sz="1600" dirty="0"/>
              <a:t>$</a:t>
            </a:r>
            <a:r>
              <a:rPr lang="en-US" sz="1600" dirty="0" err="1"/>
              <a:t>def</a:t>
            </a:r>
            <a:r>
              <a:rPr lang="en-US" sz="1600" dirty="0"/>
              <a:t>[1] .= "VDEF:max2=danger2,LAST ";  </a:t>
            </a:r>
            <a:r>
              <a:rPr lang="en-US" sz="1600" dirty="0">
                <a:solidFill>
                  <a:srgbClr val="00B050"/>
                </a:solidFill>
              </a:rPr>
              <a:t># returns the </a:t>
            </a:r>
            <a:r>
              <a:rPr lang="en-US" sz="1600" dirty="0" err="1">
                <a:solidFill>
                  <a:srgbClr val="00B050"/>
                </a:solidFill>
              </a:rPr>
              <a:t>datapoint</a:t>
            </a:r>
            <a:r>
              <a:rPr lang="en-US" sz="1600" dirty="0">
                <a:solidFill>
                  <a:srgbClr val="00B050"/>
                </a:solidFill>
              </a:rPr>
              <a:t> that crosses 100%</a:t>
            </a:r>
          </a:p>
          <a:p>
            <a:endParaRPr lang="en-US" sz="1600" dirty="0">
              <a:solidFill>
                <a:srgbClr val="00B050"/>
              </a:solidFill>
            </a:endParaRPr>
          </a:p>
          <a:p>
            <a:r>
              <a:rPr lang="en-US" sz="1600" dirty="0"/>
              <a:t>The forth line creates the trend line. Each </a:t>
            </a:r>
            <a:r>
              <a:rPr lang="en-US" sz="1600" dirty="0" err="1"/>
              <a:t>cdef</a:t>
            </a:r>
            <a:r>
              <a:rPr lang="en-US" sz="1600" dirty="0"/>
              <a:t> must have a time reference so we push a dataset into the equation and pop it off. This just gives us a valid </a:t>
            </a:r>
            <a:r>
              <a:rPr lang="en-US" sz="1600" dirty="0" err="1"/>
              <a:t>cdef</a:t>
            </a:r>
            <a:r>
              <a:rPr lang="en-US" sz="1600" dirty="0"/>
              <a:t>. Next push the slope and </a:t>
            </a:r>
            <a:r>
              <a:rPr lang="en-US" sz="1600" dirty="0" err="1"/>
              <a:t>and</a:t>
            </a:r>
            <a:r>
              <a:rPr lang="en-US" sz="1600" dirty="0"/>
              <a:t> count (aka x) and multiply them. Next we add in the y intercept.</a:t>
            </a:r>
          </a:p>
          <a:p>
            <a:endParaRPr lang="en-US" sz="1600" dirty="0"/>
          </a:p>
          <a:p>
            <a:r>
              <a:rPr lang="en-US" sz="1600" dirty="0"/>
              <a:t>Basically line 4 builds a data set using the equation: y = mx + b</a:t>
            </a:r>
          </a:p>
          <a:p>
            <a:endParaRPr lang="en-US" sz="1600" dirty="0"/>
          </a:p>
          <a:p>
            <a:r>
              <a:rPr lang="en-US" sz="1600" dirty="0"/>
              <a:t>Repeat for all other data sets you want to trend. At this point we have all we need.  Time to make the chart</a:t>
            </a:r>
          </a:p>
          <a:p>
            <a:endParaRPr lang="en-US" sz="1600" dirty="0"/>
          </a:p>
        </p:txBody>
      </p:sp>
    </p:spTree>
    <p:extLst>
      <p:ext uri="{BB962C8B-B14F-4D97-AF65-F5344CB8AC3E}">
        <p14:creationId xmlns:p14="http://schemas.microsoft.com/office/powerpoint/2010/main" val="3310318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the Lines</a:t>
            </a:r>
            <a:endParaRPr lang="en-US" dirty="0"/>
          </a:p>
        </p:txBody>
      </p:sp>
      <p:sp>
        <p:nvSpPr>
          <p:cNvPr id="3" name="Content Placeholder 2"/>
          <p:cNvSpPr>
            <a:spLocks noGrp="1"/>
          </p:cNvSpPr>
          <p:nvPr>
            <p:ph idx="1"/>
          </p:nvPr>
        </p:nvSpPr>
        <p:spPr/>
        <p:txBody>
          <a:bodyPr>
            <a:normAutofit/>
          </a:bodyPr>
          <a:lstStyle/>
          <a:p>
            <a:r>
              <a:rPr lang="en-US" sz="1800" dirty="0"/>
              <a:t>$</a:t>
            </a:r>
            <a:r>
              <a:rPr lang="en-US" sz="1800" dirty="0" err="1"/>
              <a:t>def</a:t>
            </a:r>
            <a:r>
              <a:rPr lang="en-US" sz="1800" dirty="0"/>
              <a:t>[1] .= "AREA:pused1#BDF400AA:\"Disk Usage % \" ";</a:t>
            </a:r>
          </a:p>
          <a:p>
            <a:r>
              <a:rPr lang="en-US" sz="1800" dirty="0"/>
              <a:t>$</a:t>
            </a:r>
            <a:r>
              <a:rPr lang="en-US" sz="1800" dirty="0" err="1"/>
              <a:t>def</a:t>
            </a:r>
            <a:r>
              <a:rPr lang="en-US" sz="1800" dirty="0"/>
              <a:t>[1] .= "LINE1:pused1#000000 ";</a:t>
            </a:r>
          </a:p>
          <a:p>
            <a:r>
              <a:rPr lang="en-US" sz="1800" dirty="0"/>
              <a:t>$</a:t>
            </a:r>
            <a:r>
              <a:rPr lang="en-US" sz="1800" dirty="0" err="1"/>
              <a:t>def</a:t>
            </a:r>
            <a:r>
              <a:rPr lang="en-US" sz="1800" dirty="0"/>
              <a:t>[1] .= "LINE1:trend4limit#B70094:\"Trend last Week    \":dashes ";</a:t>
            </a:r>
          </a:p>
          <a:p>
            <a:r>
              <a:rPr lang="en-US" sz="1800" dirty="0"/>
              <a:t>$</a:t>
            </a:r>
            <a:r>
              <a:rPr lang="en-US" sz="1800" dirty="0" err="1"/>
              <a:t>def</a:t>
            </a:r>
            <a:r>
              <a:rPr lang="en-US" sz="1800" dirty="0"/>
              <a:t>[1] .= "LINE1:trend3limit#0077FF:\"Trend last 2 Days  \":dashes ";</a:t>
            </a:r>
          </a:p>
          <a:p>
            <a:r>
              <a:rPr lang="en-US" sz="1800" dirty="0"/>
              <a:t>$</a:t>
            </a:r>
            <a:r>
              <a:rPr lang="en-US" sz="1800" dirty="0" err="1"/>
              <a:t>def</a:t>
            </a:r>
            <a:r>
              <a:rPr lang="en-US" sz="1800" dirty="0"/>
              <a:t>[1] .= "LINE1:trend2limit#FF9900:\"Trend last 24 Hours\\n\":dashes ";</a:t>
            </a:r>
          </a:p>
          <a:p>
            <a:endParaRPr lang="en-US" dirty="0"/>
          </a:p>
        </p:txBody>
      </p:sp>
      <p:sp>
        <p:nvSpPr>
          <p:cNvPr id="4" name="AutoShape 2" descr="http://nagios.vca.com/nagiosxi/includes/components/perfdata/graphApi.php?host=iSCSIgroup&amp;service=Disk_Usage&amp;source=1&amp;view=PNP_VIEW_CUSTOM&amp;start=1397534400&amp;end=1398916800&amp;rand=1411517527"/>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505201"/>
            <a:ext cx="4343400" cy="2808295"/>
          </a:xfrm>
          <a:prstGeom prst="rect">
            <a:avLst/>
          </a:prstGeom>
        </p:spPr>
      </p:pic>
    </p:spTree>
    <p:extLst>
      <p:ext uri="{BB962C8B-B14F-4D97-AF65-F5344CB8AC3E}">
        <p14:creationId xmlns:p14="http://schemas.microsoft.com/office/powerpoint/2010/main" val="512736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the Danger Zone</a:t>
            </a:r>
            <a:endParaRPr lang="en-US" dirty="0"/>
          </a:p>
        </p:txBody>
      </p:sp>
      <p:sp>
        <p:nvSpPr>
          <p:cNvPr id="3" name="Content Placeholder 2"/>
          <p:cNvSpPr>
            <a:spLocks noGrp="1"/>
          </p:cNvSpPr>
          <p:nvPr>
            <p:ph idx="1"/>
          </p:nvPr>
        </p:nvSpPr>
        <p:spPr/>
        <p:txBody>
          <a:bodyPr>
            <a:normAutofit/>
          </a:bodyPr>
          <a:lstStyle/>
          <a:p>
            <a:r>
              <a:rPr lang="en-US" sz="1800" dirty="0"/>
              <a:t>$</a:t>
            </a:r>
            <a:r>
              <a:rPr lang="en-US" sz="1800" dirty="0" err="1"/>
              <a:t>def</a:t>
            </a:r>
            <a:r>
              <a:rPr lang="en-US" sz="1800" dirty="0"/>
              <a:t>[1] .= "AREA:danger4#B7009477 ";</a:t>
            </a:r>
          </a:p>
          <a:p>
            <a:r>
              <a:rPr lang="en-US" sz="1800" dirty="0"/>
              <a:t>$</a:t>
            </a:r>
            <a:r>
              <a:rPr lang="en-US" sz="1800" dirty="0" err="1"/>
              <a:t>def</a:t>
            </a:r>
            <a:r>
              <a:rPr lang="en-US" sz="1800" dirty="0"/>
              <a:t>[1] .= "AREA:danger3#0077FF77 ";</a:t>
            </a:r>
          </a:p>
          <a:p>
            <a:r>
              <a:rPr lang="en-US" sz="1800" dirty="0"/>
              <a:t>$</a:t>
            </a:r>
            <a:r>
              <a:rPr lang="en-US" sz="1800" dirty="0" err="1"/>
              <a:t>def</a:t>
            </a:r>
            <a:r>
              <a:rPr lang="en-US" sz="1800" dirty="0"/>
              <a:t>[1] .= "AREA:danger2#FF990077 ";</a:t>
            </a:r>
          </a:p>
          <a:p>
            <a:endParaRPr lang="en-US" sz="1800" dirty="0"/>
          </a:p>
          <a:p>
            <a:r>
              <a:rPr lang="en-US" sz="1800" dirty="0"/>
              <a:t>$</a:t>
            </a:r>
            <a:r>
              <a:rPr lang="en-US" sz="1800" dirty="0" err="1"/>
              <a:t>def</a:t>
            </a:r>
            <a:r>
              <a:rPr lang="en-US" sz="1800" dirty="0"/>
              <a:t>[1] .= "LINE2:danger4#B70094 ";</a:t>
            </a:r>
          </a:p>
          <a:p>
            <a:r>
              <a:rPr lang="en-US" sz="1800" dirty="0"/>
              <a:t>$</a:t>
            </a:r>
            <a:r>
              <a:rPr lang="en-US" sz="1800" dirty="0" err="1"/>
              <a:t>def</a:t>
            </a:r>
            <a:r>
              <a:rPr lang="en-US" sz="1800" dirty="0"/>
              <a:t>[1] .= "LINE2:danger3#0077FF ";</a:t>
            </a:r>
          </a:p>
          <a:p>
            <a:r>
              <a:rPr lang="en-US" sz="1800" dirty="0"/>
              <a:t>$</a:t>
            </a:r>
            <a:r>
              <a:rPr lang="en-US" sz="1800" dirty="0" err="1"/>
              <a:t>def</a:t>
            </a:r>
            <a:r>
              <a:rPr lang="en-US" sz="1800" dirty="0"/>
              <a:t>[1] .= "LINE2:danger2#FF9900 ";</a:t>
            </a:r>
          </a:p>
          <a:p>
            <a:endParaRPr lang="en-US" dirty="0"/>
          </a:p>
        </p:txBody>
      </p:sp>
      <p:sp>
        <p:nvSpPr>
          <p:cNvPr id="4" name="AutoShape 2" descr="http://nagios.vca.com/nagiosxi/includes/components/perfdata/graphApi.php?host=iSCSIgroup&amp;service=Disk_Usage&amp;source=1&amp;view=PNP_VIEW_CUSTOM&amp;start=1397534400&amp;end=1398916800&amp;rand=1411517527"/>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752600"/>
            <a:ext cx="6764296" cy="4373564"/>
          </a:xfrm>
          <a:prstGeom prst="rect">
            <a:avLst/>
          </a:prstGeom>
        </p:spPr>
      </p:pic>
    </p:spTree>
    <p:extLst>
      <p:ext uri="{BB962C8B-B14F-4D97-AF65-F5344CB8AC3E}">
        <p14:creationId xmlns:p14="http://schemas.microsoft.com/office/powerpoint/2010/main" val="2860687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Content Placeholder 3"/>
          <p:cNvSpPr>
            <a:spLocks noGrp="1"/>
          </p:cNvSpPr>
          <p:nvPr>
            <p:ph idx="1"/>
          </p:nvPr>
        </p:nvSpPr>
        <p:spPr/>
        <p:txBody>
          <a:bodyPr>
            <a:normAutofit/>
          </a:bodyPr>
          <a:lstStyle/>
          <a:p>
            <a:pPr marL="457200" indent="-457200">
              <a:buFont typeface="Arial" panose="020B0604020202020204" pitchFamily="34" charset="0"/>
              <a:buChar char="•"/>
            </a:pPr>
            <a:r>
              <a:rPr lang="en-US" dirty="0" smtClean="0"/>
              <a:t>IT Director for Video Corporation of America for the last 18 years. </a:t>
            </a:r>
            <a:endParaRPr lang="en-US" dirty="0"/>
          </a:p>
          <a:p>
            <a:pPr marL="457200" indent="-457200">
              <a:buFont typeface="Arial" panose="020B0604020202020204" pitchFamily="34" charset="0"/>
              <a:buChar char="•"/>
            </a:pPr>
            <a:r>
              <a:rPr lang="en-US" dirty="0" smtClean="0"/>
              <a:t>Used Big Brother since Beta until 2011. </a:t>
            </a:r>
            <a:endParaRPr lang="en-US" dirty="0"/>
          </a:p>
          <a:p>
            <a:pPr marL="457200" indent="-457200">
              <a:buFont typeface="Arial" panose="020B0604020202020204" pitchFamily="34" charset="0"/>
              <a:buChar char="•"/>
            </a:pPr>
            <a:r>
              <a:rPr lang="en-US" dirty="0" smtClean="0"/>
              <a:t>Used MRTG pre RRD and RRD from Beta. </a:t>
            </a:r>
            <a:endParaRPr lang="en-US" dirty="0"/>
          </a:p>
          <a:p>
            <a:pPr marL="457200" indent="-457200">
              <a:buFont typeface="Arial" panose="020B0604020202020204" pitchFamily="34" charset="0"/>
              <a:buChar char="•"/>
            </a:pPr>
            <a:r>
              <a:rPr lang="en-US" dirty="0" smtClean="0"/>
              <a:t>Moved to Nagios Core in 2011.</a:t>
            </a:r>
          </a:p>
          <a:p>
            <a:pPr marL="457200" indent="-457200">
              <a:buFont typeface="Arial" panose="020B0604020202020204" pitchFamily="34" charset="0"/>
              <a:buChar char="•"/>
            </a:pPr>
            <a:r>
              <a:rPr lang="en-US" dirty="0" smtClean="0"/>
              <a:t>Moved to Nagios XI in 2012.</a:t>
            </a:r>
            <a:endParaRPr lang="en-US" dirty="0"/>
          </a:p>
        </p:txBody>
      </p:sp>
    </p:spTree>
    <p:extLst>
      <p:ext uri="{BB962C8B-B14F-4D97-AF65-F5344CB8AC3E}">
        <p14:creationId xmlns:p14="http://schemas.microsoft.com/office/powerpoint/2010/main" val="2223534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the Danger Zone Markers</a:t>
            </a:r>
            <a:endParaRPr lang="en-US" dirty="0"/>
          </a:p>
        </p:txBody>
      </p:sp>
      <p:sp>
        <p:nvSpPr>
          <p:cNvPr id="3" name="Content Placeholder 2"/>
          <p:cNvSpPr>
            <a:spLocks noGrp="1"/>
          </p:cNvSpPr>
          <p:nvPr>
            <p:ph idx="1"/>
          </p:nvPr>
        </p:nvSpPr>
        <p:spPr/>
        <p:txBody>
          <a:bodyPr>
            <a:normAutofit/>
          </a:bodyPr>
          <a:lstStyle/>
          <a:p>
            <a:r>
              <a:rPr lang="en-US" sz="1800" dirty="0"/>
              <a:t>Cool alternate to warning and critical lines. </a:t>
            </a:r>
          </a:p>
          <a:p>
            <a:r>
              <a:rPr lang="en-US" sz="1800" dirty="0"/>
              <a:t>This creates the two pink bars from 90% to 100%</a:t>
            </a:r>
          </a:p>
          <a:p>
            <a:endParaRPr lang="en-US" sz="1800" dirty="0"/>
          </a:p>
          <a:p>
            <a:r>
              <a:rPr lang="en-US" sz="1800" dirty="0"/>
              <a:t>$</a:t>
            </a:r>
            <a:r>
              <a:rPr lang="en-US" sz="1800" dirty="0" err="1"/>
              <a:t>def</a:t>
            </a:r>
            <a:r>
              <a:rPr lang="en-US" sz="1800" dirty="0"/>
              <a:t>[1] .="LINE1:90 AREA:5#FF000022::STACK AREA:5#FF000044::STACK ";</a:t>
            </a:r>
          </a:p>
          <a:p>
            <a:endParaRPr lang="en-US" dirty="0"/>
          </a:p>
        </p:txBody>
      </p:sp>
      <p:sp>
        <p:nvSpPr>
          <p:cNvPr id="4" name="AutoShape 2" descr="http://nagios.vca.com/nagiosxi/includes/components/perfdata/graphApi.php?host=iSCSIgroup&amp;service=Disk_Usage&amp;source=1&amp;view=PNP_VIEW_CUSTOM&amp;start=1397534400&amp;end=1398916800&amp;rand=1411517527"/>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3020058"/>
            <a:ext cx="5638800" cy="3645857"/>
          </a:xfrm>
          <a:prstGeom prst="rect">
            <a:avLst/>
          </a:prstGeom>
        </p:spPr>
      </p:pic>
    </p:spTree>
    <p:extLst>
      <p:ext uri="{BB962C8B-B14F-4D97-AF65-F5344CB8AC3E}">
        <p14:creationId xmlns:p14="http://schemas.microsoft.com/office/powerpoint/2010/main" val="3244870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the Danger Dates</a:t>
            </a:r>
            <a:endParaRPr lang="en-US" dirty="0"/>
          </a:p>
        </p:txBody>
      </p:sp>
      <p:sp>
        <p:nvSpPr>
          <p:cNvPr id="3" name="Content Placeholder 2"/>
          <p:cNvSpPr>
            <a:spLocks noGrp="1"/>
          </p:cNvSpPr>
          <p:nvPr>
            <p:ph idx="1"/>
          </p:nvPr>
        </p:nvSpPr>
        <p:spPr/>
        <p:txBody>
          <a:bodyPr>
            <a:normAutofit/>
          </a:bodyPr>
          <a:lstStyle/>
          <a:p>
            <a:endParaRPr lang="en-US" sz="1800" dirty="0"/>
          </a:p>
          <a:p>
            <a:r>
              <a:rPr lang="en-US" sz="1800" dirty="0"/>
              <a:t>$</a:t>
            </a:r>
            <a:r>
              <a:rPr lang="en-US" sz="1800" dirty="0" err="1"/>
              <a:t>def</a:t>
            </a:r>
            <a:r>
              <a:rPr lang="en-US" sz="1800" dirty="0"/>
              <a:t>[1] .= "COMMENT:\"Reach 90% \" ";</a:t>
            </a:r>
          </a:p>
          <a:p>
            <a:r>
              <a:rPr lang="en-US" sz="1800" dirty="0"/>
              <a:t>$</a:t>
            </a:r>
            <a:r>
              <a:rPr lang="en-US" sz="1800" dirty="0" err="1"/>
              <a:t>def</a:t>
            </a:r>
            <a:r>
              <a:rPr lang="en-US" sz="1800" dirty="0"/>
              <a:t>[1] .= "GPRINT:min4:\"%x\":</a:t>
            </a:r>
            <a:r>
              <a:rPr lang="en-US" sz="1800" dirty="0" err="1"/>
              <a:t>strftime</a:t>
            </a:r>
            <a:r>
              <a:rPr lang="en-US" sz="1800" dirty="0"/>
              <a:t> ";</a:t>
            </a:r>
          </a:p>
          <a:p>
            <a:r>
              <a:rPr lang="en-US" sz="1800" dirty="0"/>
              <a:t>$</a:t>
            </a:r>
            <a:r>
              <a:rPr lang="en-US" sz="1800" dirty="0" err="1"/>
              <a:t>def</a:t>
            </a:r>
            <a:r>
              <a:rPr lang="en-US" sz="1800" dirty="0"/>
              <a:t>[1] .= "GPRINT:min3:\"%21x\":</a:t>
            </a:r>
            <a:r>
              <a:rPr lang="en-US" sz="1800" dirty="0" err="1"/>
              <a:t>strftime</a:t>
            </a:r>
            <a:r>
              <a:rPr lang="en-US" sz="1800" dirty="0"/>
              <a:t> ";</a:t>
            </a:r>
          </a:p>
          <a:p>
            <a:r>
              <a:rPr lang="en-US" sz="1800" dirty="0"/>
              <a:t>$</a:t>
            </a:r>
            <a:r>
              <a:rPr lang="en-US" sz="1800" dirty="0" err="1"/>
              <a:t>def</a:t>
            </a:r>
            <a:r>
              <a:rPr lang="en-US" sz="1800" dirty="0"/>
              <a:t>[1] .= "GPRINT:min2:\"%21x\\n\":</a:t>
            </a:r>
            <a:r>
              <a:rPr lang="en-US" sz="1800" dirty="0" err="1"/>
              <a:t>strftime</a:t>
            </a:r>
            <a:r>
              <a:rPr lang="en-US" sz="1800" dirty="0"/>
              <a:t> ";</a:t>
            </a:r>
          </a:p>
          <a:p>
            <a:endParaRPr lang="en-US" sz="1800" dirty="0"/>
          </a:p>
          <a:p>
            <a:r>
              <a:rPr lang="en-US" sz="1800" dirty="0"/>
              <a:t>$</a:t>
            </a:r>
            <a:r>
              <a:rPr lang="en-US" sz="1800" dirty="0" err="1"/>
              <a:t>def</a:t>
            </a:r>
            <a:r>
              <a:rPr lang="en-US" sz="1800" dirty="0"/>
              <a:t>[1] .= "COMMENT:\"Reach 100%\" ";</a:t>
            </a:r>
          </a:p>
          <a:p>
            <a:r>
              <a:rPr lang="en-US" sz="1800" dirty="0"/>
              <a:t>$</a:t>
            </a:r>
            <a:r>
              <a:rPr lang="en-US" sz="1800" dirty="0" err="1"/>
              <a:t>def</a:t>
            </a:r>
            <a:r>
              <a:rPr lang="en-US" sz="1800" dirty="0"/>
              <a:t>[1] .= "GPRINT:max4:\"%x\":</a:t>
            </a:r>
            <a:r>
              <a:rPr lang="en-US" sz="1800" dirty="0" err="1"/>
              <a:t>strftime</a:t>
            </a:r>
            <a:r>
              <a:rPr lang="en-US" sz="1800" dirty="0"/>
              <a:t> ";</a:t>
            </a:r>
          </a:p>
          <a:p>
            <a:r>
              <a:rPr lang="en-US" sz="1800" dirty="0"/>
              <a:t>$</a:t>
            </a:r>
            <a:r>
              <a:rPr lang="en-US" sz="1800" dirty="0" err="1"/>
              <a:t>def</a:t>
            </a:r>
            <a:r>
              <a:rPr lang="en-US" sz="1800" dirty="0"/>
              <a:t>[1] .= "GPRINT:max3:\"%21x\":</a:t>
            </a:r>
            <a:r>
              <a:rPr lang="en-US" sz="1800" dirty="0" err="1"/>
              <a:t>strftime</a:t>
            </a:r>
            <a:r>
              <a:rPr lang="en-US" sz="1800" dirty="0"/>
              <a:t> ";</a:t>
            </a:r>
          </a:p>
          <a:p>
            <a:r>
              <a:rPr lang="en-US" sz="1800" dirty="0"/>
              <a:t>$</a:t>
            </a:r>
            <a:r>
              <a:rPr lang="en-US" sz="1800" dirty="0" err="1"/>
              <a:t>def</a:t>
            </a:r>
            <a:r>
              <a:rPr lang="en-US" sz="1800" dirty="0"/>
              <a:t>[1] .= "GPRINT:max2:\"%21x\\n\":</a:t>
            </a:r>
            <a:r>
              <a:rPr lang="en-US" sz="1800" dirty="0" err="1"/>
              <a:t>strftime</a:t>
            </a:r>
            <a:r>
              <a:rPr lang="en-US" sz="1800" dirty="0"/>
              <a:t> ";</a:t>
            </a:r>
          </a:p>
          <a:p>
            <a:endParaRPr lang="en-US" dirty="0"/>
          </a:p>
        </p:txBody>
      </p:sp>
      <p:sp>
        <p:nvSpPr>
          <p:cNvPr id="4" name="AutoShape 2" descr="http://nagios.vca.com/nagiosxi/includes/components/perfdata/graphApi.php?host=iSCSIgroup&amp;service=Disk_Usage&amp;source=1&amp;view=PNP_VIEW_CUSTOM&amp;start=1397534400&amp;end=1398916800&amp;rand=1411517527"/>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t="77296" r="-3" b="-78327"/>
          <a:stretch/>
        </p:blipFill>
        <p:spPr>
          <a:xfrm>
            <a:off x="2514600" y="5181600"/>
            <a:ext cx="6858000" cy="4480560"/>
          </a:xfrm>
          <a:prstGeom prst="rect">
            <a:avLst/>
          </a:prstGeom>
          <a:effectLst/>
        </p:spPr>
      </p:pic>
    </p:spTree>
    <p:extLst>
      <p:ext uri="{BB962C8B-B14F-4D97-AF65-F5344CB8AC3E}">
        <p14:creationId xmlns:p14="http://schemas.microsoft.com/office/powerpoint/2010/main" val="3111121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Result</a:t>
            </a:r>
            <a:endParaRPr lang="en-US" dirty="0"/>
          </a:p>
        </p:txBody>
      </p:sp>
      <p:pic>
        <p:nvPicPr>
          <p:cNvPr id="4" name="Picture 3"/>
          <p:cNvPicPr>
            <a:picLocks noChangeAspect="1"/>
          </p:cNvPicPr>
          <p:nvPr/>
        </p:nvPicPr>
        <p:blipFill>
          <a:blip r:embed="rId2"/>
          <a:stretch>
            <a:fillRect/>
          </a:stretch>
        </p:blipFill>
        <p:spPr>
          <a:xfrm>
            <a:off x="1981200" y="1295400"/>
            <a:ext cx="7848600" cy="5002271"/>
          </a:xfrm>
          <a:prstGeom prst="rect">
            <a:avLst/>
          </a:prstGeom>
        </p:spPr>
      </p:pic>
    </p:spTree>
    <p:extLst>
      <p:ext uri="{BB962C8B-B14F-4D97-AF65-F5344CB8AC3E}">
        <p14:creationId xmlns:p14="http://schemas.microsoft.com/office/powerpoint/2010/main" val="1877231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Chart</a:t>
            </a:r>
            <a:endParaRPr lang="en-US" dirty="0"/>
          </a:p>
        </p:txBody>
      </p:sp>
      <p:pic>
        <p:nvPicPr>
          <p:cNvPr id="4" name="Content Placeholder 3"/>
          <p:cNvPicPr>
            <a:picLocks noGrp="1" noChangeAspect="1"/>
          </p:cNvPicPr>
          <p:nvPr>
            <p:ph idx="1"/>
          </p:nvPr>
        </p:nvPicPr>
        <p:blipFill>
          <a:blip r:embed="rId2"/>
          <a:stretch>
            <a:fillRect/>
          </a:stretch>
        </p:blipFill>
        <p:spPr>
          <a:xfrm>
            <a:off x="1962912" y="2385981"/>
            <a:ext cx="8222166" cy="3733800"/>
          </a:xfrm>
          <a:prstGeom prst="rect">
            <a:avLst/>
          </a:prstGeom>
        </p:spPr>
      </p:pic>
      <p:sp>
        <p:nvSpPr>
          <p:cNvPr id="5" name="TextBox 4"/>
          <p:cNvSpPr txBox="1"/>
          <p:nvPr/>
        </p:nvSpPr>
        <p:spPr>
          <a:xfrm>
            <a:off x="1810512" y="1173461"/>
            <a:ext cx="8628888" cy="1200329"/>
          </a:xfrm>
          <a:prstGeom prst="rect">
            <a:avLst/>
          </a:prstGeom>
          <a:noFill/>
        </p:spPr>
        <p:txBody>
          <a:bodyPr wrap="square" rtlCol="0">
            <a:spAutoFit/>
          </a:bodyPr>
          <a:lstStyle/>
          <a:p>
            <a:r>
              <a:rPr lang="en-US" dirty="0"/>
              <a:t>This second chart is simpler but follows the same layout. The difference is that it takes the PNP time range and extends the chart by the same amount giving you a dynamic trend. In this example, it’s the standard 24 hour period and the template adds another 24 hours into the future.</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6617640" y="4682880"/>
              <a:ext cx="360" cy="360"/>
            </p14:xfrm>
          </p:contentPart>
        </mc:Choice>
        <mc:Fallback xmlns="">
          <p:pic>
            <p:nvPicPr>
              <p:cNvPr id="3" name="Ink 2"/>
              <p:cNvPicPr/>
              <p:nvPr/>
            </p:nvPicPr>
            <p:blipFill>
              <a:blip r:embed="rId4"/>
              <a:stretch>
                <a:fillRect/>
              </a:stretch>
            </p:blipFill>
            <p:spPr>
              <a:xfrm>
                <a:off x="5077800" y="4619160"/>
                <a:ext cx="32040" cy="127440"/>
              </a:xfrm>
              <a:prstGeom prst="rect">
                <a:avLst/>
              </a:prstGeom>
            </p:spPr>
          </p:pic>
        </mc:Fallback>
      </mc:AlternateContent>
    </p:spTree>
    <p:extLst>
      <p:ext uri="{BB962C8B-B14F-4D97-AF65-F5344CB8AC3E}">
        <p14:creationId xmlns:p14="http://schemas.microsoft.com/office/powerpoint/2010/main" val="3720720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Strftime</a:t>
            </a:r>
            <a:r>
              <a:rPr lang="en-US" dirty="0" smtClean="0"/>
              <a:t> and Unknown Dates</a:t>
            </a:r>
            <a:endParaRPr lang="en-US" dirty="0"/>
          </a:p>
        </p:txBody>
      </p:sp>
      <p:sp>
        <p:nvSpPr>
          <p:cNvPr id="3" name="Content Placeholder 2"/>
          <p:cNvSpPr>
            <a:spLocks noGrp="1"/>
          </p:cNvSpPr>
          <p:nvPr>
            <p:ph idx="1"/>
          </p:nvPr>
        </p:nvSpPr>
        <p:spPr>
          <a:xfrm>
            <a:off x="2743200" y="5867401"/>
            <a:ext cx="8077200" cy="533399"/>
          </a:xfrm>
        </p:spPr>
        <p:txBody>
          <a:bodyPr>
            <a:normAutofit fontScale="62500" lnSpcReduction="20000"/>
          </a:bodyPr>
          <a:lstStyle/>
          <a:p>
            <a:r>
              <a:rPr lang="en-US" dirty="0">
                <a:hlinkClick r:id="rId2"/>
              </a:rPr>
              <a:t>http://</a:t>
            </a:r>
            <a:r>
              <a:rPr lang="en-US" dirty="0" smtClean="0">
                <a:hlinkClick r:id="rId2"/>
              </a:rPr>
              <a:t>www.wolfgangsvault.com/santana/poster-art/poster/BG209.html</a:t>
            </a:r>
            <a:endParaRPr lang="en-US" dirty="0" smtClean="0"/>
          </a:p>
          <a:p>
            <a:endParaRPr lang="en-US" dirty="0" smtClean="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650" y="1165982"/>
            <a:ext cx="6108700" cy="4595887"/>
          </a:xfrm>
          <a:prstGeom prst="rect">
            <a:avLst/>
          </a:prstGeom>
        </p:spPr>
      </p:pic>
    </p:spTree>
    <p:extLst>
      <p:ext uri="{BB962C8B-B14F-4D97-AF65-F5344CB8AC3E}">
        <p14:creationId xmlns:p14="http://schemas.microsoft.com/office/powerpoint/2010/main" val="1785722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Pretty Charts</a:t>
            </a:r>
            <a:endParaRPr lang="en-US" dirty="0"/>
          </a:p>
        </p:txBody>
      </p:sp>
      <p:sp>
        <p:nvSpPr>
          <p:cNvPr id="3" name="Content Placeholder 2"/>
          <p:cNvSpPr>
            <a:spLocks noGrp="1"/>
          </p:cNvSpPr>
          <p:nvPr>
            <p:ph idx="1"/>
          </p:nvPr>
        </p:nvSpPr>
        <p:spPr/>
        <p:txBody>
          <a:bodyPr>
            <a:normAutofit lnSpcReduction="10000"/>
          </a:bodyPr>
          <a:lstStyle/>
          <a:p>
            <a:r>
              <a:rPr lang="en-US" dirty="0" smtClean="0"/>
              <a:t>Had my chart that predicted when my SAN would hit 100%. As disk usage increased and decreased you could see the trending lines jump. </a:t>
            </a:r>
          </a:p>
          <a:p>
            <a:endParaRPr lang="en-US" dirty="0"/>
          </a:p>
          <a:p>
            <a:r>
              <a:rPr lang="en-US" dirty="0" smtClean="0"/>
              <a:t>The problem with cool visualizations is that they have to be watched. </a:t>
            </a:r>
          </a:p>
          <a:p>
            <a:endParaRPr lang="en-US" dirty="0" smtClean="0"/>
          </a:p>
          <a:p>
            <a:r>
              <a:rPr lang="en-US" dirty="0" smtClean="0"/>
              <a:t>It seemed to me that it should be possible to build an alert using the data available in RRD. </a:t>
            </a:r>
          </a:p>
        </p:txBody>
      </p:sp>
    </p:spTree>
    <p:extLst>
      <p:ext uri="{BB962C8B-B14F-4D97-AF65-F5344CB8AC3E}">
        <p14:creationId xmlns:p14="http://schemas.microsoft.com/office/powerpoint/2010/main" val="881511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LSL</a:t>
            </a:r>
            <a:r>
              <a:rPr lang="en-US" baseline="0" dirty="0" smtClean="0"/>
              <a:t> – Least Squares Line</a:t>
            </a:r>
            <a:endParaRPr lang="en-US" dirty="0"/>
          </a:p>
        </p:txBody>
      </p:sp>
      <p:sp>
        <p:nvSpPr>
          <p:cNvPr id="4" name="Rectangle 1"/>
          <p:cNvSpPr>
            <a:spLocks noGrp="1" noChangeArrowheads="1"/>
          </p:cNvSpPr>
          <p:nvPr>
            <p:ph idx="1"/>
          </p:nvPr>
        </p:nvSpPr>
        <p:spPr bwMode="auto">
          <a:xfrm>
            <a:off x="304800" y="1350799"/>
            <a:ext cx="10744200" cy="441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38050" tIns="45720" rIns="91440" bIns="45720" numCol="1" rtlCol="0" anchor="ctr" anchorCtr="0" compatLnSpc="1">
            <a:prstTxWarp prst="textNoShape">
              <a:avLst/>
            </a:prstTxWarp>
            <a:spAutoFit/>
          </a:bodyPr>
          <a:lstStyle/>
          <a:p>
            <a:pPr eaLnBrk="0" fontAlgn="base" hangingPunct="0">
              <a:spcBef>
                <a:spcPct val="0"/>
              </a:spcBef>
              <a:spcAft>
                <a:spcPct val="0"/>
              </a:spcAft>
            </a:pPr>
            <a:endParaRPr lang="en-US" altLang="en-US" sz="1800" dirty="0">
              <a:latin typeface="Arial" panose="020B0604020202020204" pitchFamily="34" charset="0"/>
            </a:endParaRPr>
          </a:p>
          <a:p>
            <a:pPr eaLnBrk="0" fontAlgn="base" hangingPunct="0">
              <a:spcBef>
                <a:spcPct val="0"/>
              </a:spcBef>
              <a:spcAft>
                <a:spcPct val="0"/>
              </a:spcAft>
            </a:pPr>
            <a:r>
              <a:rPr lang="en-US" altLang="en-US" sz="1800" b="1" dirty="0">
                <a:solidFill>
                  <a:srgbClr val="7B9DFF"/>
                </a:solidFill>
                <a:latin typeface="Arial" panose="020B0604020202020204" pitchFamily="34" charset="0"/>
                <a:cs typeface="Arial" panose="020B0604020202020204" pitchFamily="34" charset="0"/>
              </a:rPr>
              <a:t>LSLSLOPE, LSLINT, LSLCORREL</a:t>
            </a:r>
            <a:endParaRPr lang="en-US" altLang="en-US" sz="1800" b="1" dirty="0">
              <a:solidFill>
                <a:srgbClr val="000000"/>
              </a:solidFill>
              <a:latin typeface="Arial" panose="020B0604020202020204" pitchFamily="34" charset="0"/>
              <a:cs typeface="Arial" panose="020B0604020202020204" pitchFamily="34" charset="0"/>
            </a:endParaRPr>
          </a:p>
          <a:p>
            <a:pPr marL="457200" lvl="1" indent="-457200" eaLnBrk="0" fontAlgn="base" hangingPunct="0">
              <a:spcBef>
                <a:spcPct val="0"/>
              </a:spcBef>
              <a:spcAft>
                <a:spcPct val="0"/>
              </a:spcAft>
              <a:buNone/>
            </a:pPr>
            <a:r>
              <a:rPr lang="en-US" altLang="en-US" sz="1800" dirty="0">
                <a:solidFill>
                  <a:srgbClr val="000000"/>
                </a:solidFill>
                <a:latin typeface="Arial" panose="020B0604020202020204" pitchFamily="34" charset="0"/>
                <a:cs typeface="Arial" panose="020B0604020202020204" pitchFamily="34" charset="0"/>
              </a:rPr>
              <a:t>Return the parameters for a </a:t>
            </a:r>
            <a:r>
              <a:rPr lang="en-US" altLang="en-US" sz="1800" b="1" dirty="0">
                <a:solidFill>
                  <a:srgbClr val="000000"/>
                </a:solidFill>
                <a:latin typeface="Arial" panose="020B0604020202020204" pitchFamily="34" charset="0"/>
                <a:cs typeface="Arial" panose="020B0604020202020204" pitchFamily="34" charset="0"/>
              </a:rPr>
              <a:t>L</a:t>
            </a:r>
            <a:r>
              <a:rPr lang="en-US" altLang="en-US" sz="1800" dirty="0">
                <a:solidFill>
                  <a:srgbClr val="000000"/>
                </a:solidFill>
                <a:latin typeface="Arial" panose="020B0604020202020204" pitchFamily="34" charset="0"/>
                <a:cs typeface="Arial" panose="020B0604020202020204" pitchFamily="34" charset="0"/>
              </a:rPr>
              <a:t>east </a:t>
            </a:r>
            <a:r>
              <a:rPr lang="en-US" altLang="en-US" sz="1800" b="1" dirty="0">
                <a:solidFill>
                  <a:srgbClr val="000000"/>
                </a:solidFill>
                <a:latin typeface="Arial" panose="020B0604020202020204" pitchFamily="34" charset="0"/>
                <a:cs typeface="Arial" panose="020B0604020202020204" pitchFamily="34" charset="0"/>
              </a:rPr>
              <a:t>S</a:t>
            </a:r>
            <a:r>
              <a:rPr lang="en-US" altLang="en-US" sz="1800" dirty="0">
                <a:solidFill>
                  <a:srgbClr val="000000"/>
                </a:solidFill>
                <a:latin typeface="Arial" panose="020B0604020202020204" pitchFamily="34" charset="0"/>
                <a:cs typeface="Arial" panose="020B0604020202020204" pitchFamily="34" charset="0"/>
              </a:rPr>
              <a:t>quares </a:t>
            </a:r>
            <a:r>
              <a:rPr lang="en-US" altLang="en-US" sz="1800" b="1" dirty="0">
                <a:solidFill>
                  <a:srgbClr val="000000"/>
                </a:solidFill>
                <a:latin typeface="Arial" panose="020B0604020202020204" pitchFamily="34" charset="0"/>
                <a:cs typeface="Arial" panose="020B0604020202020204" pitchFamily="34" charset="0"/>
              </a:rPr>
              <a:t>L</a:t>
            </a:r>
            <a:r>
              <a:rPr lang="en-US" altLang="en-US" sz="1800" dirty="0">
                <a:solidFill>
                  <a:srgbClr val="000000"/>
                </a:solidFill>
                <a:latin typeface="Arial" panose="020B0604020202020204" pitchFamily="34" charset="0"/>
                <a:cs typeface="Arial" panose="020B0604020202020204" pitchFamily="34" charset="0"/>
              </a:rPr>
              <a:t>ine </a:t>
            </a:r>
            <a:r>
              <a:rPr lang="en-US" altLang="en-US" sz="1800" i="1" dirty="0">
                <a:solidFill>
                  <a:srgbClr val="000000"/>
                </a:solidFill>
                <a:latin typeface="Arial" panose="020B0604020202020204" pitchFamily="34" charset="0"/>
                <a:cs typeface="Arial" panose="020B0604020202020204" pitchFamily="34" charset="0"/>
              </a:rPr>
              <a:t>(y = mx +b)</a:t>
            </a:r>
            <a:r>
              <a:rPr lang="en-US" altLang="en-US" sz="1800" dirty="0">
                <a:solidFill>
                  <a:srgbClr val="000000"/>
                </a:solidFill>
                <a:latin typeface="Arial" panose="020B0604020202020204" pitchFamily="34" charset="0"/>
                <a:cs typeface="Arial" panose="020B0604020202020204" pitchFamily="34" charset="0"/>
              </a:rPr>
              <a:t> </a:t>
            </a:r>
          </a:p>
          <a:p>
            <a:pPr marL="457200" lvl="1" indent="-457200" eaLnBrk="0" fontAlgn="base" hangingPunct="0">
              <a:spcBef>
                <a:spcPct val="0"/>
              </a:spcBef>
              <a:spcAft>
                <a:spcPct val="0"/>
              </a:spcAft>
              <a:buNone/>
            </a:pPr>
            <a:r>
              <a:rPr lang="en-US" altLang="en-US" sz="1800" dirty="0">
                <a:solidFill>
                  <a:srgbClr val="000000"/>
                </a:solidFill>
                <a:latin typeface="Arial" panose="020B0604020202020204" pitchFamily="34" charset="0"/>
                <a:cs typeface="Arial" panose="020B0604020202020204" pitchFamily="34" charset="0"/>
              </a:rPr>
              <a:t>which approximate the provided dataset. </a:t>
            </a:r>
          </a:p>
          <a:p>
            <a:pPr marL="457200" lvl="1" indent="-457200" eaLnBrk="0" fontAlgn="base" hangingPunct="0">
              <a:spcBef>
                <a:spcPct val="0"/>
              </a:spcBef>
              <a:spcAft>
                <a:spcPct val="0"/>
              </a:spcAft>
              <a:buNone/>
            </a:pPr>
            <a:endParaRPr lang="en-US" altLang="en-US" sz="1800" dirty="0">
              <a:solidFill>
                <a:srgbClr val="000000"/>
              </a:solidFill>
              <a:latin typeface="Arial" panose="020B0604020202020204" pitchFamily="34" charset="0"/>
              <a:cs typeface="Arial" panose="020B0604020202020204" pitchFamily="34" charset="0"/>
            </a:endParaRPr>
          </a:p>
          <a:p>
            <a:pPr marL="457200" lvl="1" indent="-457200" eaLnBrk="0" fontAlgn="base" hangingPunct="0">
              <a:spcBef>
                <a:spcPct val="0"/>
              </a:spcBef>
              <a:spcAft>
                <a:spcPct val="0"/>
              </a:spcAft>
              <a:buNone/>
            </a:pPr>
            <a:r>
              <a:rPr lang="en-US" altLang="en-US" sz="1800" b="1" dirty="0">
                <a:solidFill>
                  <a:srgbClr val="000000"/>
                </a:solidFill>
                <a:latin typeface="Arial" panose="020B0604020202020204" pitchFamily="34" charset="0"/>
                <a:cs typeface="Arial" panose="020B0604020202020204" pitchFamily="34" charset="0"/>
              </a:rPr>
              <a:t>LSLSLOPE</a:t>
            </a:r>
            <a:r>
              <a:rPr lang="en-US" altLang="en-US" sz="1800" dirty="0">
                <a:solidFill>
                  <a:srgbClr val="000000"/>
                </a:solidFill>
                <a:latin typeface="Arial" panose="020B0604020202020204" pitchFamily="34" charset="0"/>
                <a:cs typeface="Arial" panose="020B0604020202020204" pitchFamily="34" charset="0"/>
              </a:rPr>
              <a:t> is the slope </a:t>
            </a:r>
            <a:r>
              <a:rPr lang="en-US" altLang="en-US" sz="1800" i="1" dirty="0">
                <a:solidFill>
                  <a:srgbClr val="000000"/>
                </a:solidFill>
                <a:latin typeface="Arial" panose="020B0604020202020204" pitchFamily="34" charset="0"/>
                <a:cs typeface="Arial" panose="020B0604020202020204" pitchFamily="34" charset="0"/>
              </a:rPr>
              <a:t>(m)</a:t>
            </a:r>
            <a:r>
              <a:rPr lang="en-US" altLang="en-US" sz="1800" dirty="0">
                <a:solidFill>
                  <a:srgbClr val="000000"/>
                </a:solidFill>
                <a:latin typeface="Arial" panose="020B0604020202020204" pitchFamily="34" charset="0"/>
                <a:cs typeface="Arial" panose="020B0604020202020204" pitchFamily="34" charset="0"/>
              </a:rPr>
              <a:t> of the line related to the COUNT position of the data. </a:t>
            </a:r>
          </a:p>
          <a:p>
            <a:pPr marL="457200" lvl="1" indent="-457200" eaLnBrk="0" fontAlgn="base" hangingPunct="0">
              <a:spcBef>
                <a:spcPct val="0"/>
              </a:spcBef>
              <a:spcAft>
                <a:spcPct val="0"/>
              </a:spcAft>
              <a:buNone/>
            </a:pPr>
            <a:r>
              <a:rPr lang="en-US" altLang="en-US" sz="1800" b="1" dirty="0">
                <a:solidFill>
                  <a:srgbClr val="000000"/>
                </a:solidFill>
                <a:latin typeface="Arial" panose="020B0604020202020204" pitchFamily="34" charset="0"/>
                <a:cs typeface="Arial" panose="020B0604020202020204" pitchFamily="34" charset="0"/>
              </a:rPr>
              <a:t>LSLINT</a:t>
            </a:r>
            <a:r>
              <a:rPr lang="en-US" altLang="en-US" sz="1800" dirty="0">
                <a:solidFill>
                  <a:srgbClr val="000000"/>
                </a:solidFill>
                <a:latin typeface="Arial" panose="020B0604020202020204" pitchFamily="34" charset="0"/>
                <a:cs typeface="Arial" panose="020B0604020202020204" pitchFamily="34" charset="0"/>
              </a:rPr>
              <a:t> is the y-intercept </a:t>
            </a:r>
            <a:r>
              <a:rPr lang="en-US" altLang="en-US" sz="1800" i="1" dirty="0">
                <a:solidFill>
                  <a:srgbClr val="000000"/>
                </a:solidFill>
                <a:latin typeface="Arial" panose="020B0604020202020204" pitchFamily="34" charset="0"/>
                <a:cs typeface="Arial" panose="020B0604020202020204" pitchFamily="34" charset="0"/>
              </a:rPr>
              <a:t>(b)</a:t>
            </a:r>
            <a:r>
              <a:rPr lang="en-US" altLang="en-US" sz="1800" dirty="0">
                <a:solidFill>
                  <a:srgbClr val="000000"/>
                </a:solidFill>
                <a:latin typeface="Arial" panose="020B0604020202020204" pitchFamily="34" charset="0"/>
                <a:cs typeface="Arial" panose="020B0604020202020204" pitchFamily="34" charset="0"/>
              </a:rPr>
              <a:t>, which happens also to be the first data point on the graph. </a:t>
            </a:r>
          </a:p>
          <a:p>
            <a:pPr marL="457200" lvl="1" indent="-457200" eaLnBrk="0" fontAlgn="base" hangingPunct="0">
              <a:spcBef>
                <a:spcPct val="0"/>
              </a:spcBef>
              <a:spcAft>
                <a:spcPct val="0"/>
              </a:spcAft>
              <a:buNone/>
            </a:pPr>
            <a:r>
              <a:rPr lang="en-US" altLang="en-US" sz="1800" b="1" dirty="0">
                <a:solidFill>
                  <a:srgbClr val="000000"/>
                </a:solidFill>
                <a:latin typeface="Arial" panose="020B0604020202020204" pitchFamily="34" charset="0"/>
                <a:cs typeface="Arial" panose="020B0604020202020204" pitchFamily="34" charset="0"/>
              </a:rPr>
              <a:t>LSLCORREL</a:t>
            </a:r>
            <a:r>
              <a:rPr lang="en-US" altLang="en-US" sz="1800" dirty="0">
                <a:solidFill>
                  <a:srgbClr val="000000"/>
                </a:solidFill>
                <a:latin typeface="Arial" panose="020B0604020202020204" pitchFamily="34" charset="0"/>
                <a:cs typeface="Arial" panose="020B0604020202020204" pitchFamily="34" charset="0"/>
              </a:rPr>
              <a:t> is the Correlation Coefficient </a:t>
            </a:r>
          </a:p>
          <a:p>
            <a:pPr marL="457200" lvl="1" indent="-457200" eaLnBrk="0" fontAlgn="base" hangingPunct="0">
              <a:spcBef>
                <a:spcPct val="0"/>
              </a:spcBef>
              <a:spcAft>
                <a:spcPct val="0"/>
              </a:spcAft>
              <a:buNone/>
            </a:pPr>
            <a:r>
              <a:rPr lang="en-US" altLang="en-US" sz="1800" dirty="0">
                <a:solidFill>
                  <a:srgbClr val="000000"/>
                </a:solidFill>
                <a:latin typeface="Arial" panose="020B0604020202020204" pitchFamily="34" charset="0"/>
                <a:cs typeface="Arial" panose="020B0604020202020204" pitchFamily="34" charset="0"/>
              </a:rPr>
              <a:t>(also know as Pearson's Product Moment Correlation Coefficient). </a:t>
            </a:r>
          </a:p>
          <a:p>
            <a:pPr marL="457200" lvl="1" indent="-457200" eaLnBrk="0" fontAlgn="base" hangingPunct="0">
              <a:spcBef>
                <a:spcPct val="0"/>
              </a:spcBef>
              <a:spcAft>
                <a:spcPct val="0"/>
              </a:spcAft>
              <a:buNone/>
            </a:pPr>
            <a:r>
              <a:rPr lang="en-US" altLang="en-US" sz="1800" dirty="0">
                <a:solidFill>
                  <a:srgbClr val="000000"/>
                </a:solidFill>
                <a:latin typeface="Arial" panose="020B0604020202020204" pitchFamily="34" charset="0"/>
                <a:cs typeface="Arial" panose="020B0604020202020204" pitchFamily="34" charset="0"/>
              </a:rPr>
              <a:t>It will range from 0 to +/-1 and represents the quality of fit for the approximation.</a:t>
            </a:r>
          </a:p>
          <a:p>
            <a:pPr marL="457200" lvl="1" indent="-457200" eaLnBrk="0" fontAlgn="base" hangingPunct="0">
              <a:spcBef>
                <a:spcPct val="0"/>
              </a:spcBef>
              <a:spcAft>
                <a:spcPct val="0"/>
              </a:spcAft>
              <a:buNone/>
            </a:pPr>
            <a:endParaRPr lang="en-US" altLang="en-US" sz="1800" dirty="0">
              <a:solidFill>
                <a:srgbClr val="000000"/>
              </a:solidFill>
              <a:latin typeface="Arial" panose="020B0604020202020204" pitchFamily="34" charset="0"/>
              <a:cs typeface="Arial" panose="020B0604020202020204" pitchFamily="34" charset="0"/>
            </a:endParaRPr>
          </a:p>
          <a:p>
            <a:r>
              <a:rPr lang="en-US" sz="1800" dirty="0"/>
              <a:t>$</a:t>
            </a:r>
            <a:r>
              <a:rPr lang="en-US" sz="1800" dirty="0" err="1"/>
              <a:t>def</a:t>
            </a:r>
            <a:r>
              <a:rPr lang="en-US" sz="1800" dirty="0"/>
              <a:t>[1] .= "VDEF:D2=pused2,LSLSLOPE ";   </a:t>
            </a:r>
            <a:r>
              <a:rPr lang="en-US" sz="1800" dirty="0">
                <a:solidFill>
                  <a:srgbClr val="00B050"/>
                </a:solidFill>
              </a:rPr>
              <a:t> # this is the slope (m)</a:t>
            </a:r>
            <a:endParaRPr lang="en-US" sz="1800" dirty="0"/>
          </a:p>
          <a:p>
            <a:r>
              <a:rPr lang="en-US" sz="1800" dirty="0"/>
              <a:t>$</a:t>
            </a:r>
            <a:r>
              <a:rPr lang="en-US" sz="1800" dirty="0" err="1"/>
              <a:t>def</a:t>
            </a:r>
            <a:r>
              <a:rPr lang="en-US" sz="1800" dirty="0"/>
              <a:t>[1] .= "VDEF:H2=pused2,LSLINT ";         </a:t>
            </a:r>
            <a:r>
              <a:rPr lang="en-US" sz="1800" dirty="0">
                <a:solidFill>
                  <a:srgbClr val="00B050"/>
                </a:solidFill>
              </a:rPr>
              <a:t># this is the y intercept</a:t>
            </a:r>
          </a:p>
          <a:p>
            <a:r>
              <a:rPr lang="en-US" sz="1800" dirty="0"/>
              <a:t>$</a:t>
            </a:r>
            <a:r>
              <a:rPr lang="en-US" sz="1800" dirty="0" err="1"/>
              <a:t>def</a:t>
            </a:r>
            <a:r>
              <a:rPr lang="en-US" sz="1800" dirty="0"/>
              <a:t>[1] .= "VDEF:C2=pused2,LSLCORREL ";  </a:t>
            </a:r>
            <a:r>
              <a:rPr lang="en-US" sz="1800" dirty="0">
                <a:solidFill>
                  <a:srgbClr val="00B050"/>
                </a:solidFill>
              </a:rPr>
              <a:t># this is the Correlation </a:t>
            </a:r>
            <a:r>
              <a:rPr lang="en-US" sz="1800" dirty="0" err="1">
                <a:solidFill>
                  <a:srgbClr val="00B050"/>
                </a:solidFill>
              </a:rPr>
              <a:t>Coeffient</a:t>
            </a:r>
            <a:endParaRPr lang="en-US" sz="1800" dirty="0">
              <a:solidFill>
                <a:srgbClr val="00B050"/>
              </a:solidFill>
            </a:endParaRPr>
          </a:p>
          <a:p>
            <a:pPr eaLnBrk="0" fontAlgn="base" hangingPunct="0">
              <a:spcBef>
                <a:spcPct val="0"/>
              </a:spcBef>
              <a:spcAft>
                <a:spcPct val="0"/>
              </a:spcAft>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3479952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Slope</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Rise over Run</a:t>
            </a:r>
          </a:p>
          <a:p>
            <a:pPr marL="457200" indent="-457200">
              <a:buFont typeface="Arial" panose="020B0604020202020204" pitchFamily="34" charset="0"/>
              <a:buChar char="•"/>
            </a:pPr>
            <a:r>
              <a:rPr lang="en-US" dirty="0" smtClean="0"/>
              <a:t>Rate of Change</a:t>
            </a:r>
          </a:p>
          <a:p>
            <a:pPr marL="457200" indent="-457200">
              <a:buFont typeface="Arial" panose="020B0604020202020204" pitchFamily="34" charset="0"/>
              <a:buChar char="•"/>
            </a:pPr>
            <a:r>
              <a:rPr lang="en-US" dirty="0"/>
              <a:t>describes both the </a:t>
            </a:r>
            <a:r>
              <a:rPr lang="en-US" i="1" dirty="0"/>
              <a:t>direction</a:t>
            </a:r>
            <a:r>
              <a:rPr lang="en-US" dirty="0"/>
              <a:t> and the </a:t>
            </a:r>
            <a:r>
              <a:rPr lang="en-US" i="1" dirty="0"/>
              <a:t>steepness</a:t>
            </a:r>
            <a:r>
              <a:rPr lang="en-US" dirty="0"/>
              <a:t> of the line</a:t>
            </a:r>
            <a:r>
              <a:rPr lang="en-US" dirty="0" smtClean="0"/>
              <a:t>.</a:t>
            </a:r>
          </a:p>
          <a:p>
            <a:pPr marL="457200" indent="-457200">
              <a:buFont typeface="Arial" panose="020B0604020202020204" pitchFamily="34" charset="0"/>
              <a:buChar char="•"/>
            </a:pPr>
            <a:r>
              <a:rPr lang="en-US" dirty="0"/>
              <a:t>denoted by the letter </a:t>
            </a:r>
            <a:r>
              <a:rPr lang="en-US" dirty="0" smtClean="0"/>
              <a:t>m in y=</a:t>
            </a:r>
            <a:r>
              <a:rPr lang="en-US" dirty="0" err="1" smtClean="0"/>
              <a:t>mx+b</a:t>
            </a:r>
            <a:endParaRPr lang="en-US" dirty="0" smtClean="0"/>
          </a:p>
          <a:p>
            <a:pPr marL="457200" indent="-457200">
              <a:buFont typeface="Arial" panose="020B0604020202020204" pitchFamily="34" charset="0"/>
              <a:buChar char="•"/>
            </a:pPr>
            <a:r>
              <a:rPr lang="en-US" dirty="0" smtClean="0"/>
              <a:t>For RRD is the rate of change for each step in the dataset</a:t>
            </a:r>
          </a:p>
        </p:txBody>
      </p:sp>
    </p:spTree>
    <p:extLst>
      <p:ext uri="{BB962C8B-B14F-4D97-AF65-F5344CB8AC3E}">
        <p14:creationId xmlns:p14="http://schemas.microsoft.com/office/powerpoint/2010/main" val="572151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Y-Intercept</a:t>
            </a:r>
            <a:endParaRPr lang="en-US" dirty="0"/>
          </a:p>
        </p:txBody>
      </p:sp>
      <p:sp>
        <p:nvSpPr>
          <p:cNvPr id="3" name="Content Placeholder 2"/>
          <p:cNvSpPr>
            <a:spLocks noGrp="1"/>
          </p:cNvSpPr>
          <p:nvPr>
            <p:ph idx="1"/>
          </p:nvPr>
        </p:nvSpPr>
        <p:spPr/>
        <p:txBody>
          <a:bodyPr/>
          <a:lstStyle/>
          <a:p>
            <a:r>
              <a:rPr lang="en-US" dirty="0"/>
              <a:t>The point at which a curve or function crosses the </a:t>
            </a:r>
            <a:r>
              <a:rPr lang="en-US" i="1" dirty="0" smtClean="0">
                <a:hlinkClick r:id="rId3"/>
              </a:rPr>
              <a:t>y</a:t>
            </a:r>
            <a:r>
              <a:rPr lang="en-US" dirty="0" smtClean="0">
                <a:hlinkClick r:id="rId3"/>
              </a:rPr>
              <a:t>-axis</a:t>
            </a:r>
            <a:endParaRPr lang="en-US" dirty="0" smtClean="0"/>
          </a:p>
          <a:p>
            <a:r>
              <a:rPr lang="en-US" dirty="0" smtClean="0"/>
              <a:t>Basically the Starting point for Y when X=0</a:t>
            </a:r>
          </a:p>
        </p:txBody>
      </p:sp>
      <p:pic>
        <p:nvPicPr>
          <p:cNvPr id="5126" name="Picture 6" descr="Intercep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962401"/>
            <a:ext cx="19431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129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Correlation</a:t>
            </a:r>
            <a:r>
              <a:rPr lang="en-US" baseline="0" dirty="0" smtClean="0"/>
              <a:t> Coefficient</a:t>
            </a:r>
            <a:endParaRPr lang="en-US" dirty="0"/>
          </a:p>
        </p:txBody>
      </p:sp>
      <p:sp>
        <p:nvSpPr>
          <p:cNvPr id="4" name="Content Placeholder 3"/>
          <p:cNvSpPr>
            <a:spLocks noGrp="1"/>
          </p:cNvSpPr>
          <p:nvPr>
            <p:ph idx="1"/>
          </p:nvPr>
        </p:nvSpPr>
        <p:spPr/>
        <p:txBody>
          <a:bodyPr/>
          <a:lstStyle/>
          <a:p>
            <a:pPr marL="457200" indent="-457200">
              <a:buFont typeface="Arial" panose="020B0604020202020204" pitchFamily="34" charset="0"/>
              <a:buChar char="•"/>
            </a:pPr>
            <a:r>
              <a:rPr lang="en-US" dirty="0" smtClean="0"/>
              <a:t>The linear</a:t>
            </a:r>
            <a:r>
              <a:rPr lang="en-US" dirty="0"/>
              <a:t> </a:t>
            </a:r>
            <a:r>
              <a:rPr lang="en-US" dirty="0">
                <a:hlinkClick r:id="rId3" tooltip="Correlation"/>
              </a:rPr>
              <a:t>correlation</a:t>
            </a:r>
            <a:r>
              <a:rPr lang="en-US" dirty="0"/>
              <a:t> </a:t>
            </a:r>
            <a:r>
              <a:rPr lang="en-US" dirty="0" smtClean="0"/>
              <a:t>between the data set and the resultant slope. </a:t>
            </a:r>
          </a:p>
          <a:p>
            <a:pPr marL="457200" indent="-457200">
              <a:buFont typeface="Arial" panose="020B0604020202020204" pitchFamily="34" charset="0"/>
              <a:buChar char="•"/>
            </a:pPr>
            <a:r>
              <a:rPr lang="en-US" dirty="0"/>
              <a:t>represents the quality of fit for the approximation</a:t>
            </a:r>
            <a:endParaRPr lang="en-US" dirty="0" smtClean="0"/>
          </a:p>
          <a:p>
            <a:pPr marL="457200" indent="-457200">
              <a:buFont typeface="Arial" panose="020B0604020202020204" pitchFamily="34" charset="0"/>
              <a:buChar char="•"/>
            </a:pPr>
            <a:r>
              <a:rPr lang="en-US" dirty="0" smtClean="0"/>
              <a:t>Returns a </a:t>
            </a:r>
            <a:r>
              <a:rPr lang="en-US" dirty="0"/>
              <a:t>value between +1 and −1 </a:t>
            </a:r>
            <a:r>
              <a:rPr lang="en-US" dirty="0" smtClean="0"/>
              <a:t>inclusive</a:t>
            </a:r>
          </a:p>
          <a:p>
            <a:pPr marL="457200" indent="-457200">
              <a:buFont typeface="Arial" panose="020B0604020202020204" pitchFamily="34" charset="0"/>
              <a:buChar char="•"/>
            </a:pPr>
            <a:r>
              <a:rPr lang="en-US" dirty="0" smtClean="0"/>
              <a:t>1 </a:t>
            </a:r>
            <a:r>
              <a:rPr lang="en-US" dirty="0"/>
              <a:t>is total positive </a:t>
            </a:r>
            <a:r>
              <a:rPr lang="en-US" dirty="0" smtClean="0"/>
              <a:t>correlation</a:t>
            </a:r>
          </a:p>
          <a:p>
            <a:pPr marL="457200" indent="-457200">
              <a:buFont typeface="Arial" panose="020B0604020202020204" pitchFamily="34" charset="0"/>
              <a:buChar char="•"/>
            </a:pPr>
            <a:r>
              <a:rPr lang="en-US" dirty="0" smtClean="0"/>
              <a:t>0 </a:t>
            </a:r>
            <a:r>
              <a:rPr lang="en-US" dirty="0"/>
              <a:t>is no </a:t>
            </a:r>
            <a:r>
              <a:rPr lang="en-US" dirty="0" smtClean="0"/>
              <a:t>correlation</a:t>
            </a:r>
          </a:p>
          <a:p>
            <a:pPr marL="457200" indent="-457200">
              <a:buFont typeface="Arial" panose="020B0604020202020204" pitchFamily="34" charset="0"/>
              <a:buChar char="•"/>
            </a:pPr>
            <a:r>
              <a:rPr lang="en-US" dirty="0" smtClean="0"/>
              <a:t>−</a:t>
            </a:r>
            <a:r>
              <a:rPr lang="en-US" dirty="0"/>
              <a:t>1 is total negative correlation. </a:t>
            </a:r>
          </a:p>
        </p:txBody>
      </p:sp>
    </p:spTree>
    <p:extLst>
      <p:ext uri="{BB962C8B-B14F-4D97-AF65-F5344CB8AC3E}">
        <p14:creationId xmlns:p14="http://schemas.microsoft.com/office/powerpoint/2010/main" val="1200914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Introduction &amp; Agenda</a:t>
            </a:r>
            <a:endParaRPr lang="en-US" dirty="0">
              <a:latin typeface="Myriad Pro Light" pitchFamily="34" charset="0"/>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latin typeface="Myriad Pro Light" pitchFamily="34" charset="0"/>
              </a:rPr>
              <a:t>A Real World Problem</a:t>
            </a:r>
          </a:p>
          <a:p>
            <a:pPr marL="457200" indent="-457200">
              <a:buFont typeface="Arial" panose="020B0604020202020204" pitchFamily="34" charset="0"/>
              <a:buChar char="•"/>
            </a:pPr>
            <a:r>
              <a:rPr lang="en-US" dirty="0" smtClean="0">
                <a:latin typeface="Myriad Pro Light" pitchFamily="34" charset="0"/>
              </a:rPr>
              <a:t>Trending and Prediction using RRD</a:t>
            </a:r>
          </a:p>
          <a:p>
            <a:pPr marL="457200" indent="-457200">
              <a:buFont typeface="Arial" panose="020B0604020202020204" pitchFamily="34" charset="0"/>
              <a:buChar char="•"/>
            </a:pPr>
            <a:r>
              <a:rPr lang="en-US" dirty="0" smtClean="0">
                <a:latin typeface="Myriad Pro Light" pitchFamily="34" charset="0"/>
              </a:rPr>
              <a:t>Creating Cool PNP Templates</a:t>
            </a:r>
          </a:p>
          <a:p>
            <a:pPr marL="457200" indent="-457200">
              <a:buFont typeface="Arial" panose="020B0604020202020204" pitchFamily="34" charset="0"/>
              <a:buChar char="•"/>
            </a:pPr>
            <a:r>
              <a:rPr lang="en-US" dirty="0" smtClean="0">
                <a:latin typeface="Myriad Pro Light" pitchFamily="34" charset="0"/>
              </a:rPr>
              <a:t>The </a:t>
            </a:r>
            <a:r>
              <a:rPr lang="en-US" dirty="0">
                <a:latin typeface="Myriad Pro Light" pitchFamily="34" charset="0"/>
              </a:rPr>
              <a:t>problem with Cool Visualizations</a:t>
            </a:r>
          </a:p>
          <a:p>
            <a:pPr marL="457200" indent="-457200">
              <a:buFont typeface="Arial" panose="020B0604020202020204" pitchFamily="34" charset="0"/>
              <a:buChar char="•"/>
            </a:pPr>
            <a:r>
              <a:rPr lang="en-US" dirty="0" smtClean="0">
                <a:latin typeface="Myriad Pro Light" pitchFamily="34" charset="0"/>
              </a:rPr>
              <a:t>LSL and what does it all mean</a:t>
            </a:r>
          </a:p>
          <a:p>
            <a:pPr marL="457200" indent="-457200">
              <a:buFont typeface="Arial" panose="020B0604020202020204" pitchFamily="34" charset="0"/>
              <a:buChar char="•"/>
            </a:pPr>
            <a:r>
              <a:rPr lang="en-US" dirty="0" smtClean="0">
                <a:latin typeface="Myriad Pro Light" pitchFamily="34" charset="0"/>
              </a:rPr>
              <a:t>A Proactive Solution</a:t>
            </a:r>
          </a:p>
        </p:txBody>
      </p:sp>
    </p:spTree>
    <p:extLst>
      <p:ext uri="{BB962C8B-B14F-4D97-AF65-F5344CB8AC3E}">
        <p14:creationId xmlns:p14="http://schemas.microsoft.com/office/powerpoint/2010/main" val="990348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Correlation</a:t>
            </a:r>
            <a:r>
              <a:rPr lang="en-US" baseline="0" dirty="0" smtClean="0"/>
              <a:t> Coefficient</a:t>
            </a:r>
            <a:endParaRPr lang="en-US" dirty="0"/>
          </a:p>
        </p:txBody>
      </p:sp>
      <p:pic>
        <p:nvPicPr>
          <p:cNvPr id="4098" name="Picture 2" descr="http://upload.wikimedia.org/wikipedia/commons/8/86/Correlation_coefficient.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97015" y="1600201"/>
            <a:ext cx="819797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800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Correlation</a:t>
            </a:r>
            <a:r>
              <a:rPr lang="en-US" baseline="0" dirty="0" smtClean="0"/>
              <a:t> Coefficient</a:t>
            </a:r>
            <a:endParaRPr lang="en-US" dirty="0"/>
          </a:p>
        </p:txBody>
      </p:sp>
      <p:pic>
        <p:nvPicPr>
          <p:cNvPr id="2050" name="Picture 2" descr="File:Correlation examples2.sv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29127" y="1981201"/>
            <a:ext cx="7533747" cy="343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91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X</a:t>
            </a:r>
            <a:endParaRPr lang="en-US" dirty="0"/>
          </a:p>
        </p:txBody>
      </p:sp>
      <p:sp>
        <p:nvSpPr>
          <p:cNvPr id="3" name="Content Placeholder 2"/>
          <p:cNvSpPr>
            <a:spLocks noGrp="1"/>
          </p:cNvSpPr>
          <p:nvPr>
            <p:ph idx="1"/>
          </p:nvPr>
        </p:nvSpPr>
        <p:spPr/>
        <p:txBody>
          <a:bodyPr/>
          <a:lstStyle/>
          <a:p>
            <a:r>
              <a:rPr lang="en-US" dirty="0" smtClean="0"/>
              <a:t>Knowing the maximum capacity for y (100%) and </a:t>
            </a:r>
            <a:r>
              <a:rPr lang="en-US" b="1" dirty="0" smtClean="0"/>
              <a:t>y=</a:t>
            </a:r>
            <a:r>
              <a:rPr lang="en-US" b="1" dirty="0" err="1" smtClean="0"/>
              <a:t>mx+b</a:t>
            </a:r>
            <a:r>
              <a:rPr lang="en-US" dirty="0" smtClean="0"/>
              <a:t> after calculating the LSLSlope(m) and the LSLINT(b) we can solve for x.</a:t>
            </a:r>
          </a:p>
          <a:p>
            <a:endParaRPr lang="en-US" dirty="0"/>
          </a:p>
          <a:p>
            <a:pPr algn="ctr"/>
            <a:r>
              <a:rPr lang="en-US" dirty="0" smtClean="0"/>
              <a:t>x=(y-b)/m</a:t>
            </a:r>
          </a:p>
          <a:p>
            <a:endParaRPr lang="en-US" dirty="0"/>
          </a:p>
          <a:p>
            <a:r>
              <a:rPr lang="en-US" dirty="0" smtClean="0"/>
              <a:t>Question is what is X really?</a:t>
            </a:r>
          </a:p>
          <a:p>
            <a:endParaRPr lang="en-US" dirty="0"/>
          </a:p>
          <a:p>
            <a:endParaRPr lang="en-US" dirty="0"/>
          </a:p>
        </p:txBody>
      </p:sp>
    </p:spTree>
    <p:extLst>
      <p:ext uri="{BB962C8B-B14F-4D97-AF65-F5344CB8AC3E}">
        <p14:creationId xmlns:p14="http://schemas.microsoft.com/office/powerpoint/2010/main" val="3873353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X Really?</a:t>
            </a:r>
            <a:endParaRPr lang="en-US" dirty="0"/>
          </a:p>
        </p:txBody>
      </p:sp>
      <p:sp>
        <p:nvSpPr>
          <p:cNvPr id="3" name="Content Placeholder 2"/>
          <p:cNvSpPr>
            <a:spLocks noGrp="1"/>
          </p:cNvSpPr>
          <p:nvPr>
            <p:ph idx="1"/>
          </p:nvPr>
        </p:nvSpPr>
        <p:spPr/>
        <p:txBody>
          <a:bodyPr/>
          <a:lstStyle/>
          <a:p>
            <a:r>
              <a:rPr lang="en-US" dirty="0" smtClean="0"/>
              <a:t>X is the number of steps to reach the upper limit</a:t>
            </a:r>
          </a:p>
          <a:p>
            <a:endParaRPr lang="en-US" dirty="0"/>
          </a:p>
          <a:p>
            <a:r>
              <a:rPr lang="en-US" dirty="0" smtClean="0"/>
              <a:t>Knowing the step size is critical. Be aware setting step on the DEF or the options doesn’t guarantee that is the step used. </a:t>
            </a:r>
          </a:p>
          <a:p>
            <a:endParaRPr lang="en-US" dirty="0"/>
          </a:p>
          <a:p>
            <a:r>
              <a:rPr lang="en-US" dirty="0" smtClean="0"/>
              <a:t>X * </a:t>
            </a:r>
            <a:r>
              <a:rPr lang="en-US" dirty="0" err="1" smtClean="0"/>
              <a:t>stepsize</a:t>
            </a:r>
            <a:r>
              <a:rPr lang="en-US" dirty="0" smtClean="0"/>
              <a:t> = number of seconds to reach 100% from the beginning of the trend</a:t>
            </a:r>
            <a:endParaRPr lang="en-US" dirty="0"/>
          </a:p>
        </p:txBody>
      </p:sp>
    </p:spTree>
    <p:extLst>
      <p:ext uri="{BB962C8B-B14F-4D97-AF65-F5344CB8AC3E}">
        <p14:creationId xmlns:p14="http://schemas.microsoft.com/office/powerpoint/2010/main" val="3914258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check</a:t>
            </a:r>
            <a:endParaRPr lang="en-US" dirty="0"/>
          </a:p>
        </p:txBody>
      </p:sp>
      <p:sp>
        <p:nvSpPr>
          <p:cNvPr id="3" name="Content Placeholder 2"/>
          <p:cNvSpPr>
            <a:spLocks noGrp="1"/>
          </p:cNvSpPr>
          <p:nvPr>
            <p:ph idx="1"/>
          </p:nvPr>
        </p:nvSpPr>
        <p:spPr>
          <a:xfrm>
            <a:off x="1066800" y="1295400"/>
            <a:ext cx="9525000" cy="5105400"/>
          </a:xfrm>
        </p:spPr>
        <p:txBody>
          <a:bodyPr>
            <a:normAutofit fontScale="40000" lnSpcReduction="20000"/>
          </a:bodyPr>
          <a:lstStyle/>
          <a:p>
            <a:r>
              <a:rPr lang="en-US" sz="3700" dirty="0" smtClean="0"/>
              <a:t>result</a:t>
            </a:r>
            <a:r>
              <a:rPr lang="en-US" sz="3700" dirty="0"/>
              <a:t>=$(</a:t>
            </a:r>
            <a:r>
              <a:rPr lang="en-US" sz="3700" dirty="0" err="1"/>
              <a:t>rrdtool</a:t>
            </a:r>
            <a:r>
              <a:rPr lang="en-US" sz="3700" dirty="0"/>
              <a:t> graph --width 4000 --step $step  \</a:t>
            </a:r>
          </a:p>
          <a:p>
            <a:r>
              <a:rPr lang="en-US" sz="3700" dirty="0"/>
              <a:t>DEF:used1=/</a:t>
            </a:r>
            <a:r>
              <a:rPr lang="en-US" sz="3700" dirty="0" err="1"/>
              <a:t>usr</a:t>
            </a:r>
            <a:r>
              <a:rPr lang="en-US" sz="3700" dirty="0"/>
              <a:t>/local/</a:t>
            </a:r>
            <a:r>
              <a:rPr lang="en-US" sz="3700" dirty="0" err="1"/>
              <a:t>nagios</a:t>
            </a:r>
            <a:r>
              <a:rPr lang="en-US" sz="3700" dirty="0"/>
              <a:t>/share/</a:t>
            </a:r>
            <a:r>
              <a:rPr lang="en-US" sz="3700" dirty="0" err="1"/>
              <a:t>perfdata</a:t>
            </a:r>
            <a:r>
              <a:rPr lang="en-US" sz="3700" dirty="0"/>
              <a:t>/</a:t>
            </a:r>
            <a:r>
              <a:rPr lang="en-US" sz="3700" dirty="0" err="1"/>
              <a:t>iSCSIgroup</a:t>
            </a:r>
            <a:r>
              <a:rPr lang="en-US" sz="3700" dirty="0"/>
              <a:t>/Disk_Usage.rrd:1:AVERAGE:start=now-48h:step=$step \</a:t>
            </a:r>
          </a:p>
          <a:p>
            <a:r>
              <a:rPr lang="en-US" sz="3700" dirty="0"/>
              <a:t>DEF:used2=/</a:t>
            </a:r>
            <a:r>
              <a:rPr lang="en-US" sz="3700" dirty="0" err="1"/>
              <a:t>usr</a:t>
            </a:r>
            <a:r>
              <a:rPr lang="en-US" sz="3700" dirty="0"/>
              <a:t>/local/</a:t>
            </a:r>
            <a:r>
              <a:rPr lang="en-US" sz="3700" dirty="0" err="1"/>
              <a:t>nagios</a:t>
            </a:r>
            <a:r>
              <a:rPr lang="en-US" sz="3700" dirty="0"/>
              <a:t>/share/</a:t>
            </a:r>
            <a:r>
              <a:rPr lang="en-US" sz="3700" dirty="0" err="1"/>
              <a:t>perfdata</a:t>
            </a:r>
            <a:r>
              <a:rPr lang="en-US" sz="3700" dirty="0"/>
              <a:t>/</a:t>
            </a:r>
            <a:r>
              <a:rPr lang="en-US" sz="3700" dirty="0" err="1"/>
              <a:t>iSCSIgroup</a:t>
            </a:r>
            <a:r>
              <a:rPr lang="en-US" sz="3700" dirty="0"/>
              <a:t>/Disk_Usage.rrd:1:AVERAGE:start=now-48h:step=$step  \</a:t>
            </a:r>
          </a:p>
          <a:p>
            <a:r>
              <a:rPr lang="en-US" sz="3700" dirty="0" err="1"/>
              <a:t>DEF:cap</a:t>
            </a:r>
            <a:r>
              <a:rPr lang="en-US" sz="3700" dirty="0"/>
              <a:t>=/</a:t>
            </a:r>
            <a:r>
              <a:rPr lang="en-US" sz="3700" dirty="0" err="1"/>
              <a:t>usr</a:t>
            </a:r>
            <a:r>
              <a:rPr lang="en-US" sz="3700" dirty="0"/>
              <a:t>/local/</a:t>
            </a:r>
            <a:r>
              <a:rPr lang="en-US" sz="3700" dirty="0" err="1"/>
              <a:t>nagios</a:t>
            </a:r>
            <a:r>
              <a:rPr lang="en-US" sz="3700" dirty="0"/>
              <a:t>/share/</a:t>
            </a:r>
            <a:r>
              <a:rPr lang="en-US" sz="3700" dirty="0" err="1"/>
              <a:t>perfdata</a:t>
            </a:r>
            <a:r>
              <a:rPr lang="en-US" sz="3700" dirty="0"/>
              <a:t>/</a:t>
            </a:r>
            <a:r>
              <a:rPr lang="en-US" sz="3700" dirty="0" err="1"/>
              <a:t>iSCSIgroup</a:t>
            </a:r>
            <a:r>
              <a:rPr lang="en-US" sz="3700" dirty="0"/>
              <a:t>/Disk_Usage.rrd:2:MAX \</a:t>
            </a:r>
          </a:p>
          <a:p>
            <a:r>
              <a:rPr lang="en-US" sz="3700" dirty="0"/>
              <a:t>VDEF:SLOPE2=used2,LSLSLOPE \</a:t>
            </a:r>
          </a:p>
          <a:p>
            <a:r>
              <a:rPr lang="en-US" sz="3700" dirty="0"/>
              <a:t>VDEF:H2=used2,LSLINT \</a:t>
            </a:r>
          </a:p>
          <a:p>
            <a:r>
              <a:rPr lang="en-US" sz="3700" dirty="0"/>
              <a:t>VDEF:C2=used2,LSLCORREL \</a:t>
            </a:r>
          </a:p>
          <a:p>
            <a:r>
              <a:rPr lang="en-US" sz="3700" dirty="0" err="1"/>
              <a:t>CDEF:c</a:t>
            </a:r>
            <a:r>
              <a:rPr lang="en-US" sz="3700" dirty="0"/>
              <a:t>=used2,COUNT,EXC,POP \</a:t>
            </a:r>
          </a:p>
          <a:p>
            <a:r>
              <a:rPr lang="en-US" sz="3700" dirty="0" err="1"/>
              <a:t>CDEF:t</a:t>
            </a:r>
            <a:r>
              <a:rPr lang="en-US" sz="3700" dirty="0"/>
              <a:t>=used2,TIME,EXC,POP \</a:t>
            </a:r>
          </a:p>
          <a:p>
            <a:r>
              <a:rPr lang="en-US" sz="3700" dirty="0" err="1"/>
              <a:t>VDEF:tmin</a:t>
            </a:r>
            <a:r>
              <a:rPr lang="en-US" sz="3700" dirty="0"/>
              <a:t>=</a:t>
            </a:r>
            <a:r>
              <a:rPr lang="en-US" sz="3700" dirty="0" err="1"/>
              <a:t>t,MINIMUM</a:t>
            </a:r>
            <a:r>
              <a:rPr lang="en-US" sz="3700" dirty="0"/>
              <a:t> \</a:t>
            </a:r>
          </a:p>
          <a:p>
            <a:r>
              <a:rPr lang="en-US" sz="3700" dirty="0" err="1"/>
              <a:t>VDEF:tmax</a:t>
            </a:r>
            <a:r>
              <a:rPr lang="en-US" sz="3700" dirty="0"/>
              <a:t>=</a:t>
            </a:r>
            <a:r>
              <a:rPr lang="en-US" sz="3700" dirty="0" err="1"/>
              <a:t>t,MAXIMUM</a:t>
            </a:r>
            <a:r>
              <a:rPr lang="en-US" sz="3700" dirty="0"/>
              <a:t> \</a:t>
            </a:r>
          </a:p>
          <a:p>
            <a:r>
              <a:rPr lang="en-US" sz="3700" dirty="0" err="1"/>
              <a:t>VDEF:cmax</a:t>
            </a:r>
            <a:r>
              <a:rPr lang="en-US" sz="3700" dirty="0"/>
              <a:t>=</a:t>
            </a:r>
            <a:r>
              <a:rPr lang="en-US" sz="3700" dirty="0" err="1"/>
              <a:t>c,MAXIMUM</a:t>
            </a:r>
            <a:r>
              <a:rPr lang="en-US" sz="3700" dirty="0"/>
              <a:t> \</a:t>
            </a:r>
          </a:p>
          <a:p>
            <a:r>
              <a:rPr lang="en-US" sz="3700" dirty="0"/>
              <a:t>CDEF:s=used2,POP,tmax,tmin,-,cmax,1,-,/ \</a:t>
            </a:r>
          </a:p>
          <a:p>
            <a:r>
              <a:rPr lang="en-US" sz="3700" dirty="0"/>
              <a:t>PRINT:SLOPE2:'%lf' \</a:t>
            </a:r>
          </a:p>
          <a:p>
            <a:r>
              <a:rPr lang="en-US" sz="3700" dirty="0"/>
              <a:t>PRINT:H2:'%lf' \</a:t>
            </a:r>
          </a:p>
          <a:p>
            <a:r>
              <a:rPr lang="en-US" sz="3700" dirty="0"/>
              <a:t>PRINT:C2:'%4.2lf' \</a:t>
            </a:r>
          </a:p>
          <a:p>
            <a:r>
              <a:rPr lang="en-US" sz="3700" dirty="0"/>
              <a:t>PRINT:SLOPE2:'%4.2lf%s' \</a:t>
            </a:r>
          </a:p>
          <a:p>
            <a:r>
              <a:rPr lang="en-US" sz="3700" dirty="0" err="1"/>
              <a:t>PRINT:cap:MAX</a:t>
            </a:r>
            <a:r>
              <a:rPr lang="en-US" sz="3700" dirty="0"/>
              <a:t>:'%lf' \</a:t>
            </a:r>
          </a:p>
          <a:p>
            <a:r>
              <a:rPr lang="en-US" sz="3700" dirty="0" err="1"/>
              <a:t>PRINT:s:MAX</a:t>
            </a:r>
            <a:r>
              <a:rPr lang="en-US" sz="3700" dirty="0"/>
              <a:t>:'%16.0lf' \</a:t>
            </a:r>
          </a:p>
          <a:p>
            <a:r>
              <a:rPr lang="en-US" sz="3700" dirty="0" err="1"/>
              <a:t>PRINT:tmin</a:t>
            </a:r>
            <a:r>
              <a:rPr lang="en-US" sz="3700" dirty="0"/>
              <a:t>:'%16.0lf' \</a:t>
            </a:r>
          </a:p>
          <a:p>
            <a:r>
              <a:rPr lang="en-US" sz="3700" dirty="0" err="1"/>
              <a:t>PRINT:tmax</a:t>
            </a:r>
            <a:r>
              <a:rPr lang="en-US" sz="3700" dirty="0"/>
              <a:t>:'%16.0lf')</a:t>
            </a:r>
          </a:p>
          <a:p>
            <a:endParaRPr lang="en-US" dirty="0"/>
          </a:p>
        </p:txBody>
      </p:sp>
    </p:spTree>
    <p:extLst>
      <p:ext uri="{BB962C8B-B14F-4D97-AF65-F5344CB8AC3E}">
        <p14:creationId xmlns:p14="http://schemas.microsoft.com/office/powerpoint/2010/main" val="36417712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Check</a:t>
            </a:r>
            <a:endParaRPr lang="en-US" dirty="0"/>
          </a:p>
        </p:txBody>
      </p:sp>
      <p:sp>
        <p:nvSpPr>
          <p:cNvPr id="3" name="Content Placeholder 2"/>
          <p:cNvSpPr>
            <a:spLocks noGrp="1"/>
          </p:cNvSpPr>
          <p:nvPr>
            <p:ph idx="1"/>
          </p:nvPr>
        </p:nvSpPr>
        <p:spPr>
          <a:xfrm>
            <a:off x="609600" y="1600201"/>
            <a:ext cx="6019800" cy="4525963"/>
          </a:xfrm>
        </p:spPr>
        <p:txBody>
          <a:bodyPr>
            <a:normAutofit fontScale="85000" lnSpcReduction="10000"/>
          </a:bodyPr>
          <a:lstStyle/>
          <a:p>
            <a:r>
              <a:rPr lang="en-US" dirty="0"/>
              <a:t>if [ "</a:t>
            </a:r>
            <a:r>
              <a:rPr lang="en-US" dirty="0" err="1"/>
              <a:t>X$result</a:t>
            </a:r>
            <a:r>
              <a:rPr lang="en-US" dirty="0"/>
              <a:t>" != "X" ] ; then</a:t>
            </a:r>
          </a:p>
          <a:p>
            <a:r>
              <a:rPr lang="en-US" dirty="0"/>
              <a:t>        # split results to $1 $2 </a:t>
            </a:r>
            <a:r>
              <a:rPr lang="en-US" dirty="0" err="1"/>
              <a:t>etc</a:t>
            </a:r>
            <a:endParaRPr lang="en-US" dirty="0"/>
          </a:p>
          <a:p>
            <a:r>
              <a:rPr lang="en-US" dirty="0"/>
              <a:t>        set $result</a:t>
            </a:r>
          </a:p>
          <a:p>
            <a:r>
              <a:rPr lang="en-US" dirty="0"/>
              <a:t>else</a:t>
            </a:r>
          </a:p>
          <a:p>
            <a:r>
              <a:rPr lang="en-US" dirty="0"/>
              <a:t>        # no results must be error</a:t>
            </a:r>
          </a:p>
          <a:p>
            <a:r>
              <a:rPr lang="en-US" dirty="0"/>
              <a:t>        exit</a:t>
            </a:r>
          </a:p>
          <a:p>
            <a:r>
              <a:rPr lang="en-US" dirty="0"/>
              <a:t>fi</a:t>
            </a:r>
          </a:p>
          <a:p>
            <a:endParaRPr lang="en-US" dirty="0"/>
          </a:p>
          <a:p>
            <a:r>
              <a:rPr lang="en-US" dirty="0" err="1" smtClean="0"/>
              <a:t>timerange</a:t>
            </a:r>
            <a:r>
              <a:rPr lang="en-US" dirty="0"/>
              <a:t>="Data </a:t>
            </a:r>
            <a:r>
              <a:rPr lang="en-US" dirty="0" err="1"/>
              <a:t>Analyized</a:t>
            </a:r>
            <a:r>
              <a:rPr lang="en-US" dirty="0"/>
              <a:t> Starting $(date -d @$8) - Ending $(date -d @$9)"</a:t>
            </a:r>
          </a:p>
          <a:p>
            <a:endParaRPr lang="en-US" dirty="0"/>
          </a:p>
        </p:txBody>
      </p:sp>
      <p:sp>
        <p:nvSpPr>
          <p:cNvPr id="5" name="TextBox 4"/>
          <p:cNvSpPr txBox="1"/>
          <p:nvPr/>
        </p:nvSpPr>
        <p:spPr>
          <a:xfrm>
            <a:off x="7620000" y="2133600"/>
            <a:ext cx="3432735" cy="2585323"/>
          </a:xfrm>
          <a:prstGeom prst="rect">
            <a:avLst/>
          </a:prstGeom>
          <a:noFill/>
        </p:spPr>
        <p:txBody>
          <a:bodyPr wrap="none" rtlCol="0">
            <a:spAutoFit/>
          </a:bodyPr>
          <a:lstStyle/>
          <a:p>
            <a:r>
              <a:rPr lang="en-US" dirty="0"/>
              <a:t># $2 = Slope = m</a:t>
            </a:r>
          </a:p>
          <a:p>
            <a:r>
              <a:rPr lang="en-US" dirty="0"/>
              <a:t># $3 = y-intercept = b</a:t>
            </a:r>
          </a:p>
          <a:p>
            <a:r>
              <a:rPr lang="en-US" dirty="0"/>
              <a:t># $4 = </a:t>
            </a:r>
            <a:r>
              <a:rPr lang="en-US" dirty="0" err="1"/>
              <a:t>Corralation</a:t>
            </a:r>
            <a:r>
              <a:rPr lang="en-US" dirty="0"/>
              <a:t> Coefficient</a:t>
            </a:r>
          </a:p>
          <a:p>
            <a:r>
              <a:rPr lang="en-US" dirty="0"/>
              <a:t># $5 = Slope, SI </a:t>
            </a:r>
            <a:r>
              <a:rPr lang="en-US" dirty="0" smtClean="0"/>
              <a:t>Scaled</a:t>
            </a:r>
            <a:endParaRPr lang="en-US" dirty="0"/>
          </a:p>
          <a:p>
            <a:r>
              <a:rPr lang="en-US" dirty="0"/>
              <a:t># $6 = Max Capacity</a:t>
            </a:r>
          </a:p>
          <a:p>
            <a:r>
              <a:rPr lang="en-US" dirty="0"/>
              <a:t># $7 = Step</a:t>
            </a:r>
          </a:p>
          <a:p>
            <a:r>
              <a:rPr lang="en-US" dirty="0"/>
              <a:t># $8 = Start Time (sec since epoch)</a:t>
            </a:r>
          </a:p>
          <a:p>
            <a:r>
              <a:rPr lang="en-US" dirty="0"/>
              <a:t># $9 = End Time (</a:t>
            </a:r>
            <a:r>
              <a:rPr lang="en-US" dirty="0" err="1"/>
              <a:t>secs</a:t>
            </a:r>
            <a:r>
              <a:rPr lang="en-US" dirty="0"/>
              <a:t> since epoch)</a:t>
            </a:r>
          </a:p>
          <a:p>
            <a:endParaRPr lang="en-US" dirty="0"/>
          </a:p>
        </p:txBody>
      </p:sp>
    </p:spTree>
    <p:extLst>
      <p:ext uri="{BB962C8B-B14F-4D97-AF65-F5344CB8AC3E}">
        <p14:creationId xmlns:p14="http://schemas.microsoft.com/office/powerpoint/2010/main" val="2951583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Check</a:t>
            </a:r>
            <a:endParaRPr lang="en-US" dirty="0"/>
          </a:p>
        </p:txBody>
      </p:sp>
      <p:sp>
        <p:nvSpPr>
          <p:cNvPr id="3" name="Content Placeholder 2"/>
          <p:cNvSpPr>
            <a:spLocks noGrp="1"/>
          </p:cNvSpPr>
          <p:nvPr>
            <p:ph idx="1"/>
          </p:nvPr>
        </p:nvSpPr>
        <p:spPr/>
        <p:txBody>
          <a:bodyPr>
            <a:normAutofit fontScale="47500" lnSpcReduction="20000"/>
          </a:bodyPr>
          <a:lstStyle/>
          <a:p>
            <a:r>
              <a:rPr lang="en-US" dirty="0"/>
              <a:t>status=0</a:t>
            </a:r>
          </a:p>
          <a:p>
            <a:r>
              <a:rPr lang="en-US" dirty="0" err="1"/>
              <a:t>buf</a:t>
            </a:r>
            <a:r>
              <a:rPr lang="en-US" dirty="0"/>
              <a:t>="Reach 100% on $(date -d @$reach100in)  Slope $5 per $7 seconds  Correlation Coefficient $4"</a:t>
            </a:r>
          </a:p>
          <a:p>
            <a:endParaRPr lang="en-US" dirty="0"/>
          </a:p>
          <a:p>
            <a:r>
              <a:rPr lang="en-US" dirty="0" err="1"/>
              <a:t>timetill</a:t>
            </a:r>
            <a:r>
              <a:rPr lang="en-US" dirty="0"/>
              <a:t>=$(($reach100in-$now))</a:t>
            </a:r>
          </a:p>
          <a:p>
            <a:r>
              <a:rPr lang="en-US" dirty="0"/>
              <a:t>if [ $</a:t>
            </a:r>
            <a:r>
              <a:rPr lang="en-US" dirty="0" err="1"/>
              <a:t>timetill</a:t>
            </a:r>
            <a:r>
              <a:rPr lang="en-US" dirty="0"/>
              <a:t> -</a:t>
            </a:r>
            <a:r>
              <a:rPr lang="en-US" dirty="0" err="1"/>
              <a:t>lt</a:t>
            </a:r>
            <a:r>
              <a:rPr lang="en-US" dirty="0"/>
              <a:t> $(($day*30)) ] ; then</a:t>
            </a:r>
          </a:p>
          <a:p>
            <a:r>
              <a:rPr lang="en-US" dirty="0"/>
              <a:t>        status=1</a:t>
            </a:r>
          </a:p>
          <a:p>
            <a:r>
              <a:rPr lang="en-US" dirty="0"/>
              <a:t>        </a:t>
            </a:r>
            <a:r>
              <a:rPr lang="en-US" dirty="0" err="1"/>
              <a:t>buf</a:t>
            </a:r>
            <a:r>
              <a:rPr lang="en-US" dirty="0"/>
              <a:t>="WARNING: $</a:t>
            </a:r>
            <a:r>
              <a:rPr lang="en-US" dirty="0" err="1"/>
              <a:t>buf</a:t>
            </a:r>
            <a:r>
              <a:rPr lang="en-US" dirty="0"/>
              <a:t>"</a:t>
            </a:r>
          </a:p>
          <a:p>
            <a:endParaRPr lang="en-US" dirty="0"/>
          </a:p>
          <a:p>
            <a:r>
              <a:rPr lang="en-US" dirty="0"/>
              <a:t>fi</a:t>
            </a:r>
          </a:p>
          <a:p>
            <a:r>
              <a:rPr lang="en-US" dirty="0"/>
              <a:t>if [ $</a:t>
            </a:r>
            <a:r>
              <a:rPr lang="en-US" dirty="0" err="1"/>
              <a:t>timetill</a:t>
            </a:r>
            <a:r>
              <a:rPr lang="en-US" dirty="0"/>
              <a:t> -</a:t>
            </a:r>
            <a:r>
              <a:rPr lang="en-US" dirty="0" err="1"/>
              <a:t>lt</a:t>
            </a:r>
            <a:r>
              <a:rPr lang="en-US" dirty="0"/>
              <a:t> $(($day*2)) ] ; then</a:t>
            </a:r>
          </a:p>
          <a:p>
            <a:r>
              <a:rPr lang="en-US" dirty="0"/>
              <a:t>        status=2</a:t>
            </a:r>
          </a:p>
          <a:p>
            <a:r>
              <a:rPr lang="en-US" dirty="0"/>
              <a:t>        </a:t>
            </a:r>
            <a:r>
              <a:rPr lang="en-US" dirty="0" err="1"/>
              <a:t>buf</a:t>
            </a:r>
            <a:r>
              <a:rPr lang="en-US" dirty="0"/>
              <a:t>="CRITICAL: $</a:t>
            </a:r>
            <a:r>
              <a:rPr lang="en-US" dirty="0" err="1"/>
              <a:t>buf</a:t>
            </a:r>
            <a:r>
              <a:rPr lang="en-US" dirty="0"/>
              <a:t>"</a:t>
            </a:r>
          </a:p>
          <a:p>
            <a:r>
              <a:rPr lang="en-US" dirty="0"/>
              <a:t>fi</a:t>
            </a:r>
          </a:p>
          <a:p>
            <a:r>
              <a:rPr lang="en-US" dirty="0"/>
              <a:t>echo $</a:t>
            </a:r>
            <a:r>
              <a:rPr lang="en-US" dirty="0" err="1"/>
              <a:t>buf</a:t>
            </a:r>
            <a:endParaRPr lang="en-US" dirty="0"/>
          </a:p>
          <a:p>
            <a:r>
              <a:rPr lang="en-US" dirty="0"/>
              <a:t>echo $</a:t>
            </a:r>
            <a:r>
              <a:rPr lang="en-US" dirty="0" err="1"/>
              <a:t>timerange</a:t>
            </a:r>
            <a:endParaRPr lang="en-US" dirty="0"/>
          </a:p>
          <a:p>
            <a:r>
              <a:rPr lang="en-US" dirty="0"/>
              <a:t>echo "|'Rate of Change per Min'=$2"</a:t>
            </a:r>
          </a:p>
          <a:p>
            <a:r>
              <a:rPr lang="en-US" dirty="0"/>
              <a:t>exit $status</a:t>
            </a:r>
          </a:p>
          <a:p>
            <a:endParaRPr lang="en-US" dirty="0"/>
          </a:p>
        </p:txBody>
      </p:sp>
    </p:spTree>
    <p:extLst>
      <p:ext uri="{BB962C8B-B14F-4D97-AF65-F5344CB8AC3E}">
        <p14:creationId xmlns:p14="http://schemas.microsoft.com/office/powerpoint/2010/main" val="3589060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Resulting Check</a:t>
            </a:r>
            <a:endParaRPr lang="en-US" dirty="0"/>
          </a:p>
        </p:txBody>
      </p:sp>
      <p:pic>
        <p:nvPicPr>
          <p:cNvPr id="3" name="Picture 2"/>
          <p:cNvPicPr>
            <a:picLocks noChangeAspect="1"/>
          </p:cNvPicPr>
          <p:nvPr/>
        </p:nvPicPr>
        <p:blipFill>
          <a:blip r:embed="rId2"/>
          <a:stretch>
            <a:fillRect/>
          </a:stretch>
        </p:blipFill>
        <p:spPr>
          <a:xfrm>
            <a:off x="853003" y="1676400"/>
            <a:ext cx="10485994" cy="4419600"/>
          </a:xfrm>
          <a:prstGeom prst="rect">
            <a:avLst/>
          </a:prstGeom>
        </p:spPr>
      </p:pic>
    </p:spTree>
    <p:extLst>
      <p:ext uri="{BB962C8B-B14F-4D97-AF65-F5344CB8AC3E}">
        <p14:creationId xmlns:p14="http://schemas.microsoft.com/office/powerpoint/2010/main" val="12761755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Data”</a:t>
            </a:r>
            <a:endParaRPr lang="en-US" dirty="0"/>
          </a:p>
        </p:txBody>
      </p:sp>
      <p:sp>
        <p:nvSpPr>
          <p:cNvPr id="4" name="AutoShape 2" descr="http://nagios.vca.com/nagiosxi/includes/components/perfdata/graphApi.php?host=iSCSIgroup&amp;service=Disk_Usage&amp;source=1&amp;view=1&amp;start=&amp;end=&amp;rand=1411522386"/>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948070" y="1905000"/>
            <a:ext cx="10295860" cy="3810000"/>
          </a:xfrm>
          <a:prstGeom prst="rect">
            <a:avLst/>
          </a:prstGeom>
        </p:spPr>
      </p:pic>
    </p:spTree>
    <p:extLst>
      <p:ext uri="{BB962C8B-B14F-4D97-AF65-F5344CB8AC3E}">
        <p14:creationId xmlns:p14="http://schemas.microsoft.com/office/powerpoint/2010/main" val="616921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Lessons Learned</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RRD Step Size is not always what you think</a:t>
            </a:r>
          </a:p>
          <a:p>
            <a:pPr marL="457200" indent="-457200">
              <a:buFont typeface="Arial" panose="020B0604020202020204" pitchFamily="34" charset="0"/>
              <a:buChar char="•"/>
            </a:pPr>
            <a:r>
              <a:rPr lang="en-US" dirty="0" smtClean="0"/>
              <a:t>Data Resolution will affect your results</a:t>
            </a:r>
          </a:p>
          <a:p>
            <a:pPr marL="457200" indent="-457200">
              <a:buFont typeface="Arial" panose="020B0604020202020204" pitchFamily="34" charset="0"/>
              <a:buChar char="•"/>
            </a:pPr>
            <a:r>
              <a:rPr lang="en-US" dirty="0" smtClean="0"/>
              <a:t>Follow the </a:t>
            </a:r>
            <a:r>
              <a:rPr lang="en-US" dirty="0" err="1" smtClean="0"/>
              <a:t>Perf</a:t>
            </a:r>
            <a:r>
              <a:rPr lang="en-US" dirty="0" smtClean="0"/>
              <a:t> Data API</a:t>
            </a:r>
          </a:p>
          <a:p>
            <a:pPr marL="457200" indent="-457200">
              <a:buFont typeface="Arial" panose="020B0604020202020204" pitchFamily="34" charset="0"/>
              <a:buChar char="•"/>
            </a:pPr>
            <a:r>
              <a:rPr lang="en-US" dirty="0" smtClean="0"/>
              <a:t>Use Bytes without UOM and let RRD Scale</a:t>
            </a:r>
          </a:p>
          <a:p>
            <a:pPr marL="457200" indent="-457200">
              <a:buFont typeface="Arial" panose="020B0604020202020204" pitchFamily="34" charset="0"/>
              <a:buChar char="•"/>
            </a:pPr>
            <a:r>
              <a:rPr lang="en-US" dirty="0" smtClean="0"/>
              <a:t>Default Template differs between PNP and </a:t>
            </a:r>
            <a:r>
              <a:rPr lang="en-US" dirty="0" smtClean="0"/>
              <a:t>XI</a:t>
            </a:r>
          </a:p>
          <a:p>
            <a:pPr marL="457200" indent="-457200">
              <a:buFont typeface="Arial" panose="020B0604020202020204" pitchFamily="34" charset="0"/>
              <a:buChar char="•"/>
            </a:pPr>
            <a:r>
              <a:rPr lang="en-US" smtClean="0"/>
              <a:t>Use Check_pnp_rrd.pl</a:t>
            </a:r>
            <a:endParaRPr lang="en-US" dirty="0" smtClean="0"/>
          </a:p>
        </p:txBody>
      </p:sp>
    </p:spTree>
    <p:extLst>
      <p:ext uri="{BB962C8B-B14F-4D97-AF65-F5344CB8AC3E}">
        <p14:creationId xmlns:p14="http://schemas.microsoft.com/office/powerpoint/2010/main" val="1873878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Real World Problem</a:t>
            </a:r>
            <a:endParaRPr lang="en-US" dirty="0">
              <a:latin typeface="Myriad Pro Light" pitchFamily="34" charset="0"/>
            </a:endParaRPr>
          </a:p>
        </p:txBody>
      </p:sp>
      <p:sp>
        <p:nvSpPr>
          <p:cNvPr id="3" name="Content Placeholder 2"/>
          <p:cNvSpPr>
            <a:spLocks noGrp="1"/>
          </p:cNvSpPr>
          <p:nvPr>
            <p:ph idx="1"/>
          </p:nvPr>
        </p:nvSpPr>
        <p:spPr>
          <a:xfrm>
            <a:off x="1752600" y="1295400"/>
            <a:ext cx="8001000" cy="1752600"/>
          </a:xfrm>
        </p:spPr>
        <p:txBody>
          <a:bodyPr>
            <a:normAutofit fontScale="77500" lnSpcReduction="20000"/>
          </a:bodyPr>
          <a:lstStyle/>
          <a:p>
            <a:pPr marL="457200" indent="-457200">
              <a:buFont typeface="Arial" panose="020B0604020202020204" pitchFamily="34" charset="0"/>
              <a:buChar char="•"/>
            </a:pPr>
            <a:r>
              <a:rPr lang="en-US" dirty="0" smtClean="0">
                <a:latin typeface="Myriad Pro Light" pitchFamily="34" charset="0"/>
              </a:rPr>
              <a:t>Run away processes consuming SAN storage</a:t>
            </a:r>
          </a:p>
          <a:p>
            <a:pPr marL="457200" indent="-457200">
              <a:buFont typeface="Arial" panose="020B0604020202020204" pitchFamily="34" charset="0"/>
              <a:buChar char="•"/>
            </a:pPr>
            <a:r>
              <a:rPr lang="en-US" dirty="0" smtClean="0">
                <a:latin typeface="Myriad Pro Light" pitchFamily="34" charset="0"/>
              </a:rPr>
              <a:t>Virtual Storage complicated and masked the issue</a:t>
            </a:r>
          </a:p>
          <a:p>
            <a:pPr marL="457200" indent="-457200">
              <a:buFont typeface="Arial" panose="020B0604020202020204" pitchFamily="34" charset="0"/>
              <a:buChar char="•"/>
            </a:pPr>
            <a:r>
              <a:rPr lang="en-US" dirty="0" smtClean="0">
                <a:latin typeface="Myriad Pro Light" pitchFamily="34" charset="0"/>
              </a:rPr>
              <a:t>Wanted earlier notice of pending issues</a:t>
            </a:r>
            <a:endParaRPr lang="en-US" dirty="0">
              <a:latin typeface="Myriad Pro Light" pitchFamily="34" charset="0"/>
            </a:endParaRPr>
          </a:p>
          <a:p>
            <a:pPr marL="457200" indent="-457200">
              <a:buFont typeface="Arial" panose="020B0604020202020204" pitchFamily="34" charset="0"/>
              <a:buChar char="•"/>
            </a:pPr>
            <a:r>
              <a:rPr lang="en-US" dirty="0" smtClean="0">
                <a:latin typeface="Myriad Pro Light" pitchFamily="34" charset="0"/>
              </a:rPr>
              <a:t>Needed to work with my history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469" y="3124200"/>
            <a:ext cx="7695063" cy="2590800"/>
          </a:xfrm>
          <a:prstGeom prst="rect">
            <a:avLst/>
          </a:prstGeom>
        </p:spPr>
      </p:pic>
    </p:spTree>
    <p:extLst>
      <p:ext uri="{BB962C8B-B14F-4D97-AF65-F5344CB8AC3E}">
        <p14:creationId xmlns:p14="http://schemas.microsoft.com/office/powerpoint/2010/main" val="3896900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Follow the </a:t>
            </a:r>
            <a:r>
              <a:rPr lang="en-US" dirty="0" err="1" smtClean="0"/>
              <a:t>PerfData</a:t>
            </a:r>
            <a:r>
              <a:rPr lang="en-US" dirty="0" smtClean="0"/>
              <a:t> API</a:t>
            </a:r>
            <a:endParaRPr lang="en-US" dirty="0"/>
          </a:p>
        </p:txBody>
      </p:sp>
      <p:sp>
        <p:nvSpPr>
          <p:cNvPr id="3" name="Content Placeholder 2"/>
          <p:cNvSpPr>
            <a:spLocks noGrp="1"/>
          </p:cNvSpPr>
          <p:nvPr>
            <p:ph idx="1"/>
          </p:nvPr>
        </p:nvSpPr>
        <p:spPr/>
        <p:txBody>
          <a:bodyPr/>
          <a:lstStyle/>
          <a:p>
            <a:r>
              <a:rPr lang="en-US" dirty="0" smtClean="0"/>
              <a:t>Nagios </a:t>
            </a:r>
            <a:r>
              <a:rPr lang="en-US" dirty="0" err="1" smtClean="0"/>
              <a:t>PerfData</a:t>
            </a:r>
            <a:r>
              <a:rPr lang="en-US" dirty="0" smtClean="0"/>
              <a:t> API</a:t>
            </a:r>
          </a:p>
          <a:p>
            <a:r>
              <a:rPr lang="en-US" sz="1800" dirty="0">
                <a:hlinkClick r:id="rId2"/>
              </a:rPr>
              <a:t>https://nagios-plugins.org/doc/guidelines.html#AEN200</a:t>
            </a:r>
            <a:r>
              <a:rPr lang="en-US" sz="1800" dirty="0"/>
              <a:t/>
            </a:r>
            <a:br>
              <a:rPr lang="en-US" sz="1800" dirty="0"/>
            </a:br>
            <a:endParaRPr lang="en-US" dirty="0" smtClean="0"/>
          </a:p>
          <a:p>
            <a:r>
              <a:rPr lang="en-US" dirty="0"/>
              <a:t>'label'=value[UOM];[warn];[</a:t>
            </a:r>
            <a:r>
              <a:rPr lang="en-US" dirty="0" err="1"/>
              <a:t>crit</a:t>
            </a:r>
            <a:r>
              <a:rPr lang="en-US" dirty="0"/>
              <a:t>];[min];[max</a:t>
            </a:r>
            <a:r>
              <a:rPr lang="en-US" dirty="0" smtClean="0"/>
              <a:t>]</a:t>
            </a:r>
          </a:p>
          <a:p>
            <a:endParaRPr lang="en-US" dirty="0"/>
          </a:p>
          <a:p>
            <a:pPr marL="457200" indent="-457200">
              <a:buFont typeface="Arial" panose="020B0604020202020204" pitchFamily="34" charset="0"/>
              <a:buChar char="•"/>
            </a:pPr>
            <a:r>
              <a:rPr lang="en-US" sz="2000" dirty="0"/>
              <a:t>Recommend setting all fields available</a:t>
            </a:r>
          </a:p>
          <a:p>
            <a:pPr marL="457200" indent="-457200">
              <a:buFont typeface="Arial" panose="020B0604020202020204" pitchFamily="34" charset="0"/>
              <a:buChar char="•"/>
            </a:pPr>
            <a:r>
              <a:rPr lang="en-US" sz="2000" dirty="0"/>
              <a:t>In my real world example the plugin author had decided to list volume and snapshot reserves in the warn and </a:t>
            </a:r>
            <a:r>
              <a:rPr lang="en-US" sz="2000" dirty="0" err="1"/>
              <a:t>crit</a:t>
            </a:r>
            <a:r>
              <a:rPr lang="en-US" sz="2000" dirty="0"/>
              <a:t> fields and put the max value into a second dataset. Follow the standard!</a:t>
            </a:r>
          </a:p>
        </p:txBody>
      </p:sp>
    </p:spTree>
    <p:extLst>
      <p:ext uri="{BB962C8B-B14F-4D97-AF65-F5344CB8AC3E}">
        <p14:creationId xmlns:p14="http://schemas.microsoft.com/office/powerpoint/2010/main" val="2958089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b="1" dirty="0" smtClean="0"/>
              <a:t>SI</a:t>
            </a:r>
            <a:r>
              <a:rPr lang="fr-FR" dirty="0" smtClean="0"/>
              <a:t>:</a:t>
            </a:r>
            <a:r>
              <a:rPr lang="fr-FR" dirty="0"/>
              <a:t> </a:t>
            </a:r>
            <a:r>
              <a:rPr lang="fr-FR" i="1" dirty="0"/>
              <a:t>Le </a:t>
            </a:r>
            <a:r>
              <a:rPr lang="fr-FR" b="1" i="1" dirty="0"/>
              <a:t>S</a:t>
            </a:r>
            <a:r>
              <a:rPr lang="fr-FR" i="1" dirty="0"/>
              <a:t>ystème </a:t>
            </a:r>
            <a:r>
              <a:rPr lang="fr-FR" b="1" i="1" dirty="0"/>
              <a:t>I</a:t>
            </a:r>
            <a:r>
              <a:rPr lang="fr-FR" i="1" dirty="0"/>
              <a:t>nternational d'Unités</a:t>
            </a:r>
            <a:endParaRPr lang="en-US" dirty="0"/>
          </a:p>
        </p:txBody>
      </p:sp>
      <p:sp>
        <p:nvSpPr>
          <p:cNvPr id="6" name="Rectangle 5"/>
          <p:cNvSpPr/>
          <p:nvPr/>
        </p:nvSpPr>
        <p:spPr>
          <a:xfrm>
            <a:off x="5715000" y="5257800"/>
            <a:ext cx="3610604" cy="369332"/>
          </a:xfrm>
          <a:prstGeom prst="rect">
            <a:avLst/>
          </a:prstGeom>
        </p:spPr>
        <p:txBody>
          <a:bodyPr wrap="none">
            <a:spAutoFit/>
          </a:bodyPr>
          <a:lstStyle/>
          <a:p>
            <a:r>
              <a:rPr lang="en-US" dirty="0">
                <a:hlinkClick r:id="rId2"/>
              </a:rPr>
              <a:t>http://en.wikipedia.org/wiki/Second</a:t>
            </a:r>
            <a:endParaRPr lang="en-US" dirty="0"/>
          </a:p>
        </p:txBody>
      </p:sp>
      <p:sp>
        <p:nvSpPr>
          <p:cNvPr id="7" name="Content Placeholder 6"/>
          <p:cNvSpPr>
            <a:spLocks noGrp="1"/>
          </p:cNvSpPr>
          <p:nvPr>
            <p:ph idx="1"/>
          </p:nvPr>
        </p:nvSpPr>
        <p:spPr/>
        <p:txBody>
          <a:bodyPr>
            <a:normAutofit/>
          </a:bodyPr>
          <a:lstStyle/>
          <a:p>
            <a:r>
              <a:rPr lang="en-US" sz="2400" dirty="0"/>
              <a:t>The </a:t>
            </a:r>
            <a:r>
              <a:rPr lang="en-US" sz="2400" b="1" dirty="0"/>
              <a:t>International System of Units</a:t>
            </a:r>
            <a:r>
              <a:rPr lang="en-US" sz="2400" dirty="0"/>
              <a:t> </a:t>
            </a:r>
          </a:p>
          <a:p>
            <a:r>
              <a:rPr lang="en-US" sz="2400" dirty="0"/>
              <a:t>the modern form of the </a:t>
            </a:r>
            <a:r>
              <a:rPr lang="en-US" sz="2400" dirty="0">
                <a:hlinkClick r:id="rId3" tooltip="Metric system"/>
              </a:rPr>
              <a:t>metric system</a:t>
            </a:r>
            <a:r>
              <a:rPr lang="en-US" sz="2400" dirty="0"/>
              <a:t> and is the world's most widely used </a:t>
            </a:r>
            <a:r>
              <a:rPr lang="en-US" sz="2400" dirty="0">
                <a:hlinkClick r:id="rId4" tooltip="Systems of measurement"/>
              </a:rPr>
              <a:t>system of measurement</a:t>
            </a:r>
            <a:r>
              <a:rPr lang="en-US" sz="2400" dirty="0"/>
              <a:t>. It comprises a </a:t>
            </a:r>
            <a:r>
              <a:rPr lang="en-US" sz="2400" dirty="0">
                <a:hlinkClick r:id="rId5" tooltip="Coherence (units of measurement)"/>
              </a:rPr>
              <a:t>coherent</a:t>
            </a:r>
            <a:r>
              <a:rPr lang="en-US" sz="2400" dirty="0"/>
              <a:t> system of </a:t>
            </a:r>
            <a:r>
              <a:rPr lang="en-US" sz="2400" dirty="0">
                <a:hlinkClick r:id="rId6" tooltip="Units of measurement"/>
              </a:rPr>
              <a:t>units of measurement</a:t>
            </a:r>
            <a:r>
              <a:rPr lang="en-US" sz="2400" dirty="0"/>
              <a:t> built around seven </a:t>
            </a:r>
            <a:r>
              <a:rPr lang="en-US" sz="2400" dirty="0">
                <a:hlinkClick r:id="rId7" tooltip="SI base unit"/>
              </a:rPr>
              <a:t>base units</a:t>
            </a:r>
            <a:r>
              <a:rPr lang="en-US" sz="2400" dirty="0"/>
              <a:t>, </a:t>
            </a:r>
          </a:p>
        </p:txBody>
      </p:sp>
    </p:spTree>
    <p:extLst>
      <p:ext uri="{BB962C8B-B14F-4D97-AF65-F5344CB8AC3E}">
        <p14:creationId xmlns:p14="http://schemas.microsoft.com/office/powerpoint/2010/main" val="4043269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 Scaling</a:t>
            </a:r>
            <a:endParaRPr lang="en-US" dirty="0"/>
          </a:p>
        </p:txBody>
      </p:sp>
      <p:sp>
        <p:nvSpPr>
          <p:cNvPr id="7" name="Rectangle 3"/>
          <p:cNvSpPr>
            <a:spLocks noChangeArrowheads="1"/>
          </p:cNvSpPr>
          <p:nvPr/>
        </p:nvSpPr>
        <p:spPr bwMode="auto">
          <a:xfrm>
            <a:off x="152400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p:txBody>
      </p:sp>
      <p:sp>
        <p:nvSpPr>
          <p:cNvPr id="8" name="Rectangle 7"/>
          <p:cNvSpPr/>
          <p:nvPr/>
        </p:nvSpPr>
        <p:spPr>
          <a:xfrm>
            <a:off x="5410200" y="6248400"/>
            <a:ext cx="5562600" cy="369332"/>
          </a:xfrm>
          <a:prstGeom prst="rect">
            <a:avLst/>
          </a:prstGeom>
        </p:spPr>
        <p:txBody>
          <a:bodyPr wrap="square">
            <a:spAutoFit/>
          </a:bodyPr>
          <a:lstStyle/>
          <a:p>
            <a:r>
              <a:rPr lang="en-US" dirty="0">
                <a:hlinkClick r:id="rId2"/>
              </a:rPr>
              <a:t>http://en.wikipedia.org/wiki/Metric_prefix</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43137145"/>
              </p:ext>
            </p:extLst>
          </p:nvPr>
        </p:nvGraphicFramePr>
        <p:xfrm>
          <a:off x="2913683" y="1381801"/>
          <a:ext cx="6364635" cy="4545248"/>
        </p:xfrm>
        <a:graphic>
          <a:graphicData uri="http://schemas.openxmlformats.org/drawingml/2006/table">
            <a:tbl>
              <a:tblPr/>
              <a:tblGrid>
                <a:gridCol w="2121545"/>
                <a:gridCol w="2121545"/>
                <a:gridCol w="2121545"/>
              </a:tblGrid>
              <a:tr h="210153">
                <a:tc gridSpan="3">
                  <a:txBody>
                    <a:bodyPr/>
                    <a:lstStyle/>
                    <a:p>
                      <a:pPr fontAlgn="t"/>
                      <a:r>
                        <a:rPr lang="en-US" sz="1400" dirty="0">
                          <a:effectLst/>
                        </a:rPr>
                        <a:t>Metric prefixes in everyday use</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CCCCFF"/>
                    </a:solidFill>
                  </a:tcPr>
                </a:tc>
                <a:tc hMerge="1">
                  <a:txBody>
                    <a:bodyPr/>
                    <a:lstStyle/>
                    <a:p>
                      <a:endParaRPr lang="en-US"/>
                    </a:p>
                  </a:txBody>
                  <a:tcPr/>
                </a:tc>
                <a:tc hMerge="1">
                  <a:txBody>
                    <a:bodyPr/>
                    <a:lstStyle/>
                    <a:p>
                      <a:endParaRPr lang="en-US"/>
                    </a:p>
                  </a:txBody>
                  <a:tcPr/>
                </a:tc>
              </a:tr>
              <a:tr h="210153">
                <a:tc>
                  <a:txBody>
                    <a:bodyPr/>
                    <a:lstStyle/>
                    <a:p>
                      <a:endParaRPr lang="en-US" sz="1400"/>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sz="1400"/>
                    </a:p>
                  </a:txBody>
                  <a:tcPr marL="70718" marR="70718" marT="35359" marB="35359">
                    <a:lnL w="9525" cap="flat" cmpd="sng" algn="ctr">
                      <a:solidFill>
                        <a:srgbClr val="AAAAAA"/>
                      </a:solidFill>
                      <a:prstDash val="solid"/>
                      <a:round/>
                      <a:headEnd type="none" w="med" len="med"/>
                      <a:tailEnd type="none" w="med" len="med"/>
                    </a:lnL>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endParaRPr lang="en-US" sz="1400"/>
                    </a:p>
                  </a:txBody>
                  <a:tcPr marL="70718" marR="70718" marT="35359" marB="35359">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10153">
                <a:tc>
                  <a:txBody>
                    <a:bodyPr/>
                    <a:lstStyle/>
                    <a:p>
                      <a:pPr algn="ctr" fontAlgn="t"/>
                      <a:r>
                        <a:rPr lang="en-US" sz="1400">
                          <a:effectLst/>
                        </a:rPr>
                        <a:t>Text</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DDFF"/>
                    </a:solidFill>
                  </a:tcPr>
                </a:tc>
                <a:tc>
                  <a:txBody>
                    <a:bodyPr/>
                    <a:lstStyle/>
                    <a:p>
                      <a:pPr algn="ctr" fontAlgn="t"/>
                      <a:r>
                        <a:rPr lang="en-US" sz="1400">
                          <a:effectLst/>
                        </a:rPr>
                        <a:t>Symbol</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DDFF"/>
                    </a:solidFill>
                  </a:tcPr>
                </a:tc>
                <a:tc>
                  <a:txBody>
                    <a:bodyPr/>
                    <a:lstStyle/>
                    <a:p>
                      <a:pPr algn="ctr" fontAlgn="t"/>
                      <a:r>
                        <a:rPr lang="en-US" sz="1400">
                          <a:effectLst/>
                        </a:rPr>
                        <a:t>Factor</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DDFF"/>
                    </a:solidFill>
                  </a:tcPr>
                </a:tc>
              </a:tr>
              <a:tr h="210153">
                <a:tc>
                  <a:txBody>
                    <a:bodyPr/>
                    <a:lstStyle/>
                    <a:p>
                      <a:pPr fontAlgn="t"/>
                      <a:r>
                        <a:rPr lang="en-US" sz="1400">
                          <a:effectLst/>
                        </a:rPr>
                        <a:t>tera</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fontAlgn="t"/>
                      <a:r>
                        <a:rPr lang="en-US" sz="1400">
                          <a:effectLst/>
                        </a:rPr>
                        <a:t>T</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en-US" sz="1400">
                          <a:effectLst/>
                        </a:rPr>
                        <a:t>1000000000000</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10153">
                <a:tc>
                  <a:txBody>
                    <a:bodyPr/>
                    <a:lstStyle/>
                    <a:p>
                      <a:pPr fontAlgn="t"/>
                      <a:r>
                        <a:rPr lang="en-US" sz="1400">
                          <a:effectLst/>
                        </a:rPr>
                        <a:t>giga</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fontAlgn="t"/>
                      <a:r>
                        <a:rPr lang="en-US" sz="1400">
                          <a:effectLst/>
                        </a:rPr>
                        <a:t>G</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en-US" sz="1400">
                          <a:effectLst/>
                        </a:rPr>
                        <a:t>1000000000</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10153">
                <a:tc>
                  <a:txBody>
                    <a:bodyPr/>
                    <a:lstStyle/>
                    <a:p>
                      <a:pPr fontAlgn="t"/>
                      <a:r>
                        <a:rPr lang="en-US" sz="1400">
                          <a:effectLst/>
                        </a:rPr>
                        <a:t>mega</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fontAlgn="t"/>
                      <a:r>
                        <a:rPr lang="en-US" sz="1400">
                          <a:effectLst/>
                        </a:rPr>
                        <a:t>M</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en-US" sz="1400">
                          <a:effectLst/>
                        </a:rPr>
                        <a:t>1000000</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10153">
                <a:tc>
                  <a:txBody>
                    <a:bodyPr/>
                    <a:lstStyle/>
                    <a:p>
                      <a:pPr fontAlgn="t"/>
                      <a:r>
                        <a:rPr lang="en-US" sz="1400">
                          <a:effectLst/>
                        </a:rPr>
                        <a:t>kilo</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fontAlgn="t"/>
                      <a:r>
                        <a:rPr lang="en-US" sz="1400">
                          <a:effectLst/>
                        </a:rPr>
                        <a:t>k</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en-US" sz="1400">
                          <a:effectLst/>
                        </a:rPr>
                        <a:t>1000</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10153">
                <a:tc>
                  <a:txBody>
                    <a:bodyPr/>
                    <a:lstStyle/>
                    <a:p>
                      <a:pPr fontAlgn="t"/>
                      <a:r>
                        <a:rPr lang="en-US" sz="1400">
                          <a:effectLst/>
                        </a:rPr>
                        <a:t>hecto</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fontAlgn="t"/>
                      <a:r>
                        <a:rPr lang="en-US" sz="1400">
                          <a:effectLst/>
                        </a:rPr>
                        <a:t>h</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en-US" sz="1400">
                          <a:effectLst/>
                        </a:rPr>
                        <a:t>100</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10153">
                <a:tc>
                  <a:txBody>
                    <a:bodyPr/>
                    <a:lstStyle/>
                    <a:p>
                      <a:pPr fontAlgn="t"/>
                      <a:r>
                        <a:rPr lang="en-US" sz="1400">
                          <a:effectLst/>
                        </a:rPr>
                        <a:t>deca</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fontAlgn="t"/>
                      <a:r>
                        <a:rPr lang="en-US" sz="1400">
                          <a:effectLst/>
                        </a:rPr>
                        <a:t>da</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en-US" sz="1400">
                          <a:effectLst/>
                        </a:rPr>
                        <a:t>10</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10153">
                <a:tc>
                  <a:txBody>
                    <a:bodyPr/>
                    <a:lstStyle/>
                    <a:p>
                      <a:pPr fontAlgn="t"/>
                      <a:r>
                        <a:rPr lang="en-US" sz="1400">
                          <a:effectLst/>
                        </a:rPr>
                        <a:t>(none)</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fontAlgn="t"/>
                      <a:r>
                        <a:rPr lang="en-US" sz="1400">
                          <a:effectLst/>
                        </a:rPr>
                        <a:t>(none)</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a:effectLst/>
                        </a:rPr>
                        <a:t>1</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10153">
                <a:tc>
                  <a:txBody>
                    <a:bodyPr/>
                    <a:lstStyle/>
                    <a:p>
                      <a:pPr fontAlgn="t"/>
                      <a:r>
                        <a:rPr lang="en-US" sz="1400">
                          <a:effectLst/>
                        </a:rPr>
                        <a:t>deci</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fontAlgn="t"/>
                      <a:r>
                        <a:rPr lang="en-US" sz="1400">
                          <a:effectLst/>
                        </a:rPr>
                        <a:t>d</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1400">
                          <a:effectLst/>
                        </a:rPr>
                        <a:t>0.1</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10153">
                <a:tc>
                  <a:txBody>
                    <a:bodyPr/>
                    <a:lstStyle/>
                    <a:p>
                      <a:pPr fontAlgn="t"/>
                      <a:r>
                        <a:rPr lang="en-US" sz="1400">
                          <a:effectLst/>
                        </a:rPr>
                        <a:t>centi</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fontAlgn="t"/>
                      <a:r>
                        <a:rPr lang="en-US" sz="1400">
                          <a:effectLst/>
                        </a:rPr>
                        <a:t>c</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1400">
                          <a:effectLst/>
                        </a:rPr>
                        <a:t>0.01</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10153">
                <a:tc>
                  <a:txBody>
                    <a:bodyPr/>
                    <a:lstStyle/>
                    <a:p>
                      <a:pPr fontAlgn="t"/>
                      <a:r>
                        <a:rPr lang="en-US" sz="1400">
                          <a:effectLst/>
                        </a:rPr>
                        <a:t>milli</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fontAlgn="t"/>
                      <a:r>
                        <a:rPr lang="en-US" sz="1400">
                          <a:effectLst/>
                        </a:rPr>
                        <a:t>m</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1400">
                          <a:effectLst/>
                        </a:rPr>
                        <a:t>0.001</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10153">
                <a:tc>
                  <a:txBody>
                    <a:bodyPr/>
                    <a:lstStyle/>
                    <a:p>
                      <a:pPr fontAlgn="t"/>
                      <a:r>
                        <a:rPr lang="en-US" sz="1400">
                          <a:effectLst/>
                        </a:rPr>
                        <a:t>micro</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fontAlgn="t"/>
                      <a:r>
                        <a:rPr lang="el-GR" sz="1400">
                          <a:effectLst/>
                        </a:rPr>
                        <a:t>μ</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1400">
                          <a:effectLst/>
                        </a:rPr>
                        <a:t>0.000001</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10153">
                <a:tc>
                  <a:txBody>
                    <a:bodyPr/>
                    <a:lstStyle/>
                    <a:p>
                      <a:pPr fontAlgn="t"/>
                      <a:r>
                        <a:rPr lang="en-US" sz="1400">
                          <a:effectLst/>
                        </a:rPr>
                        <a:t>nano</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fontAlgn="t"/>
                      <a:r>
                        <a:rPr lang="en-US" sz="1400">
                          <a:effectLst/>
                        </a:rPr>
                        <a:t>n</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1400">
                          <a:effectLst/>
                        </a:rPr>
                        <a:t>0.000000001</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10153">
                <a:tc>
                  <a:txBody>
                    <a:bodyPr/>
                    <a:lstStyle/>
                    <a:p>
                      <a:pPr fontAlgn="t"/>
                      <a:r>
                        <a:rPr lang="en-US" sz="1400">
                          <a:effectLst/>
                        </a:rPr>
                        <a:t>pico</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fontAlgn="t"/>
                      <a:r>
                        <a:rPr lang="en-US" sz="1400">
                          <a:effectLst/>
                        </a:rPr>
                        <a:t>p</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dirty="0">
                          <a:effectLst/>
                        </a:rPr>
                        <a:t>0.000000000001</a:t>
                      </a:r>
                    </a:p>
                  </a:txBody>
                  <a:tcPr marL="70718" marR="70718" marT="35359" marB="353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1857822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Questions?</a:t>
            </a:r>
            <a:endParaRPr lang="en-US" dirty="0">
              <a:latin typeface="Myriad Pro Light" pitchFamily="34" charset="0"/>
            </a:endParaRPr>
          </a:p>
        </p:txBody>
      </p:sp>
      <p:sp>
        <p:nvSpPr>
          <p:cNvPr id="3" name="Content Placeholder 2"/>
          <p:cNvSpPr>
            <a:spLocks noGrp="1"/>
          </p:cNvSpPr>
          <p:nvPr>
            <p:ph idx="1"/>
          </p:nvPr>
        </p:nvSpPr>
        <p:spPr>
          <a:xfrm>
            <a:off x="1981200" y="1265238"/>
            <a:ext cx="8229600" cy="4525963"/>
          </a:xfrm>
        </p:spPr>
        <p:txBody>
          <a:bodyPr/>
          <a:lstStyle/>
          <a:p>
            <a:r>
              <a:rPr lang="en-US" dirty="0" smtClean="0">
                <a:latin typeface="Myriad Pro Light" pitchFamily="34" charset="0"/>
              </a:rPr>
              <a:t>Any questions?</a:t>
            </a:r>
          </a:p>
          <a:p>
            <a:endParaRPr lang="en-US" sz="2000" dirty="0">
              <a:latin typeface="Myriad Pro Light" pitchFamily="34" charset="0"/>
            </a:endParaRPr>
          </a:p>
          <a:p>
            <a:r>
              <a:rPr lang="en-US" sz="2400" dirty="0">
                <a:latin typeface="Myriad Pro Light" pitchFamily="34" charset="0"/>
              </a:rPr>
              <a:t>Thanks!</a:t>
            </a:r>
          </a:p>
        </p:txBody>
      </p:sp>
      <p:pic>
        <p:nvPicPr>
          <p:cNvPr id="6146" name="Picture 2" descr="C:\Users\zbordeau\AppData\Local\Microsoft\Windows\Temporary Internet Files\Content.IE5\AV93OOZ6\MP9003155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1" y="1600200"/>
            <a:ext cx="4405357" cy="314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563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762000"/>
            <a:ext cx="8534400" cy="1524000"/>
          </a:xfrm>
        </p:spPr>
        <p:txBody>
          <a:bodyPr>
            <a:normAutofit/>
          </a:bodyPr>
          <a:lstStyle/>
          <a:p>
            <a:r>
              <a:rPr lang="en-US" dirty="0" smtClean="0">
                <a:latin typeface="Myriad Pro Light" pitchFamily="34" charset="0"/>
              </a:rPr>
              <a:t>The End</a:t>
            </a:r>
            <a:endParaRPr lang="en-US" dirty="0">
              <a:latin typeface="Myriad Pro Light" pitchFamily="34" charset="0"/>
            </a:endParaRPr>
          </a:p>
        </p:txBody>
      </p:sp>
      <p:sp>
        <p:nvSpPr>
          <p:cNvPr id="3" name="Subtitle 2"/>
          <p:cNvSpPr>
            <a:spLocks noGrp="1"/>
          </p:cNvSpPr>
          <p:nvPr>
            <p:ph type="subTitle" idx="1"/>
          </p:nvPr>
        </p:nvSpPr>
        <p:spPr/>
        <p:txBody>
          <a:bodyPr/>
          <a:lstStyle/>
          <a:p>
            <a:r>
              <a:rPr lang="en-US" dirty="0" smtClean="0">
                <a:latin typeface="Myriad Pro Light" pitchFamily="34" charset="0"/>
              </a:rPr>
              <a:t>Robert C. Seiwert</a:t>
            </a:r>
            <a:endParaRPr lang="en-US" dirty="0">
              <a:latin typeface="Myriad Pro Light" pitchFamily="34" charset="0"/>
            </a:endParaRPr>
          </a:p>
        </p:txBody>
      </p:sp>
      <p:sp>
        <p:nvSpPr>
          <p:cNvPr id="4" name="Text Placeholder 3"/>
          <p:cNvSpPr>
            <a:spLocks noGrp="1"/>
          </p:cNvSpPr>
          <p:nvPr>
            <p:ph type="body" sz="quarter" idx="13"/>
          </p:nvPr>
        </p:nvSpPr>
        <p:spPr/>
        <p:txBody>
          <a:bodyPr/>
          <a:lstStyle/>
          <a:p>
            <a:r>
              <a:rPr lang="en-US" dirty="0" smtClean="0">
                <a:latin typeface="Myriad Pro Light" pitchFamily="34" charset="0"/>
              </a:rPr>
              <a:t>rob@vcaglobal.com</a:t>
            </a:r>
            <a:endParaRPr lang="en-US" dirty="0">
              <a:latin typeface="Myriad Pro Light" pitchFamily="34" charset="0"/>
            </a:endParaRPr>
          </a:p>
        </p:txBody>
      </p:sp>
    </p:spTree>
    <p:extLst>
      <p:ext uri="{BB962C8B-B14F-4D97-AF65-F5344CB8AC3E}">
        <p14:creationId xmlns:p14="http://schemas.microsoft.com/office/powerpoint/2010/main" val="2410881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 Something Better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198133"/>
            <a:ext cx="8229600" cy="2847073"/>
          </a:xfrm>
          <a:prstGeom prst="rect">
            <a:avLst/>
          </a:prstGeom>
        </p:spPr>
      </p:pic>
      <p:sp>
        <p:nvSpPr>
          <p:cNvPr id="6" name="TextBox 5"/>
          <p:cNvSpPr txBox="1"/>
          <p:nvPr/>
        </p:nvSpPr>
        <p:spPr>
          <a:xfrm>
            <a:off x="6172200" y="5334000"/>
            <a:ext cx="3236784" cy="369332"/>
          </a:xfrm>
          <a:prstGeom prst="rect">
            <a:avLst/>
          </a:prstGeom>
          <a:noFill/>
        </p:spPr>
        <p:txBody>
          <a:bodyPr wrap="none" rtlCol="0">
            <a:spAutoFit/>
          </a:bodyPr>
          <a:lstStyle/>
          <a:p>
            <a:r>
              <a:rPr lang="en-US" dirty="0"/>
              <a:t>This doesn’t look so bad does it?</a:t>
            </a:r>
          </a:p>
        </p:txBody>
      </p:sp>
    </p:spTree>
    <p:extLst>
      <p:ext uri="{BB962C8B-B14F-4D97-AF65-F5344CB8AC3E}">
        <p14:creationId xmlns:p14="http://schemas.microsoft.com/office/powerpoint/2010/main" val="3454747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better</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600200"/>
            <a:ext cx="8229600" cy="3737176"/>
          </a:xfrm>
          <a:prstGeom prst="rect">
            <a:avLst/>
          </a:prstGeom>
        </p:spPr>
      </p:pic>
    </p:spTree>
    <p:extLst>
      <p:ext uri="{BB962C8B-B14F-4D97-AF65-F5344CB8AC3E}">
        <p14:creationId xmlns:p14="http://schemas.microsoft.com/office/powerpoint/2010/main" val="2839461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Trending Options in RRD</a:t>
            </a:r>
            <a:endParaRPr lang="en-US" dirty="0"/>
          </a:p>
        </p:txBody>
      </p:sp>
      <p:sp>
        <p:nvSpPr>
          <p:cNvPr id="3" name="Content Placeholder 2"/>
          <p:cNvSpPr>
            <a:spLocks noGrp="1"/>
          </p:cNvSpPr>
          <p:nvPr>
            <p:ph idx="1"/>
          </p:nvPr>
        </p:nvSpPr>
        <p:spPr>
          <a:xfrm>
            <a:off x="3048000" y="2286000"/>
            <a:ext cx="5867400" cy="2590800"/>
          </a:xfrm>
        </p:spPr>
        <p:txBody>
          <a:bodyPr/>
          <a:lstStyle/>
          <a:p>
            <a:pPr marL="457200" indent="-457200">
              <a:buFont typeface="Arial" panose="020B0604020202020204" pitchFamily="34" charset="0"/>
              <a:buChar char="•"/>
            </a:pPr>
            <a:r>
              <a:rPr lang="en-US" dirty="0" smtClean="0"/>
              <a:t>Holt-Winters Forecasting (RRA)</a:t>
            </a:r>
          </a:p>
          <a:p>
            <a:pPr marL="457200" indent="-457200">
              <a:buFont typeface="Arial" panose="020B0604020202020204" pitchFamily="34" charset="0"/>
              <a:buChar char="•"/>
            </a:pPr>
            <a:r>
              <a:rPr lang="en-US" dirty="0" smtClean="0"/>
              <a:t>Trend</a:t>
            </a:r>
          </a:p>
          <a:p>
            <a:pPr marL="457200" indent="-457200">
              <a:buFont typeface="Arial" panose="020B0604020202020204" pitchFamily="34" charset="0"/>
              <a:buChar char="•"/>
            </a:pPr>
            <a:r>
              <a:rPr lang="en-US" dirty="0" smtClean="0"/>
              <a:t>Predict</a:t>
            </a:r>
          </a:p>
          <a:p>
            <a:pPr marL="457200" indent="-457200">
              <a:buFont typeface="Arial" panose="020B0604020202020204" pitchFamily="34" charset="0"/>
              <a:buChar char="•"/>
            </a:pPr>
            <a:r>
              <a:rPr lang="en-US" dirty="0" smtClean="0"/>
              <a:t>Least Squares Line</a:t>
            </a:r>
          </a:p>
        </p:txBody>
      </p:sp>
    </p:spTree>
    <p:extLst>
      <p:ext uri="{BB962C8B-B14F-4D97-AF65-F5344CB8AC3E}">
        <p14:creationId xmlns:p14="http://schemas.microsoft.com/office/powerpoint/2010/main" val="900864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LSL Trending using RRDTool</a:t>
            </a:r>
            <a:endParaRPr lang="en-US" dirty="0"/>
          </a:p>
        </p:txBody>
      </p:sp>
      <p:sp>
        <p:nvSpPr>
          <p:cNvPr id="3" name="Content Placeholder 2"/>
          <p:cNvSpPr>
            <a:spLocks noGrp="1"/>
          </p:cNvSpPr>
          <p:nvPr>
            <p:ph idx="1"/>
          </p:nvPr>
        </p:nvSpPr>
        <p:spPr>
          <a:xfrm>
            <a:off x="1981200" y="4326486"/>
            <a:ext cx="8229600" cy="1998114"/>
          </a:xfrm>
        </p:spPr>
        <p:txBody>
          <a:bodyPr>
            <a:normAutofit fontScale="85000" lnSpcReduction="10000"/>
          </a:bodyPr>
          <a:lstStyle/>
          <a:p>
            <a:endParaRPr lang="en-US" sz="2000" dirty="0">
              <a:hlinkClick r:id="rId2"/>
            </a:endParaRPr>
          </a:p>
          <a:p>
            <a:r>
              <a:rPr lang="en-US" sz="2000" dirty="0">
                <a:hlinkClick r:id="rId2"/>
              </a:rPr>
              <a:t>http://tiskanto.blogspot.com/2011/12/trend-predictions-with-rrd-tool-not-so.html</a:t>
            </a:r>
            <a:endParaRPr lang="en-US" sz="2000" dirty="0"/>
          </a:p>
          <a:p>
            <a:endParaRPr lang="en-US" sz="2000" dirty="0"/>
          </a:p>
          <a:p>
            <a:r>
              <a:rPr lang="en-US" sz="2000" dirty="0">
                <a:hlinkClick r:id="rId3"/>
              </a:rPr>
              <a:t>http://blog.hermione.de/?p=67</a:t>
            </a:r>
            <a:endParaRPr lang="en-US" sz="2000" dirty="0"/>
          </a:p>
          <a:p>
            <a:endParaRPr lang="en-US" sz="2000" dirty="0"/>
          </a:p>
          <a:p>
            <a:r>
              <a:rPr lang="en-US" sz="2000" dirty="0">
                <a:hlinkClick r:id="rId4"/>
              </a:rPr>
              <a:t>http://hints.jeb.be/2009/12/04/trend-prediction-with-rrdtool/</a:t>
            </a:r>
            <a:endParaRPr lang="en-US" dirty="0"/>
          </a:p>
          <a:p>
            <a:endParaRPr lang="en-US" sz="20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3548" y="1293059"/>
            <a:ext cx="3221559" cy="1922543"/>
          </a:xfrm>
          <a:prstGeom prst="rect">
            <a:avLst/>
          </a:prstGeom>
        </p:spPr>
      </p:pic>
      <p:pic>
        <p:nvPicPr>
          <p:cNvPr id="4" name="Picture 3"/>
          <p:cNvPicPr>
            <a:picLocks noChangeAspect="1"/>
          </p:cNvPicPr>
          <p:nvPr/>
        </p:nvPicPr>
        <p:blipFill>
          <a:blip r:embed="rId6"/>
          <a:stretch>
            <a:fillRect/>
          </a:stretch>
        </p:blipFill>
        <p:spPr>
          <a:xfrm>
            <a:off x="304800" y="1293059"/>
            <a:ext cx="3866769" cy="2266950"/>
          </a:xfrm>
          <a:prstGeom prst="rect">
            <a:avLst/>
          </a:prstGeom>
        </p:spPr>
      </p:pic>
      <p:pic>
        <p:nvPicPr>
          <p:cNvPr id="5" name="Picture 4"/>
          <p:cNvPicPr>
            <a:picLocks noChangeAspect="1"/>
          </p:cNvPicPr>
          <p:nvPr/>
        </p:nvPicPr>
        <p:blipFill>
          <a:blip r:embed="rId7"/>
          <a:stretch>
            <a:fillRect/>
          </a:stretch>
        </p:blipFill>
        <p:spPr>
          <a:xfrm>
            <a:off x="4336576" y="2426534"/>
            <a:ext cx="4201965" cy="2033587"/>
          </a:xfrm>
          <a:prstGeom prst="rect">
            <a:avLst/>
          </a:prstGeom>
        </p:spPr>
      </p:pic>
    </p:spTree>
    <p:extLst>
      <p:ext uri="{BB962C8B-B14F-4D97-AF65-F5344CB8AC3E}">
        <p14:creationId xmlns:p14="http://schemas.microsoft.com/office/powerpoint/2010/main" val="3463336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it into Nagios /  PNP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Custom Templates </a:t>
            </a:r>
            <a:r>
              <a:rPr lang="en-US" dirty="0"/>
              <a:t>are stored at two places in the file system. </a:t>
            </a:r>
          </a:p>
          <a:p>
            <a:endParaRPr lang="en-US" dirty="0"/>
          </a:p>
          <a:p>
            <a:pPr marL="457200" indent="-457200">
              <a:buFont typeface="Arial" panose="020B0604020202020204" pitchFamily="34" charset="0"/>
              <a:buChar char="•"/>
            </a:pPr>
            <a:r>
              <a:rPr lang="en-US" dirty="0" smtClean="0"/>
              <a:t>share/</a:t>
            </a:r>
            <a:r>
              <a:rPr lang="en-US" dirty="0" err="1" smtClean="0"/>
              <a:t>templates.dist</a:t>
            </a:r>
            <a:r>
              <a:rPr lang="en-US" dirty="0" smtClean="0"/>
              <a:t> </a:t>
            </a:r>
            <a:r>
              <a:rPr lang="en-US" dirty="0"/>
              <a:t>- for templates included in the PNP </a:t>
            </a:r>
            <a:r>
              <a:rPr lang="en-US" dirty="0" smtClean="0"/>
              <a:t>package</a:t>
            </a:r>
            <a:endParaRPr lang="en-US" dirty="0"/>
          </a:p>
          <a:p>
            <a:pPr marL="457200" indent="-457200">
              <a:buFont typeface="Arial" panose="020B0604020202020204" pitchFamily="34" charset="0"/>
              <a:buChar char="•"/>
            </a:pPr>
            <a:r>
              <a:rPr lang="en-US" dirty="0" smtClean="0"/>
              <a:t>share/templates </a:t>
            </a:r>
            <a:r>
              <a:rPr lang="en-US" dirty="0"/>
              <a:t>- for custom made templates which are not changed during </a:t>
            </a:r>
            <a:r>
              <a:rPr lang="en-US" dirty="0" smtClean="0"/>
              <a:t>updates</a:t>
            </a:r>
            <a:endParaRPr lang="en-US" dirty="0"/>
          </a:p>
          <a:p>
            <a:endParaRPr lang="en-US" dirty="0"/>
          </a:p>
          <a:p>
            <a:r>
              <a:rPr lang="en-US" sz="2900" dirty="0"/>
              <a:t>If the graph for the service “http” on host “localhost” should be shown, PNP will look for the XML file </a:t>
            </a:r>
            <a:r>
              <a:rPr lang="en-US" sz="2900" dirty="0" err="1"/>
              <a:t>perfdata</a:t>
            </a:r>
            <a:r>
              <a:rPr lang="en-US" sz="2900" dirty="0"/>
              <a:t>/localhost/http.xml and read its contents. The XML files are created automatically by PNP and contain information about the particular host and service. The header contains information about the plugin and the performance data. The XML tag &lt;TEMPLATE&gt; identifies which PNP template will be used for this graph. </a:t>
            </a:r>
          </a:p>
          <a:p>
            <a:endParaRPr lang="en-US" dirty="0"/>
          </a:p>
        </p:txBody>
      </p:sp>
    </p:spTree>
    <p:extLst>
      <p:ext uri="{BB962C8B-B14F-4D97-AF65-F5344CB8AC3E}">
        <p14:creationId xmlns:p14="http://schemas.microsoft.com/office/powerpoint/2010/main" val="1910475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gios World Conference The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43789</TotalTime>
  <Words>1959</Words>
  <Application>Microsoft Office PowerPoint</Application>
  <PresentationFormat>Widescreen</PresentationFormat>
  <Paragraphs>357</Paragraphs>
  <Slides>44</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Calibri</vt:lpstr>
      <vt:lpstr>Arial</vt:lpstr>
      <vt:lpstr>Myriad Pro Light</vt:lpstr>
      <vt:lpstr>Office Theme</vt:lpstr>
      <vt:lpstr>Nagios World Conference Theme 2</vt:lpstr>
      <vt:lpstr>Visualization and alerting with RRD, Nagios XI, and PNP</vt:lpstr>
      <vt:lpstr>Introduction</vt:lpstr>
      <vt:lpstr>Introduction &amp; Agenda</vt:lpstr>
      <vt:lpstr>Real World Problem</vt:lpstr>
      <vt:lpstr>Looking for Something Better</vt:lpstr>
      <vt:lpstr>A little better</vt:lpstr>
      <vt:lpstr>Trending Options in RRD</vt:lpstr>
      <vt:lpstr>LSL Trending using RRDTool</vt:lpstr>
      <vt:lpstr>Getting it into Nagios /  PNP</vt:lpstr>
      <vt:lpstr>Finding the Template</vt:lpstr>
      <vt:lpstr>XML Contents</vt:lpstr>
      <vt:lpstr>PNP Templates</vt:lpstr>
      <vt:lpstr>Building Graph Definition</vt:lpstr>
      <vt:lpstr>Whats a DEF?</vt:lpstr>
      <vt:lpstr>What’s  a RPN Expression</vt:lpstr>
      <vt:lpstr>Working in Percent</vt:lpstr>
      <vt:lpstr>Getting the LSL Trend</vt:lpstr>
      <vt:lpstr>Adding the Lines</vt:lpstr>
      <vt:lpstr>Adding the Danger Zone</vt:lpstr>
      <vt:lpstr>Adding the Danger Zone Markers</vt:lpstr>
      <vt:lpstr>Adding the Danger Dates</vt:lpstr>
      <vt:lpstr>End Result</vt:lpstr>
      <vt:lpstr>Second Chart</vt:lpstr>
      <vt:lpstr>Strftime and Unknown Dates</vt:lpstr>
      <vt:lpstr>The Problem with Pretty Charts</vt:lpstr>
      <vt:lpstr>LSL – Least Squares Line</vt:lpstr>
      <vt:lpstr>What is the Slope</vt:lpstr>
      <vt:lpstr>What is the Y-Intercept</vt:lpstr>
      <vt:lpstr>What is the Correlation Coefficient</vt:lpstr>
      <vt:lpstr>What is the Correlation Coefficient</vt:lpstr>
      <vt:lpstr>What is the Correlation Coefficient</vt:lpstr>
      <vt:lpstr>Solving for X</vt:lpstr>
      <vt:lpstr>What is X Really?</vt:lpstr>
      <vt:lpstr>Building the check</vt:lpstr>
      <vt:lpstr>Building the Check</vt:lpstr>
      <vt:lpstr>Building the Check</vt:lpstr>
      <vt:lpstr>Resulting Check</vt:lpstr>
      <vt:lpstr>“Performance Data”</vt:lpstr>
      <vt:lpstr>Other Lessons Learned</vt:lpstr>
      <vt:lpstr>Follow the PerfData API</vt:lpstr>
      <vt:lpstr>SI: Le Système International d'Unités</vt:lpstr>
      <vt:lpstr>SI Scaling</vt:lpstr>
      <vt:lpstr>Questions?</vt:lpstr>
      <vt:lpstr>The End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zbordeau</dc:creator>
  <cp:lastModifiedBy>Robert C. Seiwert</cp:lastModifiedBy>
  <cp:revision>121</cp:revision>
  <dcterms:created xsi:type="dcterms:W3CDTF">2014-06-30T15:36:22Z</dcterms:created>
  <dcterms:modified xsi:type="dcterms:W3CDTF">2014-10-15T05:50:52Z</dcterms:modified>
</cp:coreProperties>
</file>