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handoutMasterIdLst>
    <p:handoutMasterId r:id="rId43"/>
  </p:handoutMasterIdLst>
  <p:sldIdLst>
    <p:sldId id="297" r:id="rId3"/>
    <p:sldId id="258" r:id="rId4"/>
    <p:sldId id="257" r:id="rId5"/>
    <p:sldId id="259" r:id="rId6"/>
    <p:sldId id="260" r:id="rId7"/>
    <p:sldId id="261" r:id="rId8"/>
    <p:sldId id="262" r:id="rId9"/>
    <p:sldId id="263" r:id="rId10"/>
    <p:sldId id="264" r:id="rId11"/>
    <p:sldId id="267" r:id="rId12"/>
    <p:sldId id="268" r:id="rId13"/>
    <p:sldId id="269" r:id="rId14"/>
    <p:sldId id="281" r:id="rId15"/>
    <p:sldId id="270" r:id="rId16"/>
    <p:sldId id="286" r:id="rId17"/>
    <p:sldId id="273" r:id="rId18"/>
    <p:sldId id="272" r:id="rId19"/>
    <p:sldId id="274" r:id="rId20"/>
    <p:sldId id="287" r:id="rId21"/>
    <p:sldId id="271" r:id="rId22"/>
    <p:sldId id="277" r:id="rId23"/>
    <p:sldId id="279" r:id="rId24"/>
    <p:sldId id="280" r:id="rId25"/>
    <p:sldId id="278" r:id="rId26"/>
    <p:sldId id="282" r:id="rId27"/>
    <p:sldId id="283" r:id="rId28"/>
    <p:sldId id="288" r:id="rId29"/>
    <p:sldId id="289" r:id="rId30"/>
    <p:sldId id="291" r:id="rId31"/>
    <p:sldId id="293" r:id="rId32"/>
    <p:sldId id="295" r:id="rId33"/>
    <p:sldId id="296" r:id="rId34"/>
    <p:sldId id="298" r:id="rId35"/>
    <p:sldId id="299" r:id="rId36"/>
    <p:sldId id="301" r:id="rId37"/>
    <p:sldId id="302" r:id="rId38"/>
    <p:sldId id="303" r:id="rId39"/>
    <p:sldId id="290" r:id="rId40"/>
    <p:sldId id="265" r:id="rId41"/>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100" d="100"/>
          <a:sy n="100" d="100"/>
        </p:scale>
        <p:origin x="-917"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Microsoft YaHei" pitchFamily="2"/>
              <a:cs typeface="Mangal"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squar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squar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71978482-73B8-46B3-BBA6-F50320B2C69A}" type="slidenum">
              <a:t>‹#›</a:t>
            </a:fld>
            <a:endParaRPr lang="en-US" sz="1400" b="0" i="0" u="none" strike="noStrike" kern="1200" cap="none">
              <a:ln>
                <a:noFill/>
              </a:ln>
              <a:latin typeface="Liberation Sans" pitchFamily="18"/>
              <a:ea typeface="Microsoft YaHei" pitchFamily="2"/>
              <a:cs typeface="Mangal" pitchFamily="2"/>
            </a:endParaRPr>
          </a:p>
        </p:txBody>
      </p:sp>
    </p:spTree>
    <p:extLst>
      <p:ext uri="{BB962C8B-B14F-4D97-AF65-F5344CB8AC3E}">
        <p14:creationId xmlns:p14="http://schemas.microsoft.com/office/powerpoint/2010/main" val="2950222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noAutofit/>
          </a:bodyPr>
          <a:lstStyle>
            <a:lvl1pPr lvl="0" rtl="0" hangingPunct="0">
              <a:buNone/>
              <a:tabLst/>
              <a:defRPr lang="en-US" sz="1400" kern="1200">
                <a:latin typeface="Liberation Serif" pitchFamily="18"/>
                <a:ea typeface="Segoe UI"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noAutofit/>
          </a:bodyPr>
          <a:lstStyle>
            <a:lvl1pPr lvl="0" algn="r" rtl="0" hangingPunct="0">
              <a:buNone/>
              <a:tabLst/>
              <a:defRPr lang="en-US" sz="1400" kern="1200">
                <a:latin typeface="Liberation Serif" pitchFamily="18"/>
                <a:ea typeface="Segoe UI"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noAutofit/>
          </a:bodyPr>
          <a:lstStyle>
            <a:lvl1pPr lvl="0" rtl="0" hangingPunct="0">
              <a:buNone/>
              <a:tabLst/>
              <a:defRPr lang="en-US" sz="1400" kern="1200">
                <a:latin typeface="Liberation Serif" pitchFamily="18"/>
                <a:ea typeface="Segoe UI"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noAutofit/>
          </a:bodyPr>
          <a:lstStyle>
            <a:lvl1pPr lvl="0" algn="r" rtl="0" hangingPunct="0">
              <a:buNone/>
              <a:tabLst/>
              <a:defRPr lang="en-US" sz="1400" kern="1200">
                <a:latin typeface="Liberation Serif" pitchFamily="18"/>
                <a:ea typeface="Segoe UI" pitchFamily="2"/>
                <a:cs typeface="Tahoma" pitchFamily="2"/>
              </a:defRPr>
            </a:lvl1pPr>
          </a:lstStyle>
          <a:p>
            <a:pPr lvl="0"/>
            <a:fld id="{2C4279D3-49A7-4B43-8322-F86DD0CD180B}" type="slidenum">
              <a:t>‹#›</a:t>
            </a:fld>
            <a:endParaRPr lang="en-US"/>
          </a:p>
        </p:txBody>
      </p:sp>
    </p:spTree>
    <p:extLst>
      <p:ext uri="{BB962C8B-B14F-4D97-AF65-F5344CB8AC3E}">
        <p14:creationId xmlns:p14="http://schemas.microsoft.com/office/powerpoint/2010/main" val="3086032706"/>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cap="none">
        <a:ln>
          <a:noFill/>
        </a:ln>
        <a:latin typeface="Liberation Sans"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45DDE56-C176-4318-81ED-20B98CFCF482}" type="slidenum">
              <a:t>2</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39850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11</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52727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12</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83898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13</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5053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14</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8501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15</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285272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16</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4271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17</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2006072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18</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4996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19</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832331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20</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26827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D800E84-8B11-4377-B00C-07BE2D70C6F4}" type="slidenum">
              <a:t>3</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005677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21</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45669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22</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254341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23</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75647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24</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688146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25</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599896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26</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85474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27</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39740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28</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32573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29</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68536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30</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09852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BC38C29E-E2C2-42C1-8F34-1DE837B5E572}" type="slidenum">
              <a:t>4</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55641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31</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59253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32</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592684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33</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96280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34</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955146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35</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886325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36</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804857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37</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358150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38</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186977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679726E-0656-456A-A03F-15E3D6BB5192}" type="slidenum">
              <a:t>39</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8204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A9764F7-00A9-4C19-BC4B-E377FCB5106A}" type="slidenum">
              <a:t>5</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6379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426D94C-A797-4D84-9BF8-38DF316A441F}" type="slidenum">
              <a:t>6</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82330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7</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87363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AD1E923-8137-4BAB-978B-17F28D7C0CF2}" type="slidenum">
              <a:t>8</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8858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8256A3C2-4E46-4AB0-BD12-49A94A0F6824}" type="slidenum">
              <a:t>9</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5910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FD7C454-D451-49C8-ABE8-AA07B33FCACA}" type="slidenum">
              <a:t>10</a:t>
            </a:fld>
            <a:endParaRPr lang="en-US"/>
          </a:p>
        </p:txBody>
      </p:sp>
      <p:sp>
        <p:nvSpPr>
          <p:cNvPr id="2" name="Slide Image Placeholder 1"/>
          <p:cNvSpPr>
            <a:spLocks noGrp="1" noRot="1" noChangeAspect="1" noResize="1"/>
          </p:cNvSpPr>
          <p:nvPr>
            <p:ph type="sldImg"/>
          </p:nvPr>
        </p:nvSpPr>
        <p:spPr>
          <a:xfrm>
            <a:off x="1371600" y="763588"/>
            <a:ext cx="5029200" cy="377190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21660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799" y="2130480"/>
            <a:ext cx="7772400" cy="1469880"/>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599" y="3886200"/>
            <a:ext cx="6400799" cy="1752479"/>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52820C41-69C6-43E2-B933-2BD24B88758A}" type="datetime1">
              <a:rPr lang="en-US"/>
              <a:pPr lvl="0"/>
              <a:t>10/13/2014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E684DC76-A886-44AD-9FBF-42E7093AD9B2}" type="slidenum">
              <a:t>‹#›</a:t>
            </a:fld>
            <a:endParaRPr lang="en-US"/>
          </a:p>
        </p:txBody>
      </p:sp>
    </p:spTree>
    <p:extLst>
      <p:ext uri="{BB962C8B-B14F-4D97-AF65-F5344CB8AC3E}">
        <p14:creationId xmlns:p14="http://schemas.microsoft.com/office/powerpoint/2010/main" val="417148036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8A3E26B-F158-4CBE-8FAE-8448E3F43403}" type="datetime1">
              <a:rPr lang="en-US"/>
              <a:pPr lvl="0"/>
              <a:t>10/13/2014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E66B13BA-DB6A-425B-961F-C3E58E709E35}" type="slidenum">
              <a:t>‹#›</a:t>
            </a:fld>
            <a:endParaRPr lang="en-US"/>
          </a:p>
        </p:txBody>
      </p:sp>
    </p:spTree>
    <p:extLst>
      <p:ext uri="{BB962C8B-B14F-4D97-AF65-F5344CB8AC3E}">
        <p14:creationId xmlns:p14="http://schemas.microsoft.com/office/powerpoint/2010/main" val="217979267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80"/>
            <a:ext cx="2057400" cy="585144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80"/>
            <a:ext cx="6019919" cy="58514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3AAAE22-BED7-4AC7-84FF-A94D78C0DC69}" type="datetime1">
              <a:rPr lang="en-US"/>
              <a:pPr lvl="0"/>
              <a:t>10/13/2014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6EDE1557-0AA3-4ED1-BE5F-AC464D348330}" type="slidenum">
              <a:t>‹#›</a:t>
            </a:fld>
            <a:endParaRPr lang="en-US"/>
          </a:p>
        </p:txBody>
      </p:sp>
    </p:spTree>
    <p:extLst>
      <p:ext uri="{BB962C8B-B14F-4D97-AF65-F5344CB8AC3E}">
        <p14:creationId xmlns:p14="http://schemas.microsoft.com/office/powerpoint/2010/main" val="214469046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5f_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762120"/>
            <a:ext cx="7772400" cy="1523880"/>
          </a:xfrm>
        </p:spPr>
        <p:txBody>
          <a:bodyPr/>
          <a:lstStyle>
            <a:lvl1pPr>
              <a:defRPr>
                <a:solidFill>
                  <a:srgbClr val="FFFFFF"/>
                </a:solidFill>
              </a:defRPr>
            </a:lvl1pPr>
          </a:lstStyle>
          <a:p>
            <a:pPr lvl="0"/>
            <a:r>
              <a:rPr lang="en-US"/>
              <a:t>PRESENTATION TITLE</a:t>
            </a:r>
          </a:p>
        </p:txBody>
      </p:sp>
      <p:sp>
        <p:nvSpPr>
          <p:cNvPr id="3" name="Subtitle 2"/>
          <p:cNvSpPr txBox="1">
            <a:spLocks noGrp="1"/>
          </p:cNvSpPr>
          <p:nvPr>
            <p:ph type="subTitle" idx="4294967295"/>
          </p:nvPr>
        </p:nvSpPr>
        <p:spPr>
          <a:xfrm>
            <a:off x="1371599" y="2286000"/>
            <a:ext cx="6400799" cy="762120"/>
          </a:xfrm>
        </p:spPr>
        <p:txBody>
          <a:bodyPr anchorCtr="1"/>
          <a:lstStyle>
            <a:lvl1pPr marL="0" indent="0" algn="ctr">
              <a:buNone/>
              <a:defRPr>
                <a:solidFill>
                  <a:srgbClr val="FFFFFF"/>
                </a:solidFill>
              </a:defRPr>
            </a:lvl1pPr>
          </a:lstStyle>
          <a:p>
            <a:pPr lvl="0"/>
            <a:r>
              <a:rPr lang="en-US"/>
              <a:t>Presenter Name</a:t>
            </a:r>
          </a:p>
        </p:txBody>
      </p:sp>
      <p:sp>
        <p:nvSpPr>
          <p:cNvPr id="4" name="Date Placeholder 3"/>
          <p:cNvSpPr txBox="1">
            <a:spLocks noGrp="1"/>
          </p:cNvSpPr>
          <p:nvPr>
            <p:ph type="dt" sz="half" idx="7"/>
          </p:nvPr>
        </p:nvSpPr>
        <p:spPr/>
        <p:txBody>
          <a:bodyPr/>
          <a:lstStyle>
            <a:lvl1pPr>
              <a:defRPr/>
            </a:lvl1pPr>
          </a:lstStyle>
          <a:p>
            <a:pPr lvl="0"/>
            <a:fld id="{55ACD98D-D3A2-4F92-9D18-7F387BB69437}" type="datetime1">
              <a:rPr lang="en-US"/>
              <a:pPr lvl="0"/>
              <a:t>10/13/2014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91C617F-052D-4B1B-B42D-B4DAD1A49163}" type="slidenum">
              <a:t>‹#›</a:t>
            </a:fld>
            <a:endParaRPr lang="en-US"/>
          </a:p>
        </p:txBody>
      </p:sp>
      <p:pic>
        <p:nvPicPr>
          <p:cNvPr id="7" name="Picture 6"/>
          <p:cNvPicPr>
            <a:picLocks noChangeAspect="1"/>
          </p:cNvPicPr>
          <p:nvPr/>
        </p:nvPicPr>
        <p:blipFill>
          <a:blip r:embed="rId2"/>
          <a:stretch>
            <a:fillRect/>
          </a:stretch>
        </p:blipFill>
        <p:spPr>
          <a:xfrm>
            <a:off x="1785960" y="5943600"/>
            <a:ext cx="5572080" cy="1076400"/>
          </a:xfrm>
          <a:prstGeom prst="rect">
            <a:avLst/>
          </a:prstGeom>
          <a:noFill/>
          <a:ln>
            <a:noFill/>
          </a:ln>
        </p:spPr>
      </p:pic>
      <p:sp>
        <p:nvSpPr>
          <p:cNvPr id="8" name="Text Placeholder 8"/>
          <p:cNvSpPr txBox="1">
            <a:spLocks noGrp="1"/>
          </p:cNvSpPr>
          <p:nvPr>
            <p:ph type="body" idx="4294967295"/>
          </p:nvPr>
        </p:nvSpPr>
        <p:spPr>
          <a:xfrm>
            <a:off x="2514600" y="3048120"/>
            <a:ext cx="4114800" cy="533520"/>
          </a:xfrm>
        </p:spPr>
        <p:txBody>
          <a:bodyPr anchorCtr="1"/>
          <a:lstStyle>
            <a:lvl1pPr marL="0" indent="0" algn="ctr">
              <a:spcBef>
                <a:spcPts val="499"/>
              </a:spcBef>
              <a:buNone/>
              <a:defRPr sz="2000">
                <a:solidFill>
                  <a:srgbClr val="FFFFFF"/>
                </a:solidFill>
              </a:defRPr>
            </a:lvl1pPr>
          </a:lstStyle>
          <a:p>
            <a:pPr lvl="0"/>
            <a:r>
              <a:rPr lang="en-US"/>
              <a:t>youremail@domain.com</a:t>
            </a:r>
          </a:p>
        </p:txBody>
      </p:sp>
    </p:spTree>
    <p:extLst>
      <p:ext uri="{BB962C8B-B14F-4D97-AF65-F5344CB8AC3E}">
        <p14:creationId xmlns:p14="http://schemas.microsoft.com/office/powerpoint/2010/main" val="138217180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762120"/>
            <a:ext cx="7772400" cy="1523880"/>
          </a:xfrm>
        </p:spPr>
        <p:txBody>
          <a:bodyPr/>
          <a:lstStyle>
            <a:lvl1pPr>
              <a:defRPr>
                <a:solidFill>
                  <a:srgbClr val="FFFFFF"/>
                </a:solidFill>
              </a:defRPr>
            </a:lvl1pPr>
          </a:lstStyle>
          <a:p>
            <a:pPr lvl="0"/>
            <a:r>
              <a:rPr lang="en-US"/>
              <a:t>PRESENTATION TITLE</a:t>
            </a:r>
          </a:p>
        </p:txBody>
      </p:sp>
      <p:sp>
        <p:nvSpPr>
          <p:cNvPr id="3" name="Subtitle 2"/>
          <p:cNvSpPr txBox="1">
            <a:spLocks noGrp="1"/>
          </p:cNvSpPr>
          <p:nvPr>
            <p:ph type="subTitle" idx="4294967295"/>
          </p:nvPr>
        </p:nvSpPr>
        <p:spPr>
          <a:xfrm>
            <a:off x="1371599" y="2286000"/>
            <a:ext cx="6400799" cy="762120"/>
          </a:xfrm>
        </p:spPr>
        <p:txBody>
          <a:bodyPr anchorCtr="1"/>
          <a:lstStyle>
            <a:lvl1pPr marL="0" indent="0" algn="ctr">
              <a:buNone/>
              <a:defRPr>
                <a:solidFill>
                  <a:srgbClr val="FFFFFF"/>
                </a:solidFill>
              </a:defRPr>
            </a:lvl1pPr>
          </a:lstStyle>
          <a:p>
            <a:pPr lvl="0"/>
            <a:r>
              <a:rPr lang="en-US"/>
              <a:t>Presenter Name</a:t>
            </a:r>
          </a:p>
        </p:txBody>
      </p:sp>
      <p:sp>
        <p:nvSpPr>
          <p:cNvPr id="4" name="Date Placeholder 3"/>
          <p:cNvSpPr txBox="1">
            <a:spLocks noGrp="1"/>
          </p:cNvSpPr>
          <p:nvPr>
            <p:ph type="dt" sz="half" idx="7"/>
          </p:nvPr>
        </p:nvSpPr>
        <p:spPr/>
        <p:txBody>
          <a:bodyPr/>
          <a:lstStyle>
            <a:lvl1pPr>
              <a:defRPr/>
            </a:lvl1pPr>
          </a:lstStyle>
          <a:p>
            <a:pPr lvl="0"/>
            <a:fld id="{0AA0C3A2-973C-4073-8215-20E68B53D4BB}" type="datetime1">
              <a:rPr lang="en-US"/>
              <a:pPr lvl="0"/>
              <a:t>10/13/2014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800B169-7613-435D-B995-4B023F99BF7E}" type="slidenum">
              <a:t>‹#›</a:t>
            </a:fld>
            <a:endParaRPr lang="en-US"/>
          </a:p>
        </p:txBody>
      </p:sp>
      <p:pic>
        <p:nvPicPr>
          <p:cNvPr id="7" name="Picture 6"/>
          <p:cNvPicPr>
            <a:picLocks noChangeAspect="1"/>
          </p:cNvPicPr>
          <p:nvPr/>
        </p:nvPicPr>
        <p:blipFill>
          <a:blip r:embed="rId2"/>
          <a:stretch>
            <a:fillRect/>
          </a:stretch>
        </p:blipFill>
        <p:spPr>
          <a:xfrm>
            <a:off x="1785960" y="5943600"/>
            <a:ext cx="5572080" cy="1076400"/>
          </a:xfrm>
          <a:prstGeom prst="rect">
            <a:avLst/>
          </a:prstGeom>
          <a:noFill/>
          <a:ln>
            <a:noFill/>
          </a:ln>
        </p:spPr>
      </p:pic>
      <p:sp>
        <p:nvSpPr>
          <p:cNvPr id="8" name="Text Placeholder 8"/>
          <p:cNvSpPr txBox="1">
            <a:spLocks noGrp="1"/>
          </p:cNvSpPr>
          <p:nvPr>
            <p:ph type="body" idx="4294967295"/>
          </p:nvPr>
        </p:nvSpPr>
        <p:spPr>
          <a:xfrm>
            <a:off x="2514600" y="3048120"/>
            <a:ext cx="4114800" cy="533520"/>
          </a:xfrm>
        </p:spPr>
        <p:txBody>
          <a:bodyPr anchorCtr="1"/>
          <a:lstStyle>
            <a:lvl1pPr marL="0" indent="0" algn="ctr">
              <a:spcBef>
                <a:spcPts val="499"/>
              </a:spcBef>
              <a:buNone/>
              <a:defRPr sz="2000">
                <a:solidFill>
                  <a:srgbClr val="FFFFFF"/>
                </a:solidFill>
              </a:defRPr>
            </a:lvl1pPr>
          </a:lstStyle>
          <a:p>
            <a:pPr lvl="0"/>
            <a:r>
              <a:rPr lang="en-US"/>
              <a:t>youremail@domain.com</a:t>
            </a:r>
          </a:p>
        </p:txBody>
      </p:sp>
    </p:spTree>
    <p:extLst>
      <p:ext uri="{BB962C8B-B14F-4D97-AF65-F5344CB8AC3E}">
        <p14:creationId xmlns:p14="http://schemas.microsoft.com/office/powerpoint/2010/main" val="367293196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Title 1"/>
          <p:cNvSpPr txBox="1">
            <a:spLocks noGrp="1"/>
          </p:cNvSpPr>
          <p:nvPr>
            <p:ph type="title"/>
          </p:nvPr>
        </p:nvSpPr>
        <p:spPr>
          <a:xfrm>
            <a:off x="457200" y="0"/>
            <a:ext cx="8229600" cy="1060560"/>
          </a:xfrm>
        </p:spPr>
        <p:txBody>
          <a:bodyPr/>
          <a:lstStyle>
            <a:lvl1pPr>
              <a:defRPr>
                <a:solidFill>
                  <a:srgbClr val="FFFFFF"/>
                </a:solidFill>
              </a:defRPr>
            </a:lvl1pPr>
          </a:lstStyle>
          <a:p>
            <a:pPr lvl="0"/>
            <a:r>
              <a:rPr lang="en-US"/>
              <a:t>Click to edit Master title style</a:t>
            </a:r>
          </a:p>
        </p:txBody>
      </p:sp>
      <p:sp>
        <p:nvSpPr>
          <p:cNvPr id="4" name="Content Placeholder 2"/>
          <p:cNvSpPr txBox="1">
            <a:spLocks noGrp="1"/>
          </p:cNvSpPr>
          <p:nvPr>
            <p:ph type="title" idx="4294967295"/>
          </p:nvPr>
        </p:nvSpPr>
        <p:spPr>
          <a:xfrm>
            <a:off x="457200" y="1600200"/>
            <a:ext cx="8229600" cy="4525920"/>
          </a:xfrm>
        </p:spPr>
        <p:txBody>
          <a:bodyPr anchor="t" anchorCtr="0"/>
          <a:lstStyle>
            <a:lvl1pPr algn="l">
              <a:spcBef>
                <a:spcPts val="799"/>
              </a:spcBef>
              <a:defRPr sz="32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3"/>
          <p:cNvSpPr txBox="1">
            <a:spLocks noGrp="1"/>
          </p:cNvSpPr>
          <p:nvPr>
            <p:ph type="dt" sz="half" idx="7"/>
          </p:nvPr>
        </p:nvSpPr>
        <p:spPr/>
        <p:txBody>
          <a:bodyPr/>
          <a:lstStyle>
            <a:lvl1pPr>
              <a:defRPr/>
            </a:lvl1pPr>
          </a:lstStyle>
          <a:p>
            <a:pPr lvl="0"/>
            <a:fld id="{D3127B7C-392E-4BCE-8237-2A7A3293CAB4}" type="datetime1">
              <a:rPr lang="en-US"/>
              <a:pPr lvl="0"/>
              <a:t>10/13/2014</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8F34BAC5-C853-4A31-B494-F818B012F5F8}" type="slidenum">
              <a:t>‹#›</a:t>
            </a:fld>
            <a:endParaRPr lang="en-US"/>
          </a:p>
        </p:txBody>
      </p:sp>
      <p:pic>
        <p:nvPicPr>
          <p:cNvPr id="8" name="Picture 10"/>
          <p:cNvPicPr>
            <a:picLocks noChangeAspect="1"/>
          </p:cNvPicPr>
          <p:nvPr/>
        </p:nvPicPr>
        <p:blipFill>
          <a:blip r:embed="rId3"/>
          <a:stretch>
            <a:fillRect/>
          </a:stretch>
        </p:blipFill>
        <p:spPr>
          <a:xfrm>
            <a:off x="76320" y="6343200"/>
            <a:ext cx="3809880" cy="514800"/>
          </a:xfrm>
          <a:prstGeom prst="rect">
            <a:avLst/>
          </a:prstGeom>
          <a:noFill/>
          <a:ln>
            <a:noFill/>
          </a:ln>
        </p:spPr>
      </p:pic>
      <p:sp>
        <p:nvSpPr>
          <p:cNvPr id="9" name="Content Placeholder 8"/>
          <p:cNvSpPr txBox="1">
            <a:spLocks noGrp="1"/>
          </p:cNvSpPr>
          <p:nvPr>
            <p:ph idx="1"/>
          </p:nvPr>
        </p:nvSpPr>
        <p:spPr>
          <a:xfrm>
            <a:off x="457200" y="1604520"/>
            <a:ext cx="8229240" cy="3977279"/>
          </a:xfrm>
        </p:spPr>
        <p:txBody>
          <a:bodyPr lIns="0" tIns="0" rIns="0" bIns="0"/>
          <a:lstStyle>
            <a:lvl1pPr hangingPunct="0">
              <a:spcBef>
                <a:spcPts val="0"/>
              </a:spcBef>
              <a:spcAft>
                <a:spcPts val="1417"/>
              </a:spcAft>
              <a:defRPr>
                <a:latin typeface="Liberation Sans" pitchFamily="18"/>
              </a:defRPr>
            </a:lvl1pPr>
          </a:lstStyle>
          <a:p>
            <a:endParaRPr lang="en-US"/>
          </a:p>
        </p:txBody>
      </p:sp>
    </p:spTree>
    <p:extLst>
      <p:ext uri="{BB962C8B-B14F-4D97-AF65-F5344CB8AC3E}">
        <p14:creationId xmlns:p14="http://schemas.microsoft.com/office/powerpoint/2010/main" val="12572193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 name="Picture 7"/>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Title 1"/>
          <p:cNvSpPr txBox="1">
            <a:spLocks noGrp="1"/>
          </p:cNvSpPr>
          <p:nvPr>
            <p:ph type="title"/>
          </p:nvPr>
        </p:nvSpPr>
        <p:spPr>
          <a:xfrm>
            <a:off x="722159" y="4406759"/>
            <a:ext cx="7772400" cy="1362240"/>
          </a:xfrm>
        </p:spPr>
        <p:txBody>
          <a:bodyPr anchor="t" anchorCtr="0"/>
          <a:lstStyle>
            <a:lvl1pPr algn="l">
              <a:defRPr sz="4000" b="1" cap="all"/>
            </a:lvl1pPr>
          </a:lstStyle>
          <a:p>
            <a:pPr lvl="0"/>
            <a:r>
              <a:rPr lang="en-US"/>
              <a:t>Click to edit Master title style</a:t>
            </a:r>
          </a:p>
        </p:txBody>
      </p:sp>
      <p:sp>
        <p:nvSpPr>
          <p:cNvPr id="4" name="Text Placeholder 2"/>
          <p:cNvSpPr txBox="1">
            <a:spLocks noGrp="1"/>
          </p:cNvSpPr>
          <p:nvPr>
            <p:ph type="body" idx="1"/>
          </p:nvPr>
        </p:nvSpPr>
        <p:spPr>
          <a:xfrm>
            <a:off x="722159" y="2906640"/>
            <a:ext cx="7772400" cy="1500119"/>
          </a:xfrm>
        </p:spPr>
        <p:txBody>
          <a:bodyPr anchor="b"/>
          <a:lstStyle>
            <a:lvl1pPr marL="0" indent="0">
              <a:spcBef>
                <a:spcPts val="499"/>
              </a:spcBef>
              <a:buNone/>
              <a:defRPr sz="2000">
                <a:solidFill>
                  <a:srgbClr val="898989"/>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97220F37-9605-4194-85C9-B7790318AAAF}" type="datetime1">
              <a:rPr lang="en-US"/>
              <a:pPr lvl="0"/>
              <a:t>10/13/2014</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5DAC4344-6EF1-4C32-8975-B7F38FE1868D}" type="slidenum">
              <a:t>‹#›</a:t>
            </a:fld>
            <a:endParaRPr lang="en-US"/>
          </a:p>
        </p:txBody>
      </p:sp>
      <p:pic>
        <p:nvPicPr>
          <p:cNvPr id="8" name="Picture 6"/>
          <p:cNvPicPr>
            <a:picLocks noChangeAspect="1"/>
          </p:cNvPicPr>
          <p:nvPr/>
        </p:nvPicPr>
        <p:blipFill>
          <a:blip r:embed="rId3"/>
          <a:stretch>
            <a:fillRect/>
          </a:stretch>
        </p:blipFill>
        <p:spPr>
          <a:xfrm>
            <a:off x="76320" y="6343200"/>
            <a:ext cx="3809880" cy="514800"/>
          </a:xfrm>
          <a:prstGeom prst="rect">
            <a:avLst/>
          </a:prstGeom>
          <a:noFill/>
          <a:ln>
            <a:noFill/>
          </a:ln>
        </p:spPr>
      </p:pic>
    </p:spTree>
    <p:extLst>
      <p:ext uri="{BB962C8B-B14F-4D97-AF65-F5344CB8AC3E}">
        <p14:creationId xmlns:p14="http://schemas.microsoft.com/office/powerpoint/2010/main" val="341791636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Title 1"/>
          <p:cNvSpPr txBox="1">
            <a:spLocks noGrp="1"/>
          </p:cNvSpPr>
          <p:nvPr>
            <p:ph type="title"/>
          </p:nvPr>
        </p:nvSpPr>
        <p:spPr>
          <a:xfrm>
            <a:off x="457200" y="0"/>
            <a:ext cx="8229600" cy="1060560"/>
          </a:xfrm>
        </p:spPr>
        <p:txBody>
          <a:bodyPr/>
          <a:lstStyle>
            <a:lvl1pPr>
              <a:defRPr>
                <a:solidFill>
                  <a:srgbClr val="FFFFFF"/>
                </a:solidFill>
              </a:defRPr>
            </a:lvl1pPr>
          </a:lstStyle>
          <a:p>
            <a:pPr lvl="0"/>
            <a:r>
              <a:rPr lang="en-US"/>
              <a:t>Click to edit Master title style</a:t>
            </a:r>
          </a:p>
        </p:txBody>
      </p:sp>
      <p:sp>
        <p:nvSpPr>
          <p:cNvPr id="4" name="Content Placeholder 2"/>
          <p:cNvSpPr txBox="1">
            <a:spLocks noGrp="1"/>
          </p:cNvSpPr>
          <p:nvPr>
            <p:ph type="title" idx="4294967295"/>
          </p:nvPr>
        </p:nvSpPr>
        <p:spPr>
          <a:xfrm>
            <a:off x="45720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Content Placeholder 3"/>
          <p:cNvSpPr txBox="1">
            <a:spLocks noGrp="1"/>
          </p:cNvSpPr>
          <p:nvPr>
            <p:ph type="title" idx="4294967295"/>
          </p:nvPr>
        </p:nvSpPr>
        <p:spPr>
          <a:xfrm>
            <a:off x="464832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6" name="Date Placeholder 4"/>
          <p:cNvSpPr txBox="1">
            <a:spLocks noGrp="1"/>
          </p:cNvSpPr>
          <p:nvPr>
            <p:ph type="dt" sz="half" idx="7"/>
          </p:nvPr>
        </p:nvSpPr>
        <p:spPr/>
        <p:txBody>
          <a:bodyPr/>
          <a:lstStyle>
            <a:lvl1pPr>
              <a:defRPr/>
            </a:lvl1pPr>
          </a:lstStyle>
          <a:p>
            <a:pPr lvl="0"/>
            <a:fld id="{8E26CDD3-EA64-467E-AA2F-1B7A17FA79D1}" type="datetime1">
              <a:rPr lang="en-US"/>
              <a:pPr lvl="0"/>
              <a:t>10/13/2014</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AF1B16A0-4BCF-4E82-9C2C-4993A9B9F83B}" type="slidenum">
              <a:t>‹#›</a:t>
            </a:fld>
            <a:endParaRPr lang="en-US"/>
          </a:p>
        </p:txBody>
      </p:sp>
      <p:pic>
        <p:nvPicPr>
          <p:cNvPr id="9" name="Picture 7"/>
          <p:cNvPicPr>
            <a:picLocks noChangeAspect="1"/>
          </p:cNvPicPr>
          <p:nvPr/>
        </p:nvPicPr>
        <p:blipFill>
          <a:blip r:embed="rId3"/>
          <a:stretch>
            <a:fillRect/>
          </a:stretch>
        </p:blipFill>
        <p:spPr>
          <a:xfrm>
            <a:off x="76320" y="6343200"/>
            <a:ext cx="3809880" cy="514800"/>
          </a:xfrm>
          <a:prstGeom prst="rect">
            <a:avLst/>
          </a:prstGeom>
          <a:noFill/>
          <a:ln>
            <a:noFill/>
          </a:ln>
        </p:spPr>
      </p:pic>
    </p:spTree>
    <p:extLst>
      <p:ext uri="{BB962C8B-B14F-4D97-AF65-F5344CB8AC3E}">
        <p14:creationId xmlns:p14="http://schemas.microsoft.com/office/powerpoint/2010/main" val="235348746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 name="Picture 10"/>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Title 1"/>
          <p:cNvSpPr txBox="1">
            <a:spLocks noGrp="1"/>
          </p:cNvSpPr>
          <p:nvPr>
            <p:ph type="title"/>
          </p:nvPr>
        </p:nvSpPr>
        <p:spPr>
          <a:xfrm>
            <a:off x="457200" y="0"/>
            <a:ext cx="8229600" cy="1060560"/>
          </a:xfrm>
        </p:spPr>
        <p:txBody>
          <a:bodyPr/>
          <a:lstStyle>
            <a:lvl1pPr>
              <a:defRPr>
                <a:solidFill>
                  <a:srgbClr val="FFFFFF"/>
                </a:solidFill>
              </a:defRPr>
            </a:lvl1pPr>
          </a:lstStyle>
          <a:p>
            <a:pPr lvl="0"/>
            <a:r>
              <a:rPr lang="en-US"/>
              <a:t>Click to edit Master title style</a:t>
            </a:r>
          </a:p>
        </p:txBody>
      </p:sp>
      <p:sp>
        <p:nvSpPr>
          <p:cNvPr id="4" name="Text Placeholder 2"/>
          <p:cNvSpPr txBox="1">
            <a:spLocks noGrp="1"/>
          </p:cNvSpPr>
          <p:nvPr>
            <p:ph type="body" idx="1"/>
          </p:nvPr>
        </p:nvSpPr>
        <p:spPr>
          <a:xfrm>
            <a:off x="457200" y="1535039"/>
            <a:ext cx="4040279" cy="639720"/>
          </a:xfrm>
        </p:spPr>
        <p:txBody>
          <a:bodyPr anchor="b"/>
          <a:lstStyle>
            <a:lvl1pPr marL="0" indent="0">
              <a:spcBef>
                <a:spcPts val="601"/>
              </a:spcBef>
              <a:buNone/>
              <a:defRPr sz="2400" b="1"/>
            </a:lvl1pPr>
          </a:lstStyle>
          <a:p>
            <a:pPr lvl="0"/>
            <a:r>
              <a:rPr lang="en-US"/>
              <a:t>Click to edit Master text styles</a:t>
            </a:r>
          </a:p>
        </p:txBody>
      </p:sp>
      <p:sp>
        <p:nvSpPr>
          <p:cNvPr id="5" name="Content Placeholder 3"/>
          <p:cNvSpPr txBox="1">
            <a:spLocks noGrp="1"/>
          </p:cNvSpPr>
          <p:nvPr>
            <p:ph type="title" idx="4294967295"/>
          </p:nvPr>
        </p:nvSpPr>
        <p:spPr>
          <a:xfrm>
            <a:off x="457200" y="2174760"/>
            <a:ext cx="4040279" cy="3951360"/>
          </a:xfrm>
        </p:spPr>
        <p:txBody>
          <a:bodyPr anchor="t" anchorCtr="0"/>
          <a:lstStyle>
            <a:lvl1pPr marL="343080" indent="-343080" algn="l">
              <a:spcBef>
                <a:spcPts val="601"/>
              </a:spcBef>
              <a:buSzPct val="100000"/>
              <a:buFont typeface="Arial" pitchFamily="34"/>
              <a:buChar char="•"/>
              <a:defRPr sz="24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6" name="Text Placeholder 4"/>
          <p:cNvSpPr txBox="1">
            <a:spLocks noGrp="1"/>
          </p:cNvSpPr>
          <p:nvPr>
            <p:ph type="body" idx="3"/>
          </p:nvPr>
        </p:nvSpPr>
        <p:spPr>
          <a:xfrm>
            <a:off x="4645080" y="1535039"/>
            <a:ext cx="4041719" cy="639720"/>
          </a:xfrm>
        </p:spPr>
        <p:txBody>
          <a:bodyPr anchor="b"/>
          <a:lstStyle>
            <a:lvl1pPr marL="0" indent="0">
              <a:spcBef>
                <a:spcPts val="601"/>
              </a:spcBef>
              <a:buNone/>
              <a:defRPr sz="2400" b="1"/>
            </a:lvl1pPr>
          </a:lstStyle>
          <a:p>
            <a:pPr lvl="0"/>
            <a:r>
              <a:rPr lang="en-US"/>
              <a:t>Click to edit Master text styles</a:t>
            </a:r>
          </a:p>
        </p:txBody>
      </p:sp>
      <p:sp>
        <p:nvSpPr>
          <p:cNvPr id="7" name="Content Placeholder 5"/>
          <p:cNvSpPr txBox="1">
            <a:spLocks noGrp="1"/>
          </p:cNvSpPr>
          <p:nvPr>
            <p:ph type="title" idx="4294967295"/>
          </p:nvPr>
        </p:nvSpPr>
        <p:spPr>
          <a:xfrm>
            <a:off x="4645080" y="2174760"/>
            <a:ext cx="4041719" cy="3951360"/>
          </a:xfrm>
        </p:spPr>
        <p:txBody>
          <a:bodyPr anchor="t" anchorCtr="0"/>
          <a:lstStyle>
            <a:lvl1pPr marL="343080" indent="-343080" algn="l">
              <a:spcBef>
                <a:spcPts val="601"/>
              </a:spcBef>
              <a:buSzPct val="100000"/>
              <a:buFont typeface="Arial" pitchFamily="34"/>
              <a:buChar char="•"/>
              <a:defRPr sz="24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8" name="Date Placeholder 6"/>
          <p:cNvSpPr txBox="1">
            <a:spLocks noGrp="1"/>
          </p:cNvSpPr>
          <p:nvPr>
            <p:ph type="dt" sz="half" idx="7"/>
          </p:nvPr>
        </p:nvSpPr>
        <p:spPr/>
        <p:txBody>
          <a:bodyPr/>
          <a:lstStyle>
            <a:lvl1pPr>
              <a:defRPr/>
            </a:lvl1pPr>
          </a:lstStyle>
          <a:p>
            <a:pPr lvl="0"/>
            <a:fld id="{90E797AD-35A7-417F-B096-274EB40229E6}" type="datetime1">
              <a:rPr lang="en-US"/>
              <a:pPr lvl="0"/>
              <a:t>10/13/2014</a:t>
            </a:fld>
            <a:endParaRPr lang="en-US"/>
          </a:p>
        </p:txBody>
      </p:sp>
      <p:sp>
        <p:nvSpPr>
          <p:cNvPr id="9" name="Footer Placeholder 7"/>
          <p:cNvSpPr txBox="1">
            <a:spLocks noGrp="1"/>
          </p:cNvSpPr>
          <p:nvPr>
            <p:ph type="ftr" sz="quarter" idx="9"/>
          </p:nvPr>
        </p:nvSpPr>
        <p:spPr/>
        <p:txBody>
          <a:bodyPr/>
          <a:lstStyle>
            <a:lvl1pPr>
              <a:defRPr/>
            </a:lvl1pPr>
          </a:lstStyle>
          <a:p>
            <a:pPr lvl="0"/>
            <a:endParaRPr lang="en-US"/>
          </a:p>
        </p:txBody>
      </p:sp>
      <p:sp>
        <p:nvSpPr>
          <p:cNvPr id="10" name="Slide Number Placeholder 8"/>
          <p:cNvSpPr txBox="1">
            <a:spLocks noGrp="1"/>
          </p:cNvSpPr>
          <p:nvPr>
            <p:ph type="sldNum" sz="quarter" idx="8"/>
          </p:nvPr>
        </p:nvSpPr>
        <p:spPr/>
        <p:txBody>
          <a:bodyPr/>
          <a:lstStyle>
            <a:lvl1pPr>
              <a:defRPr/>
            </a:lvl1pPr>
          </a:lstStyle>
          <a:p>
            <a:pPr lvl="0"/>
            <a:fld id="{15D765FE-7F9C-4FE3-934A-0EC555167394}" type="slidenum">
              <a:t>‹#›</a:t>
            </a:fld>
            <a:endParaRPr lang="en-US"/>
          </a:p>
        </p:txBody>
      </p:sp>
      <p:pic>
        <p:nvPicPr>
          <p:cNvPr id="11" name="Picture 9"/>
          <p:cNvPicPr>
            <a:picLocks noChangeAspect="1"/>
          </p:cNvPicPr>
          <p:nvPr/>
        </p:nvPicPr>
        <p:blipFill>
          <a:blip r:embed="rId3"/>
          <a:stretch>
            <a:fillRect/>
          </a:stretch>
        </p:blipFill>
        <p:spPr>
          <a:xfrm>
            <a:off x="76320" y="6343200"/>
            <a:ext cx="3809880" cy="514800"/>
          </a:xfrm>
          <a:prstGeom prst="rect">
            <a:avLst/>
          </a:prstGeom>
          <a:noFill/>
          <a:ln>
            <a:noFill/>
          </a:ln>
        </p:spPr>
      </p:pic>
    </p:spTree>
    <p:extLst>
      <p:ext uri="{BB962C8B-B14F-4D97-AF65-F5344CB8AC3E}">
        <p14:creationId xmlns:p14="http://schemas.microsoft.com/office/powerpoint/2010/main" val="101630034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 name="Picture 6"/>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Title 1"/>
          <p:cNvSpPr txBox="1">
            <a:spLocks noGrp="1"/>
          </p:cNvSpPr>
          <p:nvPr>
            <p:ph type="title"/>
          </p:nvPr>
        </p:nvSpPr>
        <p:spPr>
          <a:xfrm>
            <a:off x="457200" y="0"/>
            <a:ext cx="8229600" cy="1060560"/>
          </a:xfrm>
        </p:spPr>
        <p:txBody>
          <a:bodyPr/>
          <a:lstStyle>
            <a:lvl1pPr>
              <a:defRPr>
                <a:solidFill>
                  <a:srgbClr val="FFFFFF"/>
                </a:solidFill>
              </a:defRPr>
            </a:lvl1pPr>
          </a:lstStyle>
          <a:p>
            <a:pPr lvl="0"/>
            <a:r>
              <a:rPr lang="en-US"/>
              <a:t>Click to edit Master title style</a:t>
            </a:r>
          </a:p>
        </p:txBody>
      </p:sp>
      <p:sp>
        <p:nvSpPr>
          <p:cNvPr id="4" name="Date Placeholder 2"/>
          <p:cNvSpPr txBox="1">
            <a:spLocks noGrp="1"/>
          </p:cNvSpPr>
          <p:nvPr>
            <p:ph type="dt" sz="half" idx="7"/>
          </p:nvPr>
        </p:nvSpPr>
        <p:spPr/>
        <p:txBody>
          <a:bodyPr/>
          <a:lstStyle>
            <a:lvl1pPr>
              <a:defRPr/>
            </a:lvl1pPr>
          </a:lstStyle>
          <a:p>
            <a:pPr lvl="0"/>
            <a:fld id="{C85F4638-6348-48D5-8D11-EB870214DCC3}" type="datetime1">
              <a:rPr lang="en-US"/>
              <a:pPr lvl="0"/>
              <a:t>10/13/2014</a:t>
            </a:fld>
            <a:endParaRPr lang="en-US"/>
          </a:p>
        </p:txBody>
      </p:sp>
      <p:sp>
        <p:nvSpPr>
          <p:cNvPr id="5" name="Footer Placeholder 3"/>
          <p:cNvSpPr txBox="1">
            <a:spLocks noGrp="1"/>
          </p:cNvSpPr>
          <p:nvPr>
            <p:ph type="ftr" sz="quarter" idx="9"/>
          </p:nvPr>
        </p:nvSpPr>
        <p:spPr/>
        <p:txBody>
          <a:bodyPr/>
          <a:lstStyle>
            <a:lvl1pPr>
              <a:defRPr/>
            </a:lvl1pPr>
          </a:lstStyle>
          <a:p>
            <a:pPr lvl="0"/>
            <a:endParaRPr lang="en-US"/>
          </a:p>
        </p:txBody>
      </p:sp>
      <p:sp>
        <p:nvSpPr>
          <p:cNvPr id="6" name="Slide Number Placeholder 4"/>
          <p:cNvSpPr txBox="1">
            <a:spLocks noGrp="1"/>
          </p:cNvSpPr>
          <p:nvPr>
            <p:ph type="sldNum" sz="quarter" idx="8"/>
          </p:nvPr>
        </p:nvSpPr>
        <p:spPr/>
        <p:txBody>
          <a:bodyPr/>
          <a:lstStyle>
            <a:lvl1pPr>
              <a:defRPr/>
            </a:lvl1pPr>
          </a:lstStyle>
          <a:p>
            <a:pPr lvl="0"/>
            <a:fld id="{C6A359A2-8E8C-4F53-A0BB-F6C7B0CC6D1E}" type="slidenum">
              <a:t>‹#›</a:t>
            </a:fld>
            <a:endParaRPr lang="en-US"/>
          </a:p>
        </p:txBody>
      </p:sp>
      <p:pic>
        <p:nvPicPr>
          <p:cNvPr id="7" name="Picture 5"/>
          <p:cNvPicPr>
            <a:picLocks noChangeAspect="1"/>
          </p:cNvPicPr>
          <p:nvPr/>
        </p:nvPicPr>
        <p:blipFill>
          <a:blip r:embed="rId3"/>
          <a:stretch>
            <a:fillRect/>
          </a:stretch>
        </p:blipFill>
        <p:spPr>
          <a:xfrm>
            <a:off x="76320" y="6343200"/>
            <a:ext cx="3809880" cy="514800"/>
          </a:xfrm>
          <a:prstGeom prst="rect">
            <a:avLst/>
          </a:prstGeom>
          <a:noFill/>
          <a:ln>
            <a:noFill/>
          </a:ln>
        </p:spPr>
      </p:pic>
    </p:spTree>
    <p:extLst>
      <p:ext uri="{BB962C8B-B14F-4D97-AF65-F5344CB8AC3E}">
        <p14:creationId xmlns:p14="http://schemas.microsoft.com/office/powerpoint/2010/main" val="231282267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Date Placeholder 1"/>
          <p:cNvSpPr txBox="1">
            <a:spLocks noGrp="1"/>
          </p:cNvSpPr>
          <p:nvPr>
            <p:ph type="dt" sz="half" idx="7"/>
          </p:nvPr>
        </p:nvSpPr>
        <p:spPr/>
        <p:txBody>
          <a:bodyPr/>
          <a:lstStyle>
            <a:lvl1pPr>
              <a:defRPr/>
            </a:lvl1pPr>
          </a:lstStyle>
          <a:p>
            <a:pPr lvl="0"/>
            <a:fld id="{80835D61-7C60-4B8C-BAD8-3F614AA8B48F}" type="datetime1">
              <a:rPr lang="en-US"/>
              <a:pPr lvl="0"/>
              <a:t>10/13/2014</a:t>
            </a:fld>
            <a:endParaRPr lang="en-US"/>
          </a:p>
        </p:txBody>
      </p:sp>
      <p:sp>
        <p:nvSpPr>
          <p:cNvPr id="4" name="Footer Placeholder 2"/>
          <p:cNvSpPr txBox="1">
            <a:spLocks noGrp="1"/>
          </p:cNvSpPr>
          <p:nvPr>
            <p:ph type="ftr" sz="quarter" idx="9"/>
          </p:nvPr>
        </p:nvSpPr>
        <p:spPr/>
        <p:txBody>
          <a:bodyPr/>
          <a:lstStyle>
            <a:lvl1pPr>
              <a:defRPr/>
            </a:lvl1pPr>
          </a:lstStyle>
          <a:p>
            <a:pPr lvl="0"/>
            <a:endParaRPr lang="en-US"/>
          </a:p>
        </p:txBody>
      </p:sp>
      <p:sp>
        <p:nvSpPr>
          <p:cNvPr id="5" name="Slide Number Placeholder 3"/>
          <p:cNvSpPr txBox="1">
            <a:spLocks noGrp="1"/>
          </p:cNvSpPr>
          <p:nvPr>
            <p:ph type="sldNum" sz="quarter" idx="8"/>
          </p:nvPr>
        </p:nvSpPr>
        <p:spPr/>
        <p:txBody>
          <a:bodyPr/>
          <a:lstStyle>
            <a:lvl1pPr>
              <a:defRPr/>
            </a:lvl1pPr>
          </a:lstStyle>
          <a:p>
            <a:pPr lvl="0"/>
            <a:fld id="{D845F3C4-47A8-4C1F-AA14-936E1DAE4DE7}" type="slidenum">
              <a:t>‹#›</a:t>
            </a:fld>
            <a:endParaRPr lang="en-US"/>
          </a:p>
        </p:txBody>
      </p:sp>
      <p:pic>
        <p:nvPicPr>
          <p:cNvPr id="6" name="Picture 4"/>
          <p:cNvPicPr>
            <a:picLocks noChangeAspect="1"/>
          </p:cNvPicPr>
          <p:nvPr/>
        </p:nvPicPr>
        <p:blipFill>
          <a:blip r:embed="rId3"/>
          <a:stretch>
            <a:fillRect/>
          </a:stretch>
        </p:blipFill>
        <p:spPr>
          <a:xfrm>
            <a:off x="76320" y="6343200"/>
            <a:ext cx="3809880" cy="514800"/>
          </a:xfrm>
          <a:prstGeom prst="rect">
            <a:avLst/>
          </a:prstGeom>
          <a:noFill/>
          <a:ln>
            <a:noFill/>
          </a:ln>
        </p:spPr>
      </p:pic>
    </p:spTree>
    <p:extLst>
      <p:ext uri="{BB962C8B-B14F-4D97-AF65-F5344CB8AC3E}">
        <p14:creationId xmlns:p14="http://schemas.microsoft.com/office/powerpoint/2010/main" val="223213640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type="title" idx="4294967295"/>
          </p:nvPr>
        </p:nvSpPr>
        <p:spPr>
          <a:xfrm>
            <a:off x="457200" y="1600200"/>
            <a:ext cx="8229600" cy="4525920"/>
          </a:xfrm>
        </p:spPr>
        <p:txBody>
          <a:bodyPr anchor="t" anchorCtr="0"/>
          <a:lstStyle>
            <a:lvl1pPr marL="343080" indent="-343080" algn="l">
              <a:spcBef>
                <a:spcPts val="799"/>
              </a:spcBef>
              <a:buSzPct val="100000"/>
              <a:buFont typeface="Arial" pitchFamily="34"/>
              <a:buChar char="•"/>
              <a:defRPr sz="32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p:cNvSpPr txBox="1">
            <a:spLocks noGrp="1"/>
          </p:cNvSpPr>
          <p:nvPr>
            <p:ph type="dt" sz="half" idx="7"/>
          </p:nvPr>
        </p:nvSpPr>
        <p:spPr/>
        <p:txBody>
          <a:bodyPr/>
          <a:lstStyle>
            <a:lvl1pPr>
              <a:defRPr/>
            </a:lvl1pPr>
          </a:lstStyle>
          <a:p>
            <a:pPr lvl="0"/>
            <a:fld id="{2DDC24C2-D8D4-4BE0-9B76-0982E63FCF8A}" type="datetime1">
              <a:rPr lang="en-US"/>
              <a:pPr lvl="0"/>
              <a:t>10/13/2014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92ED47B1-37B9-49E1-AA58-50A2E6841050}" type="slidenum">
              <a:t>‹#›</a:t>
            </a:fld>
            <a:endParaRPr lang="en-US"/>
          </a:p>
        </p:txBody>
      </p:sp>
    </p:spTree>
    <p:extLst>
      <p:ext uri="{BB962C8B-B14F-4D97-AF65-F5344CB8AC3E}">
        <p14:creationId xmlns:p14="http://schemas.microsoft.com/office/powerpoint/2010/main" val="141734564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Title 1"/>
          <p:cNvSpPr txBox="1">
            <a:spLocks noGrp="1"/>
          </p:cNvSpPr>
          <p:nvPr>
            <p:ph type="title"/>
          </p:nvPr>
        </p:nvSpPr>
        <p:spPr>
          <a:xfrm>
            <a:off x="457200" y="272880"/>
            <a:ext cx="3008160" cy="1162080"/>
          </a:xfrm>
        </p:spPr>
        <p:txBody>
          <a:bodyPr anchor="b" anchorCtr="0"/>
          <a:lstStyle>
            <a:lvl1pPr algn="l">
              <a:defRPr sz="2000" b="1"/>
            </a:lvl1pPr>
          </a:lstStyle>
          <a:p>
            <a:pPr lvl="0"/>
            <a:r>
              <a:rPr lang="en-US"/>
              <a:t>Click to edit Master title style</a:t>
            </a:r>
          </a:p>
        </p:txBody>
      </p:sp>
      <p:sp>
        <p:nvSpPr>
          <p:cNvPr id="4" name="Content Placeholder 2"/>
          <p:cNvSpPr txBox="1">
            <a:spLocks noGrp="1"/>
          </p:cNvSpPr>
          <p:nvPr>
            <p:ph type="title" idx="4294967295"/>
          </p:nvPr>
        </p:nvSpPr>
        <p:spPr>
          <a:xfrm>
            <a:off x="3575159" y="272880"/>
            <a:ext cx="5111640" cy="5853240"/>
          </a:xfrm>
        </p:spPr>
        <p:txBody>
          <a:bodyPr anchor="t" anchorCtr="0"/>
          <a:lstStyle>
            <a:lvl1pPr marL="343080" indent="-343080" algn="l">
              <a:spcBef>
                <a:spcPts val="799"/>
              </a:spcBef>
              <a:buSzPct val="100000"/>
              <a:buFont typeface="Arial" pitchFamily="34"/>
              <a:buChar char="•"/>
              <a:defRPr sz="32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3"/>
          <p:cNvSpPr txBox="1">
            <a:spLocks noGrp="1"/>
          </p:cNvSpPr>
          <p:nvPr>
            <p:ph type="body" idx="2"/>
          </p:nvPr>
        </p:nvSpPr>
        <p:spPr>
          <a:xfrm>
            <a:off x="457200" y="1434960"/>
            <a:ext cx="3008160" cy="4691160"/>
          </a:xfrm>
        </p:spPr>
        <p:txBody>
          <a:bodyPr/>
          <a:lstStyle>
            <a:lvl1pPr marL="0" indent="0">
              <a:spcBef>
                <a:spcPts val="300"/>
              </a:spcBef>
              <a:buNone/>
              <a:defRPr sz="14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6D270226-5BDF-4B39-837B-30AE778AA5DB}" type="datetime1">
              <a:rPr lang="en-US"/>
              <a:pPr lvl="0"/>
              <a:t>10/13/2014</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7D6DAC24-4297-49E1-A675-401CA8F4B023}" type="slidenum">
              <a:t>‹#›</a:t>
            </a:fld>
            <a:endParaRPr lang="en-US"/>
          </a:p>
        </p:txBody>
      </p:sp>
      <p:pic>
        <p:nvPicPr>
          <p:cNvPr id="9" name="Picture 7"/>
          <p:cNvPicPr>
            <a:picLocks noChangeAspect="1"/>
          </p:cNvPicPr>
          <p:nvPr/>
        </p:nvPicPr>
        <p:blipFill>
          <a:blip r:embed="rId3"/>
          <a:stretch>
            <a:fillRect/>
          </a:stretch>
        </p:blipFill>
        <p:spPr>
          <a:xfrm>
            <a:off x="76320" y="6343200"/>
            <a:ext cx="3809880" cy="514800"/>
          </a:xfrm>
          <a:prstGeom prst="rect">
            <a:avLst/>
          </a:prstGeom>
          <a:noFill/>
          <a:ln>
            <a:noFill/>
          </a:ln>
        </p:spPr>
      </p:pic>
    </p:spTree>
    <p:extLst>
      <p:ext uri="{BB962C8B-B14F-4D97-AF65-F5344CB8AC3E}">
        <p14:creationId xmlns:p14="http://schemas.microsoft.com/office/powerpoint/2010/main" val="283937327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Title 1"/>
          <p:cNvSpPr txBox="1">
            <a:spLocks noGrp="1"/>
          </p:cNvSpPr>
          <p:nvPr>
            <p:ph type="title"/>
          </p:nvPr>
        </p:nvSpPr>
        <p:spPr>
          <a:xfrm>
            <a:off x="1792440" y="4800600"/>
            <a:ext cx="5486399" cy="566640"/>
          </a:xfrm>
        </p:spPr>
        <p:txBody>
          <a:bodyPr anchor="b" anchorCtr="0"/>
          <a:lstStyle>
            <a:lvl1pPr algn="l">
              <a:defRPr sz="2000" b="1"/>
            </a:lvl1pPr>
          </a:lstStyle>
          <a:p>
            <a:pPr lvl="0"/>
            <a:r>
              <a:rPr lang="en-US"/>
              <a:t>Click to edit Master title style</a:t>
            </a:r>
          </a:p>
        </p:txBody>
      </p:sp>
      <p:sp>
        <p:nvSpPr>
          <p:cNvPr id="4" name="Picture Placeholder 2"/>
          <p:cNvSpPr txBox="1">
            <a:spLocks noGrp="1"/>
          </p:cNvSpPr>
          <p:nvPr>
            <p:ph type="title" idx="4294967295"/>
          </p:nvPr>
        </p:nvSpPr>
        <p:spPr>
          <a:xfrm>
            <a:off x="1792440" y="612720"/>
            <a:ext cx="5486399" cy="4114800"/>
          </a:xfrm>
        </p:spPr>
        <p:txBody>
          <a:bodyPr anchor="t" anchorCtr="0"/>
          <a:lstStyle>
            <a:lvl1pPr hangingPunct="0">
              <a:defRPr>
                <a:latin typeface="Liberation Sans" pitchFamily="18"/>
              </a:defRPr>
            </a:lvl1pPr>
          </a:lstStyle>
          <a:p>
            <a:pPr lvl="0"/>
            <a:endParaRPr lang="en-US"/>
          </a:p>
        </p:txBody>
      </p:sp>
      <p:sp>
        <p:nvSpPr>
          <p:cNvPr id="5" name="Text Placeholder 3"/>
          <p:cNvSpPr txBox="1">
            <a:spLocks noGrp="1"/>
          </p:cNvSpPr>
          <p:nvPr>
            <p:ph type="body" idx="2"/>
          </p:nvPr>
        </p:nvSpPr>
        <p:spPr>
          <a:xfrm>
            <a:off x="1792440" y="5367240"/>
            <a:ext cx="5486399" cy="804959"/>
          </a:xfrm>
        </p:spPr>
        <p:txBody>
          <a:bodyPr/>
          <a:lstStyle>
            <a:lvl1pPr marL="0" indent="0">
              <a:spcBef>
                <a:spcPts val="300"/>
              </a:spcBef>
              <a:buNone/>
              <a:defRPr sz="14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0D3DD8B5-B4D7-4497-B4CD-A45EB8312147}" type="datetime1">
              <a:rPr lang="en-US"/>
              <a:pPr lvl="0"/>
              <a:t>10/13/2014</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A6BFA17D-6C98-4D8A-9DA2-821DAB732F17}" type="slidenum">
              <a:t>‹#›</a:t>
            </a:fld>
            <a:endParaRPr lang="en-US"/>
          </a:p>
        </p:txBody>
      </p:sp>
      <p:pic>
        <p:nvPicPr>
          <p:cNvPr id="9" name="Picture 7"/>
          <p:cNvPicPr>
            <a:picLocks noChangeAspect="1"/>
          </p:cNvPicPr>
          <p:nvPr/>
        </p:nvPicPr>
        <p:blipFill>
          <a:blip r:embed="rId3"/>
          <a:stretch>
            <a:fillRect/>
          </a:stretch>
        </p:blipFill>
        <p:spPr>
          <a:xfrm>
            <a:off x="76320" y="6343200"/>
            <a:ext cx="3809880" cy="514800"/>
          </a:xfrm>
          <a:prstGeom prst="rect">
            <a:avLst/>
          </a:prstGeom>
          <a:noFill/>
          <a:ln>
            <a:noFill/>
          </a:ln>
        </p:spPr>
      </p:pic>
    </p:spTree>
    <p:extLst>
      <p:ext uri="{BB962C8B-B14F-4D97-AF65-F5344CB8AC3E}">
        <p14:creationId xmlns:p14="http://schemas.microsoft.com/office/powerpoint/2010/main" val="163060376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2" name="Picture 7"/>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Title 1"/>
          <p:cNvSpPr txBox="1">
            <a:spLocks noGrp="1"/>
          </p:cNvSpPr>
          <p:nvPr>
            <p:ph type="title"/>
          </p:nvPr>
        </p:nvSpPr>
        <p:spPr>
          <a:xfrm>
            <a:off x="457200" y="0"/>
            <a:ext cx="8229600" cy="1060560"/>
          </a:xfrm>
        </p:spPr>
        <p:txBody>
          <a:bodyPr/>
          <a:lstStyle>
            <a:lvl1pPr>
              <a:defRPr>
                <a:solidFill>
                  <a:srgbClr val="FFFFFF"/>
                </a:solidFill>
              </a:defRPr>
            </a:lvl1pPr>
          </a:lstStyle>
          <a:p>
            <a:pPr lvl="0"/>
            <a:r>
              <a:rPr lang="en-US"/>
              <a:t>Click to edit Master title style</a:t>
            </a:r>
          </a:p>
        </p:txBody>
      </p:sp>
      <p:sp>
        <p:nvSpPr>
          <p:cNvPr id="4"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fld id="{F44B012A-FDD3-42CB-9692-275A2354A231}" type="datetime1">
              <a:rPr lang="en-US"/>
              <a:pPr lvl="0"/>
              <a:t>10/13/2014</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18E70D4A-9D06-4295-9CC5-BA924063665C}" type="slidenum">
              <a:t>‹#›</a:t>
            </a:fld>
            <a:endParaRPr lang="en-US"/>
          </a:p>
        </p:txBody>
      </p:sp>
      <p:pic>
        <p:nvPicPr>
          <p:cNvPr id="8" name="Picture 6"/>
          <p:cNvPicPr>
            <a:picLocks noChangeAspect="1"/>
          </p:cNvPicPr>
          <p:nvPr/>
        </p:nvPicPr>
        <p:blipFill>
          <a:blip r:embed="rId3"/>
          <a:stretch>
            <a:fillRect/>
          </a:stretch>
        </p:blipFill>
        <p:spPr>
          <a:xfrm>
            <a:off x="76320" y="6343200"/>
            <a:ext cx="3809880" cy="514800"/>
          </a:xfrm>
          <a:prstGeom prst="rect">
            <a:avLst/>
          </a:prstGeom>
          <a:noFill/>
          <a:ln>
            <a:noFill/>
          </a:ln>
        </p:spPr>
      </p:pic>
    </p:spTree>
    <p:extLst>
      <p:ext uri="{BB962C8B-B14F-4D97-AF65-F5344CB8AC3E}">
        <p14:creationId xmlns:p14="http://schemas.microsoft.com/office/powerpoint/2010/main" val="102078968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9144000" cy="1060560"/>
          </a:xfrm>
          <a:prstGeom prst="rect">
            <a:avLst/>
          </a:prstGeom>
          <a:noFill/>
          <a:ln>
            <a:noFill/>
          </a:ln>
        </p:spPr>
      </p:pic>
      <p:sp>
        <p:nvSpPr>
          <p:cNvPr id="3" name="Vertical Title 1"/>
          <p:cNvSpPr txBox="1">
            <a:spLocks noGrp="1"/>
          </p:cNvSpPr>
          <p:nvPr>
            <p:ph type="title" orient="vert"/>
          </p:nvPr>
        </p:nvSpPr>
        <p:spPr>
          <a:xfrm>
            <a:off x="6629400" y="274680"/>
            <a:ext cx="2057400" cy="5851440"/>
          </a:xfrm>
        </p:spPr>
        <p:txBody>
          <a:bodyPr vert="eaVert"/>
          <a:lstStyle>
            <a:lvl1pPr>
              <a:defRPr/>
            </a:lvl1pPr>
          </a:lstStyle>
          <a:p>
            <a:pPr lvl="0"/>
            <a:r>
              <a:rPr lang="en-US"/>
              <a:t>Click to edit Master title style</a:t>
            </a:r>
          </a:p>
        </p:txBody>
      </p:sp>
      <p:sp>
        <p:nvSpPr>
          <p:cNvPr id="4" name="Vertical Text Placeholder 2"/>
          <p:cNvSpPr txBox="1">
            <a:spLocks noGrp="1"/>
          </p:cNvSpPr>
          <p:nvPr>
            <p:ph type="body" orient="vert" idx="1"/>
          </p:nvPr>
        </p:nvSpPr>
        <p:spPr>
          <a:xfrm>
            <a:off x="457200" y="274680"/>
            <a:ext cx="6019919" cy="58514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fld id="{7A2337BE-5573-4A3E-B6BA-E0091C023AEE}" type="datetime1">
              <a:rPr lang="en-US"/>
              <a:pPr lvl="0"/>
              <a:t>10/13/2014</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C116E308-4BFC-458D-ADA8-8F147E303044}" type="slidenum">
              <a:t>‹#›</a:t>
            </a:fld>
            <a:endParaRPr lang="en-US"/>
          </a:p>
        </p:txBody>
      </p:sp>
      <p:pic>
        <p:nvPicPr>
          <p:cNvPr id="8" name="Picture 6"/>
          <p:cNvPicPr>
            <a:picLocks noChangeAspect="1"/>
          </p:cNvPicPr>
          <p:nvPr/>
        </p:nvPicPr>
        <p:blipFill>
          <a:blip r:embed="rId3"/>
          <a:stretch>
            <a:fillRect/>
          </a:stretch>
        </p:blipFill>
        <p:spPr>
          <a:xfrm>
            <a:off x="76320" y="6343200"/>
            <a:ext cx="3809880" cy="514800"/>
          </a:xfrm>
          <a:prstGeom prst="rect">
            <a:avLst/>
          </a:prstGeom>
          <a:noFill/>
          <a:ln>
            <a:noFill/>
          </a:ln>
        </p:spPr>
      </p:pic>
    </p:spTree>
    <p:extLst>
      <p:ext uri="{BB962C8B-B14F-4D97-AF65-F5344CB8AC3E}">
        <p14:creationId xmlns:p14="http://schemas.microsoft.com/office/powerpoint/2010/main" val="124505752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159" y="4406759"/>
            <a:ext cx="7772400" cy="1362240"/>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159" y="2906640"/>
            <a:ext cx="7772400" cy="1500119"/>
          </a:xfrm>
        </p:spPr>
        <p:txBody>
          <a:bodyPr anchor="b"/>
          <a:lstStyle>
            <a:lvl1pPr marL="0" indent="0">
              <a:spcBef>
                <a:spcPts val="499"/>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325AFF6D-F0E8-4460-A587-BC98E063D5BB}" type="datetime1">
              <a:rPr lang="en-US"/>
              <a:pPr lvl="0"/>
              <a:t>10/13/2014</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6E5306F1-0F3C-441C-85D2-BC63968B69BF}" type="slidenum">
              <a:t>‹#›</a:t>
            </a:fld>
            <a:endParaRPr lang="en-US"/>
          </a:p>
        </p:txBody>
      </p:sp>
    </p:spTree>
    <p:extLst>
      <p:ext uri="{BB962C8B-B14F-4D97-AF65-F5344CB8AC3E}">
        <p14:creationId xmlns:p14="http://schemas.microsoft.com/office/powerpoint/2010/main" val="320889651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type="title" idx="4294967295"/>
          </p:nvPr>
        </p:nvSpPr>
        <p:spPr>
          <a:xfrm>
            <a:off x="45720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p:cNvSpPr txBox="1">
            <a:spLocks noGrp="1"/>
          </p:cNvSpPr>
          <p:nvPr>
            <p:ph type="title" idx="4294967295"/>
          </p:nvPr>
        </p:nvSpPr>
        <p:spPr>
          <a:xfrm>
            <a:off x="464832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p:cNvSpPr txBox="1">
            <a:spLocks noGrp="1"/>
          </p:cNvSpPr>
          <p:nvPr>
            <p:ph type="dt" sz="half" idx="7"/>
          </p:nvPr>
        </p:nvSpPr>
        <p:spPr/>
        <p:txBody>
          <a:bodyPr/>
          <a:lstStyle>
            <a:lvl1pPr>
              <a:defRPr/>
            </a:lvl1pPr>
          </a:lstStyle>
          <a:p>
            <a:pPr lvl="0"/>
            <a:fld id="{8AF2FF02-4C82-4F7A-91A1-D4D3F76996FA}" type="datetime1">
              <a:rPr lang="en-US"/>
              <a:pPr lvl="0"/>
              <a:t>10/13/2014</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D3E00E17-EE30-44F1-B2F1-F536EF36F044}" type="slidenum">
              <a:t>‹#›</a:t>
            </a:fld>
            <a:endParaRPr lang="en-US"/>
          </a:p>
        </p:txBody>
      </p:sp>
    </p:spTree>
    <p:extLst>
      <p:ext uri="{BB962C8B-B14F-4D97-AF65-F5344CB8AC3E}">
        <p14:creationId xmlns:p14="http://schemas.microsoft.com/office/powerpoint/2010/main" val="316470549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039"/>
            <a:ext cx="4040279" cy="639720"/>
          </a:xfrm>
        </p:spPr>
        <p:txBody>
          <a:bodyPr anchor="b"/>
          <a:lstStyle>
            <a:lvl1pPr marL="0" indent="0">
              <a:spcBef>
                <a:spcPts val="601"/>
              </a:spcBef>
              <a:buNone/>
              <a:defRPr sz="2400" b="1"/>
            </a:lvl1pPr>
          </a:lstStyle>
          <a:p>
            <a:pPr lvl="0"/>
            <a:r>
              <a:rPr lang="en-US"/>
              <a:t>Click to edit Master text styles</a:t>
            </a:r>
          </a:p>
        </p:txBody>
      </p:sp>
      <p:sp>
        <p:nvSpPr>
          <p:cNvPr id="4" name="Content Placeholder 3"/>
          <p:cNvSpPr txBox="1">
            <a:spLocks noGrp="1"/>
          </p:cNvSpPr>
          <p:nvPr>
            <p:ph type="title" idx="4294967295"/>
          </p:nvPr>
        </p:nvSpPr>
        <p:spPr>
          <a:xfrm>
            <a:off x="457200" y="2174760"/>
            <a:ext cx="4040279" cy="3951360"/>
          </a:xfrm>
        </p:spPr>
        <p:txBody>
          <a:bodyPr anchor="t" anchorCtr="0"/>
          <a:lstStyle>
            <a:lvl1pPr marL="343080" indent="-343080" algn="l">
              <a:spcBef>
                <a:spcPts val="601"/>
              </a:spcBef>
              <a:buSzPct val="100000"/>
              <a:buFont typeface="Arial" pitchFamily="34"/>
              <a:buChar char="•"/>
              <a:defRPr sz="24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p:cNvSpPr txBox="1">
            <a:spLocks noGrp="1"/>
          </p:cNvSpPr>
          <p:nvPr>
            <p:ph type="body" idx="3"/>
          </p:nvPr>
        </p:nvSpPr>
        <p:spPr>
          <a:xfrm>
            <a:off x="4645080" y="1535039"/>
            <a:ext cx="4041719" cy="639720"/>
          </a:xfrm>
        </p:spPr>
        <p:txBody>
          <a:bodyPr anchor="b"/>
          <a:lstStyle>
            <a:lvl1pPr marL="0" indent="0">
              <a:spcBef>
                <a:spcPts val="601"/>
              </a:spcBef>
              <a:buNone/>
              <a:defRPr sz="2400" b="1"/>
            </a:lvl1pPr>
          </a:lstStyle>
          <a:p>
            <a:pPr lvl="0"/>
            <a:r>
              <a:rPr lang="en-US"/>
              <a:t>Click to edit Master text styles</a:t>
            </a:r>
          </a:p>
        </p:txBody>
      </p:sp>
      <p:sp>
        <p:nvSpPr>
          <p:cNvPr id="6" name="Content Placeholder 5"/>
          <p:cNvSpPr txBox="1">
            <a:spLocks noGrp="1"/>
          </p:cNvSpPr>
          <p:nvPr>
            <p:ph type="title" idx="4294967295"/>
          </p:nvPr>
        </p:nvSpPr>
        <p:spPr>
          <a:xfrm>
            <a:off x="4645080" y="2174760"/>
            <a:ext cx="4041719" cy="3951360"/>
          </a:xfrm>
        </p:spPr>
        <p:txBody>
          <a:bodyPr anchor="t" anchorCtr="0"/>
          <a:lstStyle>
            <a:lvl1pPr marL="343080" indent="-343080" algn="l">
              <a:spcBef>
                <a:spcPts val="601"/>
              </a:spcBef>
              <a:buSzPct val="100000"/>
              <a:buFont typeface="Arial" pitchFamily="34"/>
              <a:buChar char="•"/>
              <a:defRPr sz="24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p:cNvSpPr txBox="1">
            <a:spLocks noGrp="1"/>
          </p:cNvSpPr>
          <p:nvPr>
            <p:ph type="dt" sz="half" idx="7"/>
          </p:nvPr>
        </p:nvSpPr>
        <p:spPr/>
        <p:txBody>
          <a:bodyPr/>
          <a:lstStyle>
            <a:lvl1pPr>
              <a:defRPr/>
            </a:lvl1pPr>
          </a:lstStyle>
          <a:p>
            <a:pPr lvl="0"/>
            <a:fld id="{FB4C3B85-FBA9-446F-87FB-8C15432495E8}" type="datetime1">
              <a:rPr lang="en-US"/>
              <a:pPr lvl="0"/>
              <a:t>10/13/2014</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107D0F7C-9B4D-4E98-86C1-1B8E3FA77582}" type="slidenum">
              <a:t>‹#›</a:t>
            </a:fld>
            <a:endParaRPr lang="en-US"/>
          </a:p>
        </p:txBody>
      </p:sp>
    </p:spTree>
    <p:extLst>
      <p:ext uri="{BB962C8B-B14F-4D97-AF65-F5344CB8AC3E}">
        <p14:creationId xmlns:p14="http://schemas.microsoft.com/office/powerpoint/2010/main" val="102458211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01A2C2FE-FB3A-4ADE-B0D0-D5947CCEE7EF}" type="datetime1">
              <a:rPr lang="en-US"/>
              <a:pPr lvl="0"/>
              <a:t>10/13/2014</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46CFB3D5-D4E2-4BE9-BC46-D79E239A56D7}" type="slidenum">
              <a:t>‹#›</a:t>
            </a:fld>
            <a:endParaRPr lang="en-US"/>
          </a:p>
        </p:txBody>
      </p:sp>
    </p:spTree>
    <p:extLst>
      <p:ext uri="{BB962C8B-B14F-4D97-AF65-F5344CB8AC3E}">
        <p14:creationId xmlns:p14="http://schemas.microsoft.com/office/powerpoint/2010/main" val="194390337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EFBA9EC9-6503-4296-B89B-4DEC984B53FF}" type="datetime1">
              <a:rPr lang="en-US"/>
              <a:pPr lvl="0"/>
              <a:t>10/13/2014</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942A195D-C151-40E6-8EEE-73FA00DF3DE9}" type="slidenum">
              <a:t>‹#›</a:t>
            </a:fld>
            <a:endParaRPr lang="en-US"/>
          </a:p>
        </p:txBody>
      </p:sp>
    </p:spTree>
    <p:extLst>
      <p:ext uri="{BB962C8B-B14F-4D97-AF65-F5344CB8AC3E}">
        <p14:creationId xmlns:p14="http://schemas.microsoft.com/office/powerpoint/2010/main" val="369194656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2880"/>
            <a:ext cx="3008160" cy="1162080"/>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type="title" idx="4294967295"/>
          </p:nvPr>
        </p:nvSpPr>
        <p:spPr>
          <a:xfrm>
            <a:off x="3575159" y="272880"/>
            <a:ext cx="5111640" cy="5853240"/>
          </a:xfrm>
        </p:spPr>
        <p:txBody>
          <a:bodyPr anchor="t" anchorCtr="0"/>
          <a:lstStyle>
            <a:lvl1pPr marL="343080" indent="-343080" algn="l">
              <a:spcBef>
                <a:spcPts val="799"/>
              </a:spcBef>
              <a:buSzPct val="100000"/>
              <a:buFont typeface="Arial" pitchFamily="34"/>
              <a:buChar char="•"/>
              <a:defRPr sz="32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p:cNvSpPr txBox="1">
            <a:spLocks noGrp="1"/>
          </p:cNvSpPr>
          <p:nvPr>
            <p:ph type="body" idx="2"/>
          </p:nvPr>
        </p:nvSpPr>
        <p:spPr>
          <a:xfrm>
            <a:off x="457200" y="1434960"/>
            <a:ext cx="3008160" cy="4691160"/>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FA7FDF9-CED2-4DBF-B099-3C121379E975}" type="datetime1">
              <a:rPr lang="en-US"/>
              <a:pPr lvl="0"/>
              <a:t>10/13/2014</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75EC6ADD-5E61-4E3A-8E61-3155E2938612}" type="slidenum">
              <a:t>‹#›</a:t>
            </a:fld>
            <a:endParaRPr lang="en-US"/>
          </a:p>
        </p:txBody>
      </p:sp>
    </p:spTree>
    <p:extLst>
      <p:ext uri="{BB962C8B-B14F-4D97-AF65-F5344CB8AC3E}">
        <p14:creationId xmlns:p14="http://schemas.microsoft.com/office/powerpoint/2010/main" val="304761686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440" y="4800600"/>
            <a:ext cx="5486399" cy="566640"/>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title" idx="4294967295"/>
          </p:nvPr>
        </p:nvSpPr>
        <p:spPr>
          <a:xfrm>
            <a:off x="1792440" y="612720"/>
            <a:ext cx="5486399" cy="4114800"/>
          </a:xfrm>
        </p:spPr>
        <p:txBody>
          <a:bodyPr anchor="t" anchorCtr="0"/>
          <a:lstStyle>
            <a:lvl1pPr hangingPunct="0">
              <a:defRPr>
                <a:latin typeface="Liberation Sans" pitchFamily="18"/>
              </a:defRPr>
            </a:lvl1pPr>
          </a:lstStyle>
          <a:p>
            <a:pPr lvl="0"/>
            <a:endParaRPr lang="en-US"/>
          </a:p>
        </p:txBody>
      </p:sp>
      <p:sp>
        <p:nvSpPr>
          <p:cNvPr id="4" name="Text Placeholder 3"/>
          <p:cNvSpPr txBox="1">
            <a:spLocks noGrp="1"/>
          </p:cNvSpPr>
          <p:nvPr>
            <p:ph type="body" idx="2"/>
          </p:nvPr>
        </p:nvSpPr>
        <p:spPr>
          <a:xfrm>
            <a:off x="1792440" y="5367240"/>
            <a:ext cx="5486399" cy="804959"/>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2BFE6C1F-70EC-469A-B009-FA1E16972832}" type="datetime1">
              <a:rPr lang="en-US"/>
              <a:pPr lvl="0"/>
              <a:t>10/13/2014</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1B2F16EC-7510-4302-B8C3-6A6C21BC4073}" type="slidenum">
              <a:t>‹#›</a:t>
            </a:fld>
            <a:endParaRPr lang="en-US"/>
          </a:p>
        </p:txBody>
      </p:sp>
    </p:spTree>
    <p:extLst>
      <p:ext uri="{BB962C8B-B14F-4D97-AF65-F5344CB8AC3E}">
        <p14:creationId xmlns:p14="http://schemas.microsoft.com/office/powerpoint/2010/main" val="308323273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80"/>
            <a:ext cx="8229600" cy="1143000"/>
          </a:xfrm>
          <a:prstGeom prst="rect">
            <a:avLst/>
          </a:prstGeom>
          <a:noFill/>
          <a:ln>
            <a:noFill/>
          </a:ln>
        </p:spPr>
        <p:txBody>
          <a:bodyPr wrap="square" lIns="91440" tIns="45720" rIns="91440" bIns="45720" anchor="ctr" anchorCtr="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20"/>
          </a:xfrm>
          <a:prstGeom prst="rect">
            <a:avLst/>
          </a:prstGeom>
          <a:noFill/>
          <a:ln>
            <a:noFill/>
          </a:ln>
        </p:spPr>
        <p:txBody>
          <a:bodyPr wrap="square" lIns="91440" tIns="45720" rIns="91440" bIns="4572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720" cy="365040"/>
          </a:xfrm>
          <a:prstGeom prst="rect">
            <a:avLst/>
          </a:prstGeom>
          <a:noFill/>
          <a:ln>
            <a:noFill/>
          </a:ln>
        </p:spPr>
        <p:txBody>
          <a:bodyPr wrap="square" lIns="91440" tIns="45720" rIns="91440" bIns="45720" anchor="ctr" anchorCtr="0">
            <a:noAutofit/>
          </a:bodyPr>
          <a:lstStyle>
            <a:lvl1pPr marL="0" marR="0" lvl="0" indent="0" algn="l" rtl="0" hangingPunct="1">
              <a:lnSpc>
                <a:spcPct val="100000"/>
              </a:lnSpc>
              <a:spcBef>
                <a:spcPts val="0"/>
              </a:spcBef>
              <a:spcAft>
                <a:spcPts val="0"/>
              </a:spcAft>
              <a:buNone/>
              <a:tabLst/>
              <a:defRPr lang="en-US" sz="1200" b="0" i="0" u="none" strike="noStrike" kern="1200" cap="none" spc="0" baseline="0">
                <a:solidFill>
                  <a:srgbClr val="898989"/>
                </a:solidFill>
                <a:latin typeface="Calibri"/>
                <a:ea typeface="Segoe UI" pitchFamily="2"/>
                <a:cs typeface="Tahoma" pitchFamily="2"/>
              </a:defRPr>
            </a:lvl1pPr>
          </a:lstStyle>
          <a:p>
            <a:pPr lvl="0"/>
            <a:fld id="{6C0EC2F1-42DB-414D-9CE5-51665DB93632}" type="datetime1">
              <a:rPr lang="en-US"/>
              <a:pPr lvl="0"/>
              <a:t>10/13/2014</a:t>
            </a:fld>
            <a:endParaRPr lang="en-US"/>
          </a:p>
        </p:txBody>
      </p:sp>
      <p:sp>
        <p:nvSpPr>
          <p:cNvPr id="5" name="Footer Placeholder 4"/>
          <p:cNvSpPr txBox="1">
            <a:spLocks noGrp="1"/>
          </p:cNvSpPr>
          <p:nvPr>
            <p:ph type="ftr" sz="quarter" idx="3"/>
          </p:nvPr>
        </p:nvSpPr>
        <p:spPr>
          <a:xfrm>
            <a:off x="3124079" y="6356520"/>
            <a:ext cx="2895479" cy="365040"/>
          </a:xfrm>
          <a:prstGeom prst="rect">
            <a:avLst/>
          </a:prstGeom>
          <a:noFill/>
          <a:ln>
            <a:noFill/>
          </a:ln>
        </p:spPr>
        <p:txBody>
          <a:bodyPr wrap="square" lIns="91440" tIns="45720" rIns="91440" bIns="45720" anchor="ctr" anchorCtr="1">
            <a:noAutofit/>
          </a:bodyPr>
          <a:lstStyle>
            <a:lvl1pPr lvl="0" rtl="0" hangingPunct="0">
              <a:buNone/>
              <a:tabLst/>
              <a:defRPr lang="en-US" sz="2400" kern="1200">
                <a:latin typeface="Liberation Serif" pitchFamily="18"/>
                <a:ea typeface="Segoe UI"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3080" y="6356520"/>
            <a:ext cx="2133720" cy="365040"/>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US" sz="1200" b="0" i="0" u="none" strike="noStrike" kern="1200" cap="none" spc="0" baseline="0">
                <a:solidFill>
                  <a:srgbClr val="898989"/>
                </a:solidFill>
                <a:latin typeface="Calibri"/>
                <a:ea typeface="Segoe UI" pitchFamily="2"/>
                <a:cs typeface="Tahoma" pitchFamily="2"/>
              </a:defRPr>
            </a:lvl1pPr>
          </a:lstStyle>
          <a:p>
            <a:pPr lvl="0"/>
            <a:fld id="{DB89CD68-25AF-472C-88FD-758176AC516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xStyles>
    <p:titleStyle>
      <a:lvl1pPr marL="0" marR="0" lvl="0" indent="0" algn="ctr" rtl="0" hangingPunct="1">
        <a:lnSpc>
          <a:spcPct val="100000"/>
        </a:lnSpc>
        <a:spcBef>
          <a:spcPts val="0"/>
        </a:spcBef>
        <a:spcAft>
          <a:spcPts val="0"/>
        </a:spcAft>
        <a:buNone/>
        <a:tabLst/>
        <a:defRPr lang="en-US" sz="4400" b="0" i="0" u="none" strike="noStrike" kern="1200" cap="none" spc="0" baseline="0">
          <a:ln>
            <a:noFill/>
          </a:ln>
          <a:solidFill>
            <a:srgbClr val="000000"/>
          </a:solidFill>
          <a:latin typeface="Calibri" pitchFamily="18"/>
          <a:ea typeface="Microsoft YaHei" pitchFamily="2"/>
          <a:cs typeface="Mangal" pitchFamily="2"/>
        </a:defRPr>
      </a:lvl1pPr>
    </p:titleStyle>
    <p:bodyStyle>
      <a:lvl1pPr marL="343080" marR="0" lvl="0" indent="-343080" algn="l" rtl="0" hangingPunct="1">
        <a:lnSpc>
          <a:spcPct val="100000"/>
        </a:lnSpc>
        <a:spcBef>
          <a:spcPts val="799"/>
        </a:spcBef>
        <a:spcAft>
          <a:spcPts val="0"/>
        </a:spcAft>
        <a:buSzPct val="100000"/>
        <a:buFont typeface="Arial" pitchFamily="34"/>
        <a:buChar char="•"/>
        <a:tabLst/>
        <a:defRPr lang="en-US" sz="3200" b="0" i="0" u="none" strike="noStrike" kern="1200" cap="none" spc="0" baseline="0">
          <a:ln>
            <a:noFill/>
          </a:ln>
          <a:solidFill>
            <a:srgbClr val="000000"/>
          </a:solidFill>
          <a:latin typeface="Calibri" pitchFamily="18"/>
          <a:ea typeface="Microsoft YaHei" pitchFamily="2"/>
          <a:cs typeface="Mangal" pitchFamily="2"/>
        </a:defRPr>
      </a:lvl1pPr>
      <a:lvl2pPr marL="743040" marR="0" lvl="1" indent="-285840" algn="l" rtl="0" hangingPunct="1">
        <a:lnSpc>
          <a:spcPct val="100000"/>
        </a:lnSpc>
        <a:spcBef>
          <a:spcPts val="700"/>
        </a:spcBef>
        <a:spcAft>
          <a:spcPts val="0"/>
        </a:spcAft>
        <a:buSzPct val="100000"/>
        <a:buFont typeface="Arial" pitchFamily="34"/>
        <a:buChar char="–"/>
        <a:tabLst/>
        <a:defRPr lang="en-US" sz="2800" b="0" i="0" u="none" strike="noStrike" kern="1200" cap="none" spc="0" baseline="0">
          <a:ln>
            <a:noFill/>
          </a:ln>
          <a:solidFill>
            <a:srgbClr val="000000"/>
          </a:solidFill>
          <a:latin typeface="Calibri" pitchFamily="18"/>
          <a:ea typeface="Microsoft YaHei" pitchFamily="2"/>
          <a:cs typeface="Mangal" pitchFamily="2"/>
        </a:defRPr>
      </a:lvl2pPr>
      <a:lvl3pPr marL="1143000" marR="0" lvl="2" indent="-228600" algn="l" rtl="0" hangingPunct="1">
        <a:lnSpc>
          <a:spcPct val="100000"/>
        </a:lnSpc>
        <a:spcBef>
          <a:spcPts val="601"/>
        </a:spcBef>
        <a:spcAft>
          <a:spcPts val="0"/>
        </a:spcAft>
        <a:buSzPct val="100000"/>
        <a:buFont typeface="Arial" pitchFamily="34"/>
        <a:buChar char="•"/>
        <a:tabLst/>
        <a:defRPr lang="en-US" sz="2400" b="0" i="0" u="none" strike="noStrike" kern="1200" cap="none" spc="0" baseline="0">
          <a:ln>
            <a:noFill/>
          </a:ln>
          <a:solidFill>
            <a:srgbClr val="000000"/>
          </a:solidFill>
          <a:latin typeface="Calibri" pitchFamily="18"/>
          <a:ea typeface="Microsoft YaHei" pitchFamily="2"/>
          <a:cs typeface="Mangal" pitchFamily="2"/>
        </a:defRPr>
      </a:lvl3pPr>
      <a:lvl4pPr marL="1600200" marR="0" lvl="3" indent="-228600" algn="l" rtl="0" hangingPunct="1">
        <a:lnSpc>
          <a:spcPct val="100000"/>
        </a:lnSpc>
        <a:spcBef>
          <a:spcPts val="499"/>
        </a:spcBef>
        <a:spcAft>
          <a:spcPts val="0"/>
        </a:spcAft>
        <a:buSzPct val="100000"/>
        <a:buFont typeface="Arial" pitchFamily="34"/>
        <a:buChar char="–"/>
        <a:tabLst/>
        <a:defRPr lang="en-US" sz="2000" b="0" i="0" u="none" strike="noStrike" kern="1200" cap="none" spc="0" baseline="0">
          <a:ln>
            <a:noFill/>
          </a:ln>
          <a:solidFill>
            <a:srgbClr val="000000"/>
          </a:solidFill>
          <a:latin typeface="Calibri" pitchFamily="18"/>
          <a:ea typeface="Microsoft YaHei" pitchFamily="2"/>
          <a:cs typeface="Mangal" pitchFamily="2"/>
        </a:defRPr>
      </a:lvl4pPr>
      <a:lvl5pPr marL="2057400" marR="0" lvl="4" indent="-228600" algn="l" rtl="0" hangingPunct="1">
        <a:lnSpc>
          <a:spcPct val="100000"/>
        </a:lnSpc>
        <a:spcBef>
          <a:spcPts val="499"/>
        </a:spcBef>
        <a:spcAft>
          <a:spcPts val="0"/>
        </a:spcAft>
        <a:buSzPct val="100000"/>
        <a:buFont typeface="Arial" pitchFamily="34"/>
        <a:buChar char="»"/>
        <a:tabLst/>
        <a:defRPr lang="en-US" sz="2000" b="0" i="0" u="none" strike="noStrike" kern="1200" cap="none" spc="0" baseline="0">
          <a:ln>
            <a:noFill/>
          </a:ln>
          <a:solidFill>
            <a:srgbClr val="000000"/>
          </a:solidFill>
          <a:latin typeface="Calibri" pitchFamily="18"/>
          <a:ea typeface="Microsoft YaHei" pitchFamily="2"/>
          <a:cs typeface="Mang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80"/>
            <a:ext cx="8229600" cy="1143000"/>
          </a:xfrm>
          <a:prstGeom prst="rect">
            <a:avLst/>
          </a:prstGeom>
          <a:noFill/>
          <a:ln>
            <a:noFill/>
          </a:ln>
        </p:spPr>
        <p:txBody>
          <a:bodyPr wrap="square" lIns="91440" tIns="45720" rIns="91440" bIns="45720" anchor="ctr" anchorCtr="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20"/>
          </a:xfrm>
          <a:prstGeom prst="rect">
            <a:avLst/>
          </a:prstGeom>
          <a:noFill/>
          <a:ln>
            <a:noFill/>
          </a:ln>
        </p:spPr>
        <p:txBody>
          <a:bodyPr wrap="square" lIns="91440" tIns="45720" rIns="91440" bIns="4572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720" cy="365040"/>
          </a:xfrm>
          <a:prstGeom prst="rect">
            <a:avLst/>
          </a:prstGeom>
          <a:noFill/>
          <a:ln>
            <a:noFill/>
          </a:ln>
        </p:spPr>
        <p:txBody>
          <a:bodyPr wrap="square" lIns="91440" tIns="45720" rIns="91440" bIns="45720" anchor="ctr" anchorCtr="0">
            <a:noAutofit/>
          </a:bodyPr>
          <a:lstStyle>
            <a:lvl1pPr marL="0" marR="0" lvl="0" indent="0" algn="l" rtl="0" hangingPunct="1">
              <a:lnSpc>
                <a:spcPct val="100000"/>
              </a:lnSpc>
              <a:spcBef>
                <a:spcPts val="0"/>
              </a:spcBef>
              <a:spcAft>
                <a:spcPts val="0"/>
              </a:spcAft>
              <a:buNone/>
              <a:tabLst/>
              <a:defRPr lang="en-US" sz="1200" b="0" i="0" u="none" strike="noStrike" kern="1200" cap="none" spc="0" baseline="0">
                <a:solidFill>
                  <a:srgbClr val="898989"/>
                </a:solidFill>
                <a:latin typeface="Calibri"/>
                <a:ea typeface="Segoe UI" pitchFamily="2"/>
                <a:cs typeface="Tahoma" pitchFamily="2"/>
              </a:defRPr>
            </a:lvl1pPr>
          </a:lstStyle>
          <a:p>
            <a:pPr lvl="0"/>
            <a:fld id="{23E0CCB9-A06A-45D8-A930-EAE06FDFA3E5}" type="datetime1">
              <a:rPr lang="en-US"/>
              <a:pPr lvl="0"/>
              <a:t>10/13/2014</a:t>
            </a:fld>
            <a:endParaRPr lang="en-US"/>
          </a:p>
        </p:txBody>
      </p:sp>
      <p:sp>
        <p:nvSpPr>
          <p:cNvPr id="5" name="Footer Placeholder 4"/>
          <p:cNvSpPr txBox="1">
            <a:spLocks noGrp="1"/>
          </p:cNvSpPr>
          <p:nvPr>
            <p:ph type="ftr" sz="quarter" idx="3"/>
          </p:nvPr>
        </p:nvSpPr>
        <p:spPr>
          <a:xfrm>
            <a:off x="3124079" y="6356520"/>
            <a:ext cx="2895479" cy="365040"/>
          </a:xfrm>
          <a:prstGeom prst="rect">
            <a:avLst/>
          </a:prstGeom>
          <a:noFill/>
          <a:ln>
            <a:noFill/>
          </a:ln>
        </p:spPr>
        <p:txBody>
          <a:bodyPr wrap="square" lIns="91440" tIns="45720" rIns="91440" bIns="45720" anchor="ctr" anchorCtr="1">
            <a:noAutofit/>
          </a:bodyPr>
          <a:lstStyle>
            <a:lvl1pPr lvl="0" rtl="0" hangingPunct="0">
              <a:buNone/>
              <a:tabLst/>
              <a:defRPr lang="en-US" sz="2400" kern="1200">
                <a:latin typeface="Liberation Serif" pitchFamily="18"/>
                <a:ea typeface="Segoe UI"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3080" y="6356520"/>
            <a:ext cx="2133720" cy="365040"/>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US" sz="1200" b="0" i="0" u="none" strike="noStrike" kern="1200" cap="none" spc="0" baseline="0">
                <a:solidFill>
                  <a:srgbClr val="898989"/>
                </a:solidFill>
                <a:latin typeface="Calibri"/>
                <a:ea typeface="Segoe UI" pitchFamily="2"/>
                <a:cs typeface="Tahoma" pitchFamily="2"/>
              </a:defRPr>
            </a:lvl1pPr>
          </a:lstStyle>
          <a:p>
            <a:pPr lvl="0"/>
            <a:fld id="{8595BF76-E05B-45E8-9C4E-C6EFEDE163F1}" type="slidenum">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xStyles>
    <p:titleStyle>
      <a:lvl1pPr marL="0" marR="0" lvl="0" indent="0" algn="ctr" rtl="0" hangingPunct="1">
        <a:lnSpc>
          <a:spcPct val="100000"/>
        </a:lnSpc>
        <a:spcBef>
          <a:spcPts val="0"/>
        </a:spcBef>
        <a:spcAft>
          <a:spcPts val="0"/>
        </a:spcAft>
        <a:buNone/>
        <a:tabLst/>
        <a:defRPr lang="en-US" sz="4400" b="0" i="0" u="none" strike="noStrike" kern="1200" cap="none" spc="0" baseline="0">
          <a:ln>
            <a:noFill/>
          </a:ln>
          <a:solidFill>
            <a:srgbClr val="000000"/>
          </a:solidFill>
          <a:latin typeface="Calibri" pitchFamily="18"/>
          <a:ea typeface="Microsoft YaHei" pitchFamily="2"/>
          <a:cs typeface="Mangal" pitchFamily="2"/>
        </a:defRPr>
      </a:lvl1pPr>
    </p:titleStyle>
    <p:bodyStyle>
      <a:lvl1pPr marL="343080" marR="0" lvl="0" indent="-343080" algn="l" rtl="0" hangingPunct="1">
        <a:lnSpc>
          <a:spcPct val="100000"/>
        </a:lnSpc>
        <a:spcBef>
          <a:spcPts val="799"/>
        </a:spcBef>
        <a:spcAft>
          <a:spcPts val="0"/>
        </a:spcAft>
        <a:buSzPct val="100000"/>
        <a:buFont typeface="Arial" pitchFamily="34"/>
        <a:buChar char="•"/>
        <a:tabLst/>
        <a:defRPr lang="en-US" sz="3200" b="0" i="0" u="none" strike="noStrike" kern="1200" cap="none" spc="0" baseline="0">
          <a:ln>
            <a:noFill/>
          </a:ln>
          <a:solidFill>
            <a:srgbClr val="000000"/>
          </a:solidFill>
          <a:latin typeface="Calibri" pitchFamily="18"/>
          <a:ea typeface="Microsoft YaHei" pitchFamily="2"/>
          <a:cs typeface="Mangal" pitchFamily="2"/>
        </a:defRPr>
      </a:lvl1pPr>
      <a:lvl2pPr marL="743040" marR="0" lvl="1" indent="-285840" algn="l" rtl="0" hangingPunct="1">
        <a:lnSpc>
          <a:spcPct val="100000"/>
        </a:lnSpc>
        <a:spcBef>
          <a:spcPts val="700"/>
        </a:spcBef>
        <a:spcAft>
          <a:spcPts val="0"/>
        </a:spcAft>
        <a:buSzPct val="100000"/>
        <a:buFont typeface="Arial" pitchFamily="34"/>
        <a:buChar char="–"/>
        <a:tabLst/>
        <a:defRPr lang="en-US" sz="2800" b="0" i="0" u="none" strike="noStrike" kern="1200" cap="none" spc="0" baseline="0">
          <a:ln>
            <a:noFill/>
          </a:ln>
          <a:solidFill>
            <a:srgbClr val="000000"/>
          </a:solidFill>
          <a:latin typeface="Calibri" pitchFamily="18"/>
          <a:ea typeface="Microsoft YaHei" pitchFamily="2"/>
          <a:cs typeface="Mangal" pitchFamily="2"/>
        </a:defRPr>
      </a:lvl2pPr>
      <a:lvl3pPr marL="1143000" marR="0" lvl="2" indent="-228600" algn="l" rtl="0" hangingPunct="1">
        <a:lnSpc>
          <a:spcPct val="100000"/>
        </a:lnSpc>
        <a:spcBef>
          <a:spcPts val="601"/>
        </a:spcBef>
        <a:spcAft>
          <a:spcPts val="0"/>
        </a:spcAft>
        <a:buSzPct val="100000"/>
        <a:buFont typeface="Arial" pitchFamily="34"/>
        <a:buChar char="•"/>
        <a:tabLst/>
        <a:defRPr lang="en-US" sz="2400" b="0" i="0" u="none" strike="noStrike" kern="1200" cap="none" spc="0" baseline="0">
          <a:ln>
            <a:noFill/>
          </a:ln>
          <a:solidFill>
            <a:srgbClr val="000000"/>
          </a:solidFill>
          <a:latin typeface="Calibri" pitchFamily="18"/>
          <a:ea typeface="Microsoft YaHei" pitchFamily="2"/>
          <a:cs typeface="Mangal" pitchFamily="2"/>
        </a:defRPr>
      </a:lvl3pPr>
      <a:lvl4pPr marL="1600200" marR="0" lvl="3" indent="-228600" algn="l" rtl="0" hangingPunct="1">
        <a:lnSpc>
          <a:spcPct val="100000"/>
        </a:lnSpc>
        <a:spcBef>
          <a:spcPts val="499"/>
        </a:spcBef>
        <a:spcAft>
          <a:spcPts val="0"/>
        </a:spcAft>
        <a:buSzPct val="100000"/>
        <a:buFont typeface="Arial" pitchFamily="34"/>
        <a:buChar char="–"/>
        <a:tabLst/>
        <a:defRPr lang="en-US" sz="2000" b="0" i="0" u="none" strike="noStrike" kern="1200" cap="none" spc="0" baseline="0">
          <a:ln>
            <a:noFill/>
          </a:ln>
          <a:solidFill>
            <a:srgbClr val="000000"/>
          </a:solidFill>
          <a:latin typeface="Calibri" pitchFamily="18"/>
          <a:ea typeface="Microsoft YaHei" pitchFamily="2"/>
          <a:cs typeface="Mangal" pitchFamily="2"/>
        </a:defRPr>
      </a:lvl4pPr>
      <a:lvl5pPr marL="2057400" marR="0" lvl="4" indent="-228600" algn="l" rtl="0" hangingPunct="1">
        <a:lnSpc>
          <a:spcPct val="100000"/>
        </a:lnSpc>
        <a:spcBef>
          <a:spcPts val="499"/>
        </a:spcBef>
        <a:spcAft>
          <a:spcPts val="0"/>
        </a:spcAft>
        <a:buSzPct val="100000"/>
        <a:buFont typeface="Arial" pitchFamily="34"/>
        <a:buChar char="»"/>
        <a:tabLst/>
        <a:defRPr lang="en-US" sz="2000" b="0" i="0" u="none" strike="noStrike" kern="1200" cap="none" spc="0" baseline="0">
          <a:ln>
            <a:noFill/>
          </a:ln>
          <a:solidFill>
            <a:srgbClr val="000000"/>
          </a:solidFill>
          <a:latin typeface="Calibri" pitchFamily="18"/>
          <a:ea typeface="Microsoft YaHei" pitchFamily="2"/>
          <a:cs typeface="Mang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lansing@nagios.com"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616" y="-8573"/>
            <a:ext cx="12207240" cy="6866573"/>
          </a:xfrm>
          <a:prstGeom prst="rect">
            <a:avLst/>
          </a:prstGeom>
        </p:spPr>
      </p:pic>
      <p:sp>
        <p:nvSpPr>
          <p:cNvPr id="2" name="Title 1"/>
          <p:cNvSpPr>
            <a:spLocks noGrp="1"/>
          </p:cNvSpPr>
          <p:nvPr>
            <p:ph type="ctrTitle"/>
          </p:nvPr>
        </p:nvSpPr>
        <p:spPr>
          <a:xfrm>
            <a:off x="685798" y="1563552"/>
            <a:ext cx="7772400" cy="1469880"/>
          </a:xfrm>
        </p:spPr>
        <p:txBody>
          <a:bodyPr/>
          <a:lstStyle/>
          <a:p>
            <a:r>
              <a:rPr lang="en-US" b="1" dirty="0" smtClean="0">
                <a:solidFill>
                  <a:schemeClr val="bg1"/>
                </a:solidFill>
                <a:latin typeface="Eras Light ITC" panose="020B0402030504020804" pitchFamily="34" charset="0"/>
              </a:rPr>
              <a:t>Utilizing Data Visualizations in Systems Management</a:t>
            </a:r>
            <a:endParaRPr lang="en-US" b="1" dirty="0">
              <a:solidFill>
                <a:schemeClr val="bg1"/>
              </a:solidFill>
              <a:latin typeface="Eras Light ITC" panose="020B0402030504020804" pitchFamily="34" charset="0"/>
            </a:endParaRPr>
          </a:p>
        </p:txBody>
      </p:sp>
      <p:sp>
        <p:nvSpPr>
          <p:cNvPr id="3" name="Subtitle 2"/>
          <p:cNvSpPr>
            <a:spLocks noGrp="1"/>
          </p:cNvSpPr>
          <p:nvPr>
            <p:ph type="subTitle" idx="1"/>
          </p:nvPr>
        </p:nvSpPr>
        <p:spPr>
          <a:xfrm>
            <a:off x="1371598" y="4605557"/>
            <a:ext cx="6400799" cy="1752479"/>
          </a:xfrm>
        </p:spPr>
        <p:txBody>
          <a:bodyPr/>
          <a:lstStyle/>
          <a:p>
            <a:r>
              <a:rPr lang="en-US" dirty="0" smtClean="0">
                <a:solidFill>
                  <a:schemeClr val="bg1"/>
                </a:solidFill>
                <a:latin typeface="Eras Light ITC" panose="020B0402030504020804" pitchFamily="34" charset="0"/>
              </a:rPr>
              <a:t>Sam Lansing</a:t>
            </a:r>
          </a:p>
          <a:p>
            <a:r>
              <a:rPr lang="en-US" dirty="0" smtClean="0">
                <a:solidFill>
                  <a:schemeClr val="bg1"/>
                </a:solidFill>
                <a:latin typeface="Eras Light ITC" panose="020B0402030504020804" pitchFamily="34" charset="0"/>
              </a:rPr>
              <a:t>- </a:t>
            </a:r>
            <a:r>
              <a:rPr lang="en-US" dirty="0" smtClean="0">
                <a:solidFill>
                  <a:schemeClr val="bg1"/>
                </a:solidFill>
                <a:latin typeface="Eras Light ITC" panose="020B0402030504020804" pitchFamily="34" charset="0"/>
                <a:hlinkClick r:id="rId3"/>
              </a:rPr>
              <a:t>slansing@nagios.com</a:t>
            </a:r>
            <a:r>
              <a:rPr lang="en-US" dirty="0" smtClean="0">
                <a:solidFill>
                  <a:schemeClr val="bg1"/>
                </a:solidFill>
                <a:latin typeface="Eras Light ITC" panose="020B0402030504020804" pitchFamily="34" charset="0"/>
              </a:rPr>
              <a:t> -</a:t>
            </a:r>
            <a:endParaRPr lang="en-US" dirty="0">
              <a:solidFill>
                <a:schemeClr val="bg1"/>
              </a:solidFill>
              <a:latin typeface="Eras Light ITC" panose="020B0402030504020804" pitchFamily="34" charset="0"/>
            </a:endParaRPr>
          </a:p>
        </p:txBody>
      </p:sp>
    </p:spTree>
    <p:extLst>
      <p:ext uri="{BB962C8B-B14F-4D97-AF65-F5344CB8AC3E}">
        <p14:creationId xmlns:p14="http://schemas.microsoft.com/office/powerpoint/2010/main" val="320078839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So how do we handle this in XI?</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Performance data chain</a:t>
            </a: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Nagios</a:t>
            </a:r>
            <a:r>
              <a:rPr lang="en-US" sz="2000" dirty="0" smtClean="0">
                <a:latin typeface="Eras Light ITC" panose="020B0402030504020804" pitchFamily="34" charset="0"/>
              </a:rPr>
              <a:t> runs a check against a plugin which outputs performance data</a:t>
            </a:r>
            <a:endParaRPr lang="en-US" sz="2000" dirty="0">
              <a:latin typeface="Eras Light ITC" panose="020B0402030504020804" pitchFamily="34" charset="0"/>
            </a:endParaRP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Check/plugin output returns to </a:t>
            </a:r>
            <a:r>
              <a:rPr lang="en-US" sz="2000" dirty="0" err="1" smtClean="0">
                <a:latin typeface="Eras Light ITC" panose="020B0402030504020804" pitchFamily="34" charset="0"/>
              </a:rPr>
              <a:t>Nagios</a:t>
            </a:r>
            <a:r>
              <a:rPr lang="en-US" sz="2000" dirty="0" smtClean="0">
                <a:latin typeface="Eras Light ITC" panose="020B0402030504020804" pitchFamily="34" charset="0"/>
              </a:rPr>
              <a:t>, </a:t>
            </a:r>
            <a:r>
              <a:rPr lang="en-US" sz="2000" dirty="0" err="1" smtClean="0">
                <a:latin typeface="Eras Light ITC" panose="020B0402030504020804" pitchFamily="34" charset="0"/>
              </a:rPr>
              <a:t>perf</a:t>
            </a:r>
            <a:r>
              <a:rPr lang="en-US" sz="2000" dirty="0" smtClean="0">
                <a:latin typeface="Eras Light ITC" panose="020B0402030504020804" pitchFamily="34" charset="0"/>
              </a:rPr>
              <a:t> data is packaged with it and is denoted by all information after a pipe symbol</a:t>
            </a:r>
          </a:p>
          <a:p>
            <a:pPr marL="1600199" lvl="2" indent="-457200">
              <a:spcBef>
                <a:spcPts val="0"/>
              </a:spcBef>
              <a:spcAft>
                <a:spcPts val="1417"/>
              </a:spcAft>
              <a:buSzPct val="75000"/>
              <a:buFont typeface="StarSymbol"/>
            </a:pPr>
            <a:r>
              <a:rPr lang="en-US" sz="1600" dirty="0" smtClean="0">
                <a:latin typeface="Eras Light ITC" panose="020B0402030504020804" pitchFamily="34" charset="0"/>
              </a:rPr>
              <a:t>Output: “OK: Used percent was 33% | ‘used_percent_0’=33%;70;90</a:t>
            </a:r>
            <a:endParaRPr lang="en-US" sz="1600" dirty="0">
              <a:latin typeface="Eras Light ITC" panose="020B0402030504020804" pitchFamily="34" charset="0"/>
            </a:endParaRP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Nagios</a:t>
            </a:r>
            <a:r>
              <a:rPr lang="en-US" sz="2000" dirty="0" smtClean="0">
                <a:latin typeface="Eras Light ITC" panose="020B0402030504020804" pitchFamily="34" charset="0"/>
              </a:rPr>
              <a:t> strips the performance data off the end and initiates the   </a:t>
            </a:r>
            <a:r>
              <a:rPr lang="en-US" sz="2000" dirty="0" err="1" smtClean="0">
                <a:latin typeface="Eras Light ITC" panose="020B0402030504020804" pitchFamily="34" charset="0"/>
              </a:rPr>
              <a:t>perfdata</a:t>
            </a:r>
            <a:r>
              <a:rPr lang="en-US" sz="2000" dirty="0" smtClean="0">
                <a:latin typeface="Eras Light ITC" panose="020B0402030504020804" pitchFamily="34" charset="0"/>
              </a:rPr>
              <a:t> processing chain which eventually pushes the </a:t>
            </a:r>
            <a:r>
              <a:rPr lang="en-US" sz="2000" dirty="0" err="1" smtClean="0">
                <a:latin typeface="Eras Light ITC" panose="020B0402030504020804" pitchFamily="34" charset="0"/>
              </a:rPr>
              <a:t>perfdata</a:t>
            </a:r>
            <a:r>
              <a:rPr lang="en-US" sz="2000" dirty="0" smtClean="0">
                <a:latin typeface="Eras Light ITC" panose="020B0402030504020804" pitchFamily="34" charset="0"/>
              </a:rPr>
              <a:t> through </a:t>
            </a:r>
            <a:r>
              <a:rPr lang="en-US" sz="2000" dirty="0" err="1" smtClean="0">
                <a:latin typeface="Eras Light ITC" panose="020B0402030504020804" pitchFamily="34" charset="0"/>
              </a:rPr>
              <a:t>RRDTool</a:t>
            </a:r>
            <a:r>
              <a:rPr lang="en-US" sz="2000" dirty="0" smtClean="0">
                <a:latin typeface="Eras Light ITC" panose="020B0402030504020804" pitchFamily="34" charset="0"/>
              </a:rPr>
              <a:t> and dumps it in an RRD file</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The RRD files are actively read by your graphing tool, such as PNP4Nagios, or in the case of XI 2014, almost exclusively displayed via </a:t>
            </a:r>
            <a:r>
              <a:rPr lang="en-US" sz="2000" dirty="0" err="1" smtClean="0">
                <a:latin typeface="Eras Light ITC" panose="020B0402030504020804" pitchFamily="34" charset="0"/>
              </a:rPr>
              <a:t>Highcharts</a:t>
            </a:r>
            <a:r>
              <a:rPr lang="en-US" sz="2000" dirty="0" smtClean="0">
                <a:latin typeface="Eras Light ITC" panose="020B0402030504020804" pitchFamily="34" charset="0"/>
              </a:rPr>
              <a:t> graphing libraries</a:t>
            </a:r>
            <a:endParaRPr lang="en-US" sz="2000" dirty="0">
              <a:latin typeface="Eras Light ITC" panose="020B0402030504020804" pitchFamily="34" charset="0"/>
            </a:endParaRPr>
          </a:p>
        </p:txBody>
      </p:sp>
    </p:spTree>
    <p:extLst>
      <p:ext uri="{BB962C8B-B14F-4D97-AF65-F5344CB8AC3E}">
        <p14:creationId xmlns:p14="http://schemas.microsoft.com/office/powerpoint/2010/main" val="313038646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739" y="5453461"/>
            <a:ext cx="1821180" cy="98358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066" y="5040464"/>
            <a:ext cx="1819063" cy="1086612"/>
          </a:xfrm>
          <a:prstGeom prst="rect">
            <a:avLst/>
          </a:prstGeom>
        </p:spPr>
      </p:pic>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So how do we handle this in XI? Cont.</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Non “performance data” related visualizations</a:t>
            </a: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Hypermap</a:t>
            </a:r>
            <a:endParaRPr lang="en-US" sz="2000" dirty="0" smtClean="0">
              <a:latin typeface="Eras Light ITC" panose="020B0402030504020804" pitchFamily="34" charset="0"/>
            </a:endParaRP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Minemap</a:t>
            </a:r>
            <a:endParaRPr lang="en-US" sz="2000" dirty="0" smtClean="0">
              <a:latin typeface="Eras Light ITC" panose="020B0402030504020804" pitchFamily="34" charset="0"/>
            </a:endParaRP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Nagvis</a:t>
            </a:r>
            <a:endParaRPr lang="en-US" sz="2000" dirty="0" smtClean="0">
              <a:latin typeface="Eras Light ITC" panose="020B0402030504020804" pitchFamily="34" charset="0"/>
            </a:endParaRP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Metrics Component</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Availability Summary / Executive Summary Reports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Alert </a:t>
            </a:r>
            <a:r>
              <a:rPr lang="en-US" sz="2000" dirty="0" err="1" smtClean="0">
                <a:latin typeface="Eras Light ITC" panose="020B0402030504020804" pitchFamily="34" charset="0"/>
              </a:rPr>
              <a:t>Heatmap</a:t>
            </a:r>
            <a:endParaRPr lang="en-US" sz="2000" dirty="0" smtClean="0">
              <a:latin typeface="Eras Light ITC" panose="020B0402030504020804" pitchFamily="34" charset="0"/>
            </a:endParaRP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Alert Stream</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7236" y="5245304"/>
            <a:ext cx="2522483" cy="1501712"/>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8456" y="4413360"/>
            <a:ext cx="2420045" cy="150738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5168" y="5875174"/>
            <a:ext cx="2342007" cy="871842"/>
          </a:xfrm>
          <a:prstGeom prst="rect">
            <a:avLst/>
          </a:prstGeom>
        </p:spPr>
      </p:pic>
    </p:spTree>
    <p:extLst>
      <p:ext uri="{BB962C8B-B14F-4D97-AF65-F5344CB8AC3E}">
        <p14:creationId xmlns:p14="http://schemas.microsoft.com/office/powerpoint/2010/main" val="10189921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0560"/>
            <a:ext cx="9131421" cy="5687712"/>
          </a:xfrm>
          <a:prstGeom prst="rect">
            <a:avLst/>
          </a:prstGeom>
        </p:spPr>
      </p:pic>
      <p:sp>
        <p:nvSpPr>
          <p:cNvPr id="2" name="Title 1"/>
          <p:cNvSpPr txBox="1">
            <a:spLocks noGrp="1"/>
          </p:cNvSpPr>
          <p:nvPr>
            <p:ph type="title"/>
          </p:nvPr>
        </p:nvSpPr>
        <p:spPr/>
        <p:txBody>
          <a:bodyPr/>
          <a:lstStyle/>
          <a:p>
            <a:pPr lvl="0">
              <a:spcBef>
                <a:spcPts val="799"/>
              </a:spcBef>
            </a:pPr>
            <a:r>
              <a:rPr lang="en-US" sz="3200" dirty="0" err="1" smtClean="0">
                <a:latin typeface="Eras Light ITC" panose="020B0402030504020804" pitchFamily="34" charset="0"/>
              </a:rPr>
              <a:t>Hypermap</a:t>
            </a:r>
            <a:endParaRPr lang="en-US" sz="3200" dirty="0">
              <a:latin typeface="Eras Light ITC" panose="020B0402030504020804" pitchFamily="34" charset="0"/>
            </a:endParaRPr>
          </a:p>
        </p:txBody>
      </p:sp>
      <p:sp>
        <p:nvSpPr>
          <p:cNvPr id="5" name="Content Placeholder 2"/>
          <p:cNvSpPr txBox="1">
            <a:spLocks noGrp="1"/>
          </p:cNvSpPr>
          <p:nvPr>
            <p:ph idx="1"/>
          </p:nvPr>
        </p:nvSpPr>
        <p:spPr>
          <a:xfrm>
            <a:off x="4008120" y="4681656"/>
            <a:ext cx="8229600" cy="4525920"/>
          </a:xfrm>
        </p:spPr>
        <p:txBody>
          <a:bodyPr lIns="91440" tIns="45720" rIns="91440" bIns="45720"/>
          <a:lstStyle/>
          <a:p>
            <a:pPr marL="1200239" lvl="1" indent="-457200">
              <a:spcBef>
                <a:spcPts val="0"/>
              </a:spcBef>
              <a:spcAft>
                <a:spcPts val="1417"/>
              </a:spcAft>
              <a:buSzPct val="75000"/>
              <a:buFont typeface="StarSymbol"/>
            </a:pPr>
            <a:r>
              <a:rPr lang="en-US" sz="2000" b="1" dirty="0" smtClean="0">
                <a:latin typeface="Eras Light ITC" panose="020B0402030504020804" pitchFamily="34" charset="0"/>
              </a:rPr>
              <a:t>Display Parent-Child relationships</a:t>
            </a:r>
          </a:p>
          <a:p>
            <a:pPr marL="1200239" lvl="1" indent="-457200">
              <a:spcBef>
                <a:spcPts val="0"/>
              </a:spcBef>
              <a:spcAft>
                <a:spcPts val="1417"/>
              </a:spcAft>
              <a:buSzPct val="75000"/>
              <a:buFont typeface="StarSymbol"/>
            </a:pPr>
            <a:r>
              <a:rPr lang="en-US" sz="2000" b="1" dirty="0" smtClean="0">
                <a:latin typeface="Eras Light ITC" panose="020B0402030504020804" pitchFamily="34" charset="0"/>
              </a:rPr>
              <a:t>Visualize the effects of outages</a:t>
            </a:r>
          </a:p>
          <a:p>
            <a:pPr marL="1200239" lvl="1" indent="-457200">
              <a:spcBef>
                <a:spcPts val="0"/>
              </a:spcBef>
              <a:spcAft>
                <a:spcPts val="1417"/>
              </a:spcAft>
              <a:buSzPct val="75000"/>
              <a:buFont typeface="StarSymbol"/>
            </a:pPr>
            <a:r>
              <a:rPr lang="en-US" sz="2000" b="1" dirty="0" smtClean="0">
                <a:latin typeface="Eras Light ITC" panose="020B0402030504020804" pitchFamily="34" charset="0"/>
              </a:rPr>
              <a:t>Interactive</a:t>
            </a:r>
          </a:p>
          <a:p>
            <a:pPr marL="1200239" lvl="1" indent="-457200">
              <a:spcBef>
                <a:spcPts val="0"/>
              </a:spcBef>
              <a:spcAft>
                <a:spcPts val="1417"/>
              </a:spcAft>
              <a:buSzPct val="75000"/>
              <a:buFont typeface="StarSymbol"/>
            </a:pPr>
            <a:r>
              <a:rPr lang="en-US" sz="2000" b="1" dirty="0" smtClean="0">
                <a:latin typeface="Eras Light ITC" panose="020B0402030504020804" pitchFamily="34" charset="0"/>
              </a:rPr>
              <a:t>Ability to drill down to details pages</a:t>
            </a:r>
          </a:p>
        </p:txBody>
      </p:sp>
    </p:spTree>
    <p:extLst>
      <p:ext uri="{BB962C8B-B14F-4D97-AF65-F5344CB8AC3E}">
        <p14:creationId xmlns:p14="http://schemas.microsoft.com/office/powerpoint/2010/main" val="65552655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Alert Stream</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A “self guiding” visualization</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Quick problem acquisition</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Shows top alert producing hosts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Java (</a:t>
            </a:r>
            <a:r>
              <a:rPr lang="en-US" sz="2000" dirty="0" err="1" smtClean="0">
                <a:latin typeface="Eras Light ITC" panose="020B0402030504020804" pitchFamily="34" charset="0"/>
              </a:rPr>
              <a:t>bleh</a:t>
            </a:r>
            <a:r>
              <a:rPr lang="en-US" sz="2000" dirty="0" smtClean="0">
                <a:latin typeface="Eras Light ITC" panose="020B0402030504020804" pitchFamily="34" charset="0"/>
              </a:rPr>
              <a:t>!) driven, must have proper access rules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Great pairing with the Executive Summary report (flashy for management)</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Unable to </a:t>
            </a:r>
            <a:r>
              <a:rPr lang="en-US" sz="2000" dirty="0" err="1" smtClean="0">
                <a:latin typeface="Eras Light ITC" panose="020B0402030504020804" pitchFamily="34" charset="0"/>
              </a:rPr>
              <a:t>dashify</a:t>
            </a:r>
            <a:r>
              <a:rPr lang="en-US" sz="2000" dirty="0" smtClean="0">
                <a:latin typeface="Eras Light ITC" panose="020B0402030504020804" pitchFamily="34" charset="0"/>
              </a:rPr>
              <a:t> at this time =(</a:t>
            </a:r>
          </a:p>
        </p:txBody>
      </p:sp>
    </p:spTree>
    <p:extLst>
      <p:ext uri="{BB962C8B-B14F-4D97-AF65-F5344CB8AC3E}">
        <p14:creationId xmlns:p14="http://schemas.microsoft.com/office/powerpoint/2010/main" val="385680001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Alert Stream</a:t>
            </a:r>
            <a:endParaRPr lang="en-US" sz="3200" dirty="0">
              <a:latin typeface="Eras Light ITC" panose="020B04020305040208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 y="1188148"/>
            <a:ext cx="7704391" cy="4586661"/>
          </a:xfrm>
          <a:prstGeom prst="rect">
            <a:avLst/>
          </a:prstGeom>
        </p:spPr>
      </p:pic>
      <p:sp>
        <p:nvSpPr>
          <p:cNvPr id="5" name="TextBox 4"/>
          <p:cNvSpPr txBox="1"/>
          <p:nvPr/>
        </p:nvSpPr>
        <p:spPr>
          <a:xfrm>
            <a:off x="1421746" y="5902397"/>
            <a:ext cx="6300507" cy="369332"/>
          </a:xfrm>
          <a:prstGeom prst="rect">
            <a:avLst/>
          </a:prstGeom>
          <a:noFill/>
        </p:spPr>
        <p:txBody>
          <a:bodyPr wrap="none" rtlCol="0">
            <a:spAutoFit/>
          </a:bodyPr>
          <a:lstStyle/>
          <a:p>
            <a:r>
              <a:rPr lang="en-US" dirty="0" smtClean="0"/>
              <a:t>“Jelly” visualization, free form, directs your eyes to the top values</a:t>
            </a:r>
            <a:endParaRPr lang="en-US" dirty="0"/>
          </a:p>
        </p:txBody>
      </p:sp>
    </p:spTree>
    <p:extLst>
      <p:ext uri="{BB962C8B-B14F-4D97-AF65-F5344CB8AC3E}">
        <p14:creationId xmlns:p14="http://schemas.microsoft.com/office/powerpoint/2010/main" val="423411102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830" y="1161288"/>
            <a:ext cx="6864339" cy="4100394"/>
          </a:xfrm>
          <a:prstGeom prst="rect">
            <a:avLst/>
          </a:prstGeom>
        </p:spPr>
      </p:pic>
      <p:sp>
        <p:nvSpPr>
          <p:cNvPr id="2" name="Title 1"/>
          <p:cNvSpPr txBox="1">
            <a:spLocks noGrp="1"/>
          </p:cNvSpPr>
          <p:nvPr>
            <p:ph type="title"/>
          </p:nvPr>
        </p:nvSpPr>
        <p:spPr/>
        <p:txBody>
          <a:bodyPr/>
          <a:lstStyle/>
          <a:p>
            <a:pPr lvl="0">
              <a:spcBef>
                <a:spcPts val="799"/>
              </a:spcBef>
            </a:pPr>
            <a:r>
              <a:rPr lang="en-US" sz="3200" dirty="0" err="1" smtClean="0">
                <a:latin typeface="Eras Light ITC" panose="020B0402030504020804" pitchFamily="34" charset="0"/>
              </a:rPr>
              <a:t>Heatmap</a:t>
            </a:r>
            <a:endParaRPr lang="en-US" sz="3200" dirty="0">
              <a:latin typeface="Eras Light ITC" panose="020B0402030504020804" pitchFamily="34" charset="0"/>
            </a:endParaRPr>
          </a:p>
        </p:txBody>
      </p:sp>
      <p:sp>
        <p:nvSpPr>
          <p:cNvPr id="5" name="TextBox 4"/>
          <p:cNvSpPr txBox="1"/>
          <p:nvPr/>
        </p:nvSpPr>
        <p:spPr>
          <a:xfrm>
            <a:off x="1013313" y="5177744"/>
            <a:ext cx="8055731" cy="923330"/>
          </a:xfrm>
          <a:prstGeom prst="rect">
            <a:avLst/>
          </a:prstGeom>
          <a:noFill/>
        </p:spPr>
        <p:txBody>
          <a:bodyPr wrap="none" rtlCol="0">
            <a:spAutoFit/>
          </a:bodyPr>
          <a:lstStyle/>
          <a:p>
            <a:r>
              <a:rPr lang="en-US" dirty="0" smtClean="0"/>
              <a:t>The “Predator” visualization, less to read, more about at-a-glance detection. (Quick </a:t>
            </a:r>
          </a:p>
          <a:p>
            <a:r>
              <a:rPr lang="en-US" dirty="0" smtClean="0"/>
              <a:t>Problem acquisition, mouse over to see host/service name and time of alert, unable</a:t>
            </a:r>
          </a:p>
          <a:p>
            <a:r>
              <a:rPr lang="en-US" dirty="0" smtClean="0"/>
              <a:t>To </a:t>
            </a:r>
            <a:r>
              <a:rPr lang="en-US" dirty="0" err="1" smtClean="0"/>
              <a:t>dashify</a:t>
            </a:r>
            <a:r>
              <a:rPr lang="en-US" dirty="0" smtClean="0"/>
              <a:t> at this time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60663898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err="1" smtClean="0">
                <a:latin typeface="Eras Light ITC" panose="020B0402030504020804" pitchFamily="34" charset="0"/>
              </a:rPr>
              <a:t>Nagvis</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3</a:t>
            </a:r>
            <a:r>
              <a:rPr lang="en-US" sz="2400" baseline="30000" dirty="0" smtClean="0">
                <a:latin typeface="Eras Light ITC" panose="020B0402030504020804" pitchFamily="34" charset="0"/>
              </a:rPr>
              <a:t>rd</a:t>
            </a:r>
            <a:r>
              <a:rPr lang="en-US" sz="2400" dirty="0" smtClean="0">
                <a:latin typeface="Eras Light ITC" panose="020B0402030504020804" pitchFamily="34" charset="0"/>
              </a:rPr>
              <a:t> party component which harnesses the active </a:t>
            </a:r>
            <a:r>
              <a:rPr lang="en-US" sz="2400" dirty="0" err="1" smtClean="0">
                <a:latin typeface="Eras Light ITC" panose="020B0402030504020804" pitchFamily="34" charset="0"/>
              </a:rPr>
              <a:t>Nagios</a:t>
            </a:r>
            <a:r>
              <a:rPr lang="en-US" sz="2400" dirty="0" smtClean="0">
                <a:latin typeface="Eras Light ITC" panose="020B0402030504020804" pitchFamily="34" charset="0"/>
              </a:rPr>
              <a:t> Configuration</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Host/Service Mapping on JPEG/PNG/etc.</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Ability to place </a:t>
            </a:r>
            <a:r>
              <a:rPr lang="en-US" sz="2000" dirty="0" err="1" smtClean="0">
                <a:latin typeface="Eras Light ITC" panose="020B0402030504020804" pitchFamily="34" charset="0"/>
              </a:rPr>
              <a:t>Hostgroups</a:t>
            </a:r>
            <a:r>
              <a:rPr lang="en-US" sz="2000" dirty="0" smtClean="0">
                <a:latin typeface="Eras Light ITC" panose="020B0402030504020804" pitchFamily="34" charset="0"/>
              </a:rPr>
              <a:t>/</a:t>
            </a:r>
            <a:r>
              <a:rPr lang="en-US" sz="2000" dirty="0" err="1" smtClean="0">
                <a:latin typeface="Eras Light ITC" panose="020B0402030504020804" pitchFamily="34" charset="0"/>
              </a:rPr>
              <a:t>Servicegroups</a:t>
            </a:r>
            <a:r>
              <a:rPr lang="en-US" sz="2000" dirty="0" smtClean="0">
                <a:latin typeface="Eras Light ITC" panose="020B0402030504020804" pitchFamily="34" charset="0"/>
              </a:rPr>
              <a:t> under one icon</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Summarize state information, as well as vital statistics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Gives you the ability to visualize your entire infrastructure, given enough time, even how it is actually laid out in your environment</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Web Configuration UI, as well as multi-lingual support</a:t>
            </a:r>
          </a:p>
        </p:txBody>
      </p:sp>
    </p:spTree>
    <p:extLst>
      <p:ext uri="{BB962C8B-B14F-4D97-AF65-F5344CB8AC3E}">
        <p14:creationId xmlns:p14="http://schemas.microsoft.com/office/powerpoint/2010/main" val="410664061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69" y="1060560"/>
            <a:ext cx="7899862" cy="5157360"/>
          </a:xfrm>
          <a:prstGeom prst="rect">
            <a:avLst/>
          </a:prstGeom>
        </p:spPr>
      </p:pic>
      <p:sp>
        <p:nvSpPr>
          <p:cNvPr id="2" name="Title 1"/>
          <p:cNvSpPr txBox="1">
            <a:spLocks noGrp="1"/>
          </p:cNvSpPr>
          <p:nvPr>
            <p:ph type="title"/>
          </p:nvPr>
        </p:nvSpPr>
        <p:spPr/>
        <p:txBody>
          <a:bodyPr/>
          <a:lstStyle/>
          <a:p>
            <a:pPr lvl="0">
              <a:spcBef>
                <a:spcPts val="799"/>
              </a:spcBef>
            </a:pPr>
            <a:r>
              <a:rPr lang="en-US" sz="3200" dirty="0" err="1" smtClean="0">
                <a:latin typeface="Eras Light ITC" panose="020B0402030504020804" pitchFamily="34" charset="0"/>
              </a:rPr>
              <a:t>Nagvis</a:t>
            </a:r>
            <a:endParaRPr lang="en-US" sz="3200" dirty="0">
              <a:latin typeface="Eras Light ITC" panose="020B0402030504020804" pitchFamily="34" charset="0"/>
            </a:endParaRPr>
          </a:p>
        </p:txBody>
      </p:sp>
      <p:sp>
        <p:nvSpPr>
          <p:cNvPr id="4" name="TextBox 3"/>
          <p:cNvSpPr txBox="1"/>
          <p:nvPr/>
        </p:nvSpPr>
        <p:spPr>
          <a:xfrm>
            <a:off x="4270248" y="6360652"/>
            <a:ext cx="4480560" cy="369332"/>
          </a:xfrm>
          <a:prstGeom prst="rect">
            <a:avLst/>
          </a:prstGeom>
          <a:noFill/>
        </p:spPr>
        <p:txBody>
          <a:bodyPr wrap="square" rtlCol="0">
            <a:spAutoFit/>
          </a:bodyPr>
          <a:lstStyle/>
          <a:p>
            <a:r>
              <a:rPr lang="en-US" dirty="0" smtClean="0"/>
              <a:t>Map the network’s infrastructure, top down.</a:t>
            </a:r>
            <a:endParaRPr lang="en-US" dirty="0"/>
          </a:p>
        </p:txBody>
      </p:sp>
    </p:spTree>
    <p:extLst>
      <p:ext uri="{BB962C8B-B14F-4D97-AF65-F5344CB8AC3E}">
        <p14:creationId xmlns:p14="http://schemas.microsoft.com/office/powerpoint/2010/main" val="313122574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err="1" smtClean="0">
                <a:latin typeface="Eras Light ITC" panose="020B0402030504020804" pitchFamily="34" charset="0"/>
              </a:rPr>
              <a:t>Nagvis</a:t>
            </a:r>
            <a:endParaRPr lang="en-US" sz="3200" dirty="0">
              <a:latin typeface="Eras Light ITC" panose="020B04020305040208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0918"/>
            <a:ext cx="9144000" cy="4938500"/>
          </a:xfrm>
          <a:prstGeom prst="rect">
            <a:avLst/>
          </a:prstGeom>
        </p:spPr>
      </p:pic>
      <p:sp>
        <p:nvSpPr>
          <p:cNvPr id="5" name="TextBox 4"/>
          <p:cNvSpPr txBox="1"/>
          <p:nvPr/>
        </p:nvSpPr>
        <p:spPr>
          <a:xfrm>
            <a:off x="4846320" y="6015110"/>
            <a:ext cx="4160306" cy="369332"/>
          </a:xfrm>
          <a:prstGeom prst="rect">
            <a:avLst/>
          </a:prstGeom>
          <a:noFill/>
        </p:spPr>
        <p:txBody>
          <a:bodyPr wrap="none" rtlCol="0">
            <a:spAutoFit/>
          </a:bodyPr>
          <a:lstStyle/>
          <a:p>
            <a:r>
              <a:rPr lang="en-US" dirty="0" smtClean="0"/>
              <a:t>Display interconnectivity, and cartography.</a:t>
            </a:r>
            <a:endParaRPr lang="en-US" dirty="0"/>
          </a:p>
        </p:txBody>
      </p:sp>
    </p:spTree>
    <p:extLst>
      <p:ext uri="{BB962C8B-B14F-4D97-AF65-F5344CB8AC3E}">
        <p14:creationId xmlns:p14="http://schemas.microsoft.com/office/powerpoint/2010/main" val="14526280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err="1" smtClean="0">
                <a:latin typeface="Eras Light ITC" panose="020B0402030504020804" pitchFamily="34" charset="0"/>
              </a:rPr>
              <a:t>Nagvis</a:t>
            </a:r>
            <a:endParaRPr lang="en-US" sz="3200" dirty="0">
              <a:latin typeface="Eras Light ITC" panose="020B0402030504020804" pitchFamily="34" charset="0"/>
            </a:endParaRPr>
          </a:p>
        </p:txBody>
      </p:sp>
      <p:sp>
        <p:nvSpPr>
          <p:cNvPr id="5" name="TextBox 4"/>
          <p:cNvSpPr txBox="1"/>
          <p:nvPr/>
        </p:nvSpPr>
        <p:spPr>
          <a:xfrm>
            <a:off x="1512091" y="5797440"/>
            <a:ext cx="6119817" cy="369332"/>
          </a:xfrm>
          <a:prstGeom prst="rect">
            <a:avLst/>
          </a:prstGeom>
          <a:noFill/>
        </p:spPr>
        <p:txBody>
          <a:bodyPr wrap="none" rtlCol="0">
            <a:spAutoFit/>
          </a:bodyPr>
          <a:lstStyle/>
          <a:p>
            <a:r>
              <a:rPr lang="en-US" dirty="0" smtClean="0"/>
              <a:t>“And now for something completely different.” – Monty Python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9063"/>
            <a:ext cx="9144000" cy="4219874"/>
          </a:xfrm>
          <a:prstGeom prst="rect">
            <a:avLst/>
          </a:prstGeom>
        </p:spPr>
      </p:pic>
    </p:spTree>
    <p:extLst>
      <p:ext uri="{BB962C8B-B14F-4D97-AF65-F5344CB8AC3E}">
        <p14:creationId xmlns:p14="http://schemas.microsoft.com/office/powerpoint/2010/main" val="207497704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latin typeface="Eras Light ITC" panose="020B0402030504020804" pitchFamily="34" charset="0"/>
              </a:rPr>
              <a:t>About Myself</a:t>
            </a: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endParaRPr lang="en-US" dirty="0">
              <a:latin typeface="Myriad Pro Light" pitchFamily="34"/>
            </a:endParaRPr>
          </a:p>
          <a:p>
            <a:pPr marL="457200" lvl="0" indent="-457200" hangingPunct="1">
              <a:spcBef>
                <a:spcPts val="799"/>
              </a:spcBef>
              <a:spcAft>
                <a:spcPts val="0"/>
              </a:spcAft>
              <a:buClr>
                <a:srgbClr val="000000"/>
              </a:buClr>
            </a:pPr>
            <a:r>
              <a:rPr lang="en-US" dirty="0">
                <a:latin typeface="Eras Light ITC" panose="020B0402030504020804" pitchFamily="34" charset="0"/>
              </a:rPr>
              <a:t>Support Tech at </a:t>
            </a:r>
            <a:r>
              <a:rPr lang="en-US" dirty="0" err="1">
                <a:latin typeface="Eras Light ITC" panose="020B0402030504020804" pitchFamily="34" charset="0"/>
              </a:rPr>
              <a:t>Nagios</a:t>
            </a:r>
            <a:r>
              <a:rPr lang="en-US" dirty="0">
                <a:latin typeface="Eras Light ITC" panose="020B0402030504020804" pitchFamily="34" charset="0"/>
              </a:rPr>
              <a:t> Enterprises</a:t>
            </a:r>
          </a:p>
          <a:p>
            <a:pPr marL="457200" lvl="0" indent="-457200" hangingPunct="1">
              <a:spcBef>
                <a:spcPts val="799"/>
              </a:spcBef>
              <a:spcAft>
                <a:spcPts val="0"/>
              </a:spcAft>
              <a:buClr>
                <a:srgbClr val="000000"/>
              </a:buClr>
            </a:pPr>
            <a:r>
              <a:rPr lang="en-US" dirty="0">
                <a:latin typeface="Eras Light ITC" panose="020B0402030504020804" pitchFamily="34" charset="0"/>
              </a:rPr>
              <a:t>- Forums, Tickets, Phone Support</a:t>
            </a:r>
          </a:p>
          <a:p>
            <a:pPr marL="457200" lvl="0" indent="-457200" hangingPunct="1">
              <a:spcBef>
                <a:spcPts val="799"/>
              </a:spcBef>
              <a:spcAft>
                <a:spcPts val="0"/>
              </a:spcAft>
              <a:buClr>
                <a:srgbClr val="000000"/>
              </a:buClr>
            </a:pPr>
            <a:r>
              <a:rPr lang="en-US" dirty="0">
                <a:latin typeface="Eras Light ITC" panose="020B0402030504020804" pitchFamily="34" charset="0"/>
              </a:rPr>
              <a:t>- “Good Cop”</a:t>
            </a:r>
          </a:p>
          <a:p>
            <a:pPr marL="457200" lvl="0" indent="-457200" hangingPunct="1">
              <a:spcBef>
                <a:spcPts val="799"/>
              </a:spcBef>
              <a:spcAft>
                <a:spcPts val="0"/>
              </a:spcAft>
              <a:buClr>
                <a:srgbClr val="000000"/>
              </a:buClr>
            </a:pPr>
            <a:r>
              <a:rPr lang="en-US" dirty="0">
                <a:latin typeface="Eras Light ITC" panose="020B0402030504020804" pitchFamily="34" charset="0"/>
              </a:rPr>
              <a:t>A smidge of development</a:t>
            </a:r>
          </a:p>
          <a:p>
            <a:pPr marL="457200" lvl="0" indent="-457200" hangingPunct="1">
              <a:spcBef>
                <a:spcPts val="799"/>
              </a:spcBef>
              <a:spcAft>
                <a:spcPts val="0"/>
              </a:spcAft>
              <a:buClr>
                <a:srgbClr val="000000"/>
              </a:buClr>
            </a:pPr>
            <a:r>
              <a:rPr lang="en-US" dirty="0">
                <a:latin typeface="Eras Light ITC" panose="020B0402030504020804" pitchFamily="34" charset="0"/>
              </a:rPr>
              <a:t>- Bug fixes, small features, random things that nobody sees</a:t>
            </a:r>
          </a:p>
          <a:p>
            <a:pPr marL="457200" lvl="0" indent="-457200" hangingPunct="1">
              <a:spcBef>
                <a:spcPts val="799"/>
              </a:spcBef>
              <a:spcAft>
                <a:spcPts val="0"/>
              </a:spcAft>
              <a:buClr>
                <a:srgbClr val="000000"/>
              </a:buClr>
            </a:pPr>
            <a:r>
              <a:rPr lang="en-US" dirty="0">
                <a:latin typeface="Eras Light ITC" panose="020B0402030504020804" pitchFamily="34" charset="0"/>
              </a:rPr>
              <a:t>2 ½ Years</a:t>
            </a:r>
          </a:p>
        </p:txBody>
      </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So how do we handle this in XI? Cont.</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“Performance data” related visualizations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Host/Service Performance Graphs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Capacity Planning</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Graph Explorer</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Performance Gauges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Custom Tools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Graph Display Dashboards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MRTG “special case”</a:t>
            </a:r>
          </a:p>
        </p:txBody>
      </p:sp>
    </p:spTree>
    <p:extLst>
      <p:ext uri="{BB962C8B-B14F-4D97-AF65-F5344CB8AC3E}">
        <p14:creationId xmlns:p14="http://schemas.microsoft.com/office/powerpoint/2010/main" val="156128023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Capacity Planning</a:t>
            </a:r>
            <a:endParaRPr lang="en-US" sz="3200" dirty="0">
              <a:latin typeface="Eras Light ITC" panose="020B0402030504020804" pitchFamily="34" charset="0"/>
            </a:endParaRPr>
          </a:p>
        </p:txBody>
      </p:sp>
      <p:sp>
        <p:nvSpPr>
          <p:cNvPr id="5" name="TextBox 4"/>
          <p:cNvSpPr txBox="1"/>
          <p:nvPr/>
        </p:nvSpPr>
        <p:spPr>
          <a:xfrm>
            <a:off x="4634600" y="6133209"/>
            <a:ext cx="4052200" cy="369332"/>
          </a:xfrm>
          <a:prstGeom prst="rect">
            <a:avLst/>
          </a:prstGeom>
          <a:noFill/>
        </p:spPr>
        <p:txBody>
          <a:bodyPr wrap="none" rtlCol="0">
            <a:spAutoFit/>
          </a:bodyPr>
          <a:lstStyle/>
          <a:p>
            <a:r>
              <a:rPr lang="en-US" dirty="0" smtClean="0"/>
              <a:t>Predict the future with relative accuracy</a:t>
            </a:r>
            <a:endParaRPr lang="en-US" dirty="0"/>
          </a:p>
        </p:txBody>
      </p:sp>
      <p:sp>
        <p:nvSpPr>
          <p:cNvPr id="6" name="Content Placeholder 2"/>
          <p:cNvSpPr txBox="1">
            <a:spLocks noGrp="1"/>
          </p:cNvSpPr>
          <p:nvPr>
            <p:ph idx="1"/>
          </p:nvPr>
        </p:nvSpPr>
        <p:spPr>
          <a:xfrm>
            <a:off x="0" y="1151818"/>
            <a:ext cx="4754880" cy="4525920"/>
          </a:xfrm>
        </p:spPr>
        <p:txBody>
          <a:bodyPr lIns="91440" tIns="45720" rIns="91440" bIns="45720"/>
          <a:lstStyle/>
          <a:p>
            <a:pPr marL="0" lvl="0" indent="0" hangingPunct="1">
              <a:spcBef>
                <a:spcPts val="799"/>
              </a:spcBef>
              <a:spcAft>
                <a:spcPts val="0"/>
              </a:spcAft>
              <a:buNone/>
            </a:pPr>
            <a:r>
              <a:rPr lang="en-US" sz="1800" dirty="0" smtClean="0">
                <a:latin typeface="Eras Light ITC" panose="020B0402030504020804" pitchFamily="34" charset="0"/>
              </a:rPr>
              <a:t>Predictive performance data modeling</a:t>
            </a:r>
          </a:p>
          <a:p>
            <a:pPr marL="1200239" lvl="1" indent="-457200">
              <a:spcBef>
                <a:spcPts val="0"/>
              </a:spcBef>
              <a:spcAft>
                <a:spcPts val="1417"/>
              </a:spcAft>
              <a:buSzPct val="75000"/>
              <a:buFont typeface="StarSymbol"/>
            </a:pPr>
            <a:r>
              <a:rPr lang="en-US" sz="1800" dirty="0" smtClean="0">
                <a:latin typeface="Eras Light ITC" panose="020B0402030504020804" pitchFamily="34" charset="0"/>
              </a:rPr>
              <a:t>Based on past trends</a:t>
            </a:r>
          </a:p>
          <a:p>
            <a:pPr marL="1200239" lvl="1" indent="-457200">
              <a:spcBef>
                <a:spcPts val="0"/>
              </a:spcBef>
              <a:spcAft>
                <a:spcPts val="1417"/>
              </a:spcAft>
              <a:buSzPct val="75000"/>
              <a:buFont typeface="StarSymbol"/>
            </a:pPr>
            <a:r>
              <a:rPr lang="en-US" sz="1800" dirty="0" smtClean="0">
                <a:latin typeface="Eras Light ITC" panose="020B0402030504020804" pitchFamily="34" charset="0"/>
              </a:rPr>
              <a:t>Data Integrity Calculations (</a:t>
            </a:r>
            <a:r>
              <a:rPr lang="en-US" sz="1800" dirty="0" err="1" smtClean="0">
                <a:latin typeface="Eras Light ITC" panose="020B0402030504020804" pitchFamily="34" charset="0"/>
              </a:rPr>
              <a:t>nNAN</a:t>
            </a:r>
            <a:r>
              <a:rPr lang="en-US" sz="1800" dirty="0" smtClean="0">
                <a:latin typeface="Eras Light ITC" panose="020B0402030504020804" pitchFamily="34" charset="0"/>
              </a:rPr>
              <a:t>)</a:t>
            </a:r>
          </a:p>
          <a:p>
            <a:pPr marL="1200239" lvl="1" indent="-457200">
              <a:spcBef>
                <a:spcPts val="0"/>
              </a:spcBef>
              <a:spcAft>
                <a:spcPts val="1417"/>
              </a:spcAft>
              <a:buSzPct val="75000"/>
              <a:buFont typeface="StarSymbol"/>
            </a:pPr>
            <a:r>
              <a:rPr lang="en-US" sz="1800" dirty="0" smtClean="0">
                <a:latin typeface="Eras Light ITC" panose="020B0402030504020804" pitchFamily="34" charset="0"/>
              </a:rPr>
              <a:t>Percent Deviation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 y="3557587"/>
            <a:ext cx="9134475" cy="3400425"/>
          </a:xfrm>
          <a:prstGeom prst="rect">
            <a:avLst/>
          </a:prstGeom>
        </p:spPr>
      </p:pic>
      <p:sp>
        <p:nvSpPr>
          <p:cNvPr id="4" name="Rectangle 3"/>
          <p:cNvSpPr/>
          <p:nvPr/>
        </p:nvSpPr>
        <p:spPr>
          <a:xfrm>
            <a:off x="4480560" y="917751"/>
            <a:ext cx="4572000" cy="2780248"/>
          </a:xfrm>
          <a:prstGeom prst="rect">
            <a:avLst/>
          </a:prstGeom>
        </p:spPr>
        <p:txBody>
          <a:bodyPr>
            <a:spAutoFit/>
          </a:bodyPr>
          <a:lstStyle/>
          <a:p>
            <a:pPr marL="1200239" lvl="1" indent="-457200">
              <a:spcBef>
                <a:spcPts val="0"/>
              </a:spcBef>
              <a:spcAft>
                <a:spcPts val="1417"/>
              </a:spcAft>
              <a:buSzPct val="75000"/>
              <a:buFont typeface="StarSymbol"/>
            </a:pPr>
            <a:r>
              <a:rPr lang="en-US" sz="4000" dirty="0" smtClean="0">
                <a:latin typeface="Eras Light ITC" panose="020B0402030504020804" pitchFamily="34" charset="0"/>
              </a:rPr>
              <a:t>-</a:t>
            </a:r>
            <a:r>
              <a:rPr lang="en-US" sz="1600" dirty="0" smtClean="0">
                <a:latin typeface="Eras Light ITC" panose="020B0402030504020804" pitchFamily="34" charset="0"/>
              </a:rPr>
              <a:t>       Interactive</a:t>
            </a:r>
            <a:endParaRPr lang="en-US" sz="1600" dirty="0">
              <a:latin typeface="Eras Light ITC" panose="020B0402030504020804" pitchFamily="34" charset="0"/>
            </a:endParaRPr>
          </a:p>
          <a:p>
            <a:pPr marL="1200239" lvl="1" indent="-457200">
              <a:spcBef>
                <a:spcPts val="0"/>
              </a:spcBef>
              <a:spcAft>
                <a:spcPts val="1417"/>
              </a:spcAft>
              <a:buSzPct val="75000"/>
              <a:buFont typeface="StarSymbol"/>
            </a:pPr>
            <a:r>
              <a:rPr lang="en-US" sz="4000" dirty="0" smtClean="0">
                <a:latin typeface="Eras Light ITC" panose="020B0402030504020804" pitchFamily="34" charset="0"/>
              </a:rPr>
              <a:t>-</a:t>
            </a:r>
            <a:r>
              <a:rPr lang="en-US" sz="1600" dirty="0" smtClean="0">
                <a:latin typeface="Eras Light ITC" panose="020B0402030504020804" pitchFamily="34" charset="0"/>
              </a:rPr>
              <a:t>       Common </a:t>
            </a:r>
            <a:r>
              <a:rPr lang="en-US" sz="1600" dirty="0">
                <a:latin typeface="Eras Light ITC" panose="020B0402030504020804" pitchFamily="34" charset="0"/>
              </a:rPr>
              <a:t>Extrapolation Algorithms</a:t>
            </a:r>
          </a:p>
          <a:p>
            <a:pPr marL="1600199" lvl="2" indent="-457200">
              <a:spcBef>
                <a:spcPts val="0"/>
              </a:spcBef>
              <a:spcAft>
                <a:spcPts val="1417"/>
              </a:spcAft>
              <a:buSzPct val="75000"/>
              <a:buFont typeface="Arial" panose="020B0604020202020204" pitchFamily="34" charset="0"/>
              <a:buChar char="•"/>
            </a:pPr>
            <a:r>
              <a:rPr lang="en-US" sz="1600" dirty="0">
                <a:latin typeface="Eras Light ITC" panose="020B0402030504020804" pitchFamily="34" charset="0"/>
              </a:rPr>
              <a:t>Holt-Winters</a:t>
            </a:r>
          </a:p>
          <a:p>
            <a:pPr marL="1600199" lvl="2" indent="-457200">
              <a:spcBef>
                <a:spcPts val="0"/>
              </a:spcBef>
              <a:spcAft>
                <a:spcPts val="1417"/>
              </a:spcAft>
              <a:buSzPct val="75000"/>
              <a:buFont typeface="Arial" panose="020B0604020202020204" pitchFamily="34" charset="0"/>
              <a:buChar char="•"/>
            </a:pPr>
            <a:r>
              <a:rPr lang="en-US" sz="1600" dirty="0">
                <a:latin typeface="Eras Light ITC" panose="020B0402030504020804" pitchFamily="34" charset="0"/>
              </a:rPr>
              <a:t>Linear-Fit</a:t>
            </a:r>
          </a:p>
          <a:p>
            <a:pPr marL="1600199" lvl="2" indent="-457200">
              <a:spcBef>
                <a:spcPts val="0"/>
              </a:spcBef>
              <a:spcAft>
                <a:spcPts val="1417"/>
              </a:spcAft>
              <a:buSzPct val="75000"/>
              <a:buFont typeface="Arial" panose="020B0604020202020204" pitchFamily="34" charset="0"/>
              <a:buChar char="•"/>
            </a:pPr>
            <a:r>
              <a:rPr lang="en-US" sz="1600" dirty="0">
                <a:latin typeface="Eras Light ITC" panose="020B0402030504020804" pitchFamily="34" charset="0"/>
              </a:rPr>
              <a:t>Quadratic-Fit		</a:t>
            </a:r>
          </a:p>
        </p:txBody>
      </p:sp>
    </p:spTree>
    <p:extLst>
      <p:ext uri="{BB962C8B-B14F-4D97-AF65-F5344CB8AC3E}">
        <p14:creationId xmlns:p14="http://schemas.microsoft.com/office/powerpoint/2010/main" val="350428512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Capacity Planning</a:t>
            </a:r>
            <a:endParaRPr lang="en-US" sz="3200" dirty="0">
              <a:latin typeface="Eras Light ITC" panose="020B04020305040208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54" y="1147775"/>
            <a:ext cx="7222046" cy="5205783"/>
          </a:xfrm>
          <a:prstGeom prst="rect">
            <a:avLst/>
          </a:prstGeom>
        </p:spPr>
      </p:pic>
    </p:spTree>
    <p:extLst>
      <p:ext uri="{BB962C8B-B14F-4D97-AF65-F5344CB8AC3E}">
        <p14:creationId xmlns:p14="http://schemas.microsoft.com/office/powerpoint/2010/main" val="309851404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Capacity Planning</a:t>
            </a:r>
            <a:endParaRPr lang="en-US" sz="3200" dirty="0">
              <a:latin typeface="Eras Light ITC" panose="020B0402030504020804" pitchFamily="34" charset="0"/>
            </a:endParaRPr>
          </a:p>
        </p:txBody>
      </p:sp>
      <p:sp>
        <p:nvSpPr>
          <p:cNvPr id="5" name="TextBox 4"/>
          <p:cNvSpPr txBox="1"/>
          <p:nvPr/>
        </p:nvSpPr>
        <p:spPr>
          <a:xfrm>
            <a:off x="1434200" y="5127369"/>
            <a:ext cx="6459717" cy="369332"/>
          </a:xfrm>
          <a:prstGeom prst="rect">
            <a:avLst/>
          </a:prstGeom>
          <a:noFill/>
        </p:spPr>
        <p:txBody>
          <a:bodyPr wrap="none" rtlCol="0">
            <a:spAutoFit/>
          </a:bodyPr>
          <a:lstStyle/>
          <a:p>
            <a:r>
              <a:rPr lang="en-US" dirty="0" smtClean="0"/>
              <a:t>Monitor your data integrity, view recent values, sculpt your </a:t>
            </a:r>
            <a:r>
              <a:rPr lang="en-US" dirty="0" err="1" smtClean="0"/>
              <a:t>dashlet</a:t>
            </a:r>
            <a:r>
              <a:rPr lang="en-US" dirty="0" smtClean="0"/>
              <a: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3145"/>
            <a:ext cx="9144000" cy="2751710"/>
          </a:xfrm>
          <a:prstGeom prst="rect">
            <a:avLst/>
          </a:prstGeom>
        </p:spPr>
      </p:pic>
    </p:spTree>
    <p:extLst>
      <p:ext uri="{BB962C8B-B14F-4D97-AF65-F5344CB8AC3E}">
        <p14:creationId xmlns:p14="http://schemas.microsoft.com/office/powerpoint/2010/main" val="252140203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Host/Service Performance Graphs</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Interactive Host/Service graphs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Reads in RRD data</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Can be found on Details pages as well as in the Graph Explorer</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Offers a view of all metrics returned by the check</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Drill down to the data that matters</a:t>
            </a:r>
          </a:p>
          <a:p>
            <a:pPr marL="1600199" lvl="2" indent="-457200">
              <a:spcBef>
                <a:spcPts val="0"/>
              </a:spcBef>
              <a:spcAft>
                <a:spcPts val="1417"/>
              </a:spcAft>
              <a:buSzPct val="75000"/>
              <a:buFont typeface="StarSymbol"/>
            </a:pPr>
            <a:r>
              <a:rPr lang="en-US" sz="1600" dirty="0" smtClean="0">
                <a:latin typeface="Eras Light ITC" panose="020B0402030504020804" pitchFamily="34" charset="0"/>
              </a:rPr>
              <a:t>Export as images</a:t>
            </a:r>
          </a:p>
          <a:p>
            <a:pPr marL="1600199" lvl="2" indent="-457200">
              <a:spcBef>
                <a:spcPts val="0"/>
              </a:spcBef>
              <a:spcAft>
                <a:spcPts val="1417"/>
              </a:spcAft>
              <a:buSzPct val="75000"/>
              <a:buFont typeface="StarSymbol"/>
            </a:pPr>
            <a:r>
              <a:rPr lang="en-US" sz="1600" dirty="0" err="1" smtClean="0">
                <a:latin typeface="Eras Light ITC" panose="020B0402030504020804" pitchFamily="34" charset="0"/>
              </a:rPr>
              <a:t>Dashifyable</a:t>
            </a:r>
            <a:endParaRPr lang="en-US" sz="1600" dirty="0" smtClean="0">
              <a:latin typeface="Eras Light ITC" panose="020B0402030504020804" pitchFamily="34" charset="0"/>
            </a:endParaRPr>
          </a:p>
        </p:txBody>
      </p:sp>
    </p:spTree>
    <p:extLst>
      <p:ext uri="{BB962C8B-B14F-4D97-AF65-F5344CB8AC3E}">
        <p14:creationId xmlns:p14="http://schemas.microsoft.com/office/powerpoint/2010/main" val="55486365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Host/Service Performance Graphs</a:t>
            </a:r>
            <a:endParaRPr lang="en-US" sz="3200" dirty="0">
              <a:latin typeface="Eras Light ITC" panose="020B04020305040208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2460"/>
            <a:ext cx="9144000" cy="4893080"/>
          </a:xfrm>
          <a:prstGeom prst="rect">
            <a:avLst/>
          </a:prstGeom>
        </p:spPr>
      </p:pic>
      <p:sp>
        <p:nvSpPr>
          <p:cNvPr id="6" name="TextBox 5"/>
          <p:cNvSpPr txBox="1"/>
          <p:nvPr/>
        </p:nvSpPr>
        <p:spPr>
          <a:xfrm>
            <a:off x="518217" y="5998464"/>
            <a:ext cx="8168583" cy="369332"/>
          </a:xfrm>
          <a:prstGeom prst="rect">
            <a:avLst/>
          </a:prstGeom>
          <a:noFill/>
        </p:spPr>
        <p:txBody>
          <a:bodyPr wrap="none" rtlCol="0">
            <a:spAutoFit/>
          </a:bodyPr>
          <a:lstStyle/>
          <a:p>
            <a:r>
              <a:rPr lang="en-US" dirty="0" smtClean="0"/>
              <a:t>Contains all metrics being returned in performance data, is able to be interacted with.</a:t>
            </a:r>
            <a:endParaRPr lang="en-US" dirty="0"/>
          </a:p>
        </p:txBody>
      </p:sp>
    </p:spTree>
    <p:extLst>
      <p:ext uri="{BB962C8B-B14F-4D97-AF65-F5344CB8AC3E}">
        <p14:creationId xmlns:p14="http://schemas.microsoft.com/office/powerpoint/2010/main" val="426441564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err="1" smtClean="0">
                <a:latin typeface="Eras Light ITC" panose="020B0402030504020804" pitchFamily="34" charset="0"/>
              </a:rPr>
              <a:t>Multistacked</a:t>
            </a:r>
            <a:r>
              <a:rPr lang="en-US" sz="3200" dirty="0" smtClean="0">
                <a:latin typeface="Eras Light ITC" panose="020B0402030504020804" pitchFamily="34" charset="0"/>
              </a:rPr>
              <a:t> Performance Graphs</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1200239" lvl="1" indent="-457200">
              <a:spcBef>
                <a:spcPts val="0"/>
              </a:spcBef>
              <a:spcAft>
                <a:spcPts val="1417"/>
              </a:spcAft>
              <a:buSzPct val="75000"/>
              <a:buFont typeface="StarSymbol"/>
            </a:pPr>
            <a:r>
              <a:rPr lang="en-US" sz="2000" dirty="0" smtClean="0">
                <a:latin typeface="Eras Light ITC" panose="020B0402030504020804" pitchFamily="34" charset="0"/>
              </a:rPr>
              <a:t>View all of the individual metrics at once or filter them down, comparing them to one another. (ISP Bandwidth metering, color coded, </a:t>
            </a:r>
            <a:r>
              <a:rPr lang="en-US" sz="2000" dirty="0" err="1" smtClean="0">
                <a:latin typeface="Eras Light ITC" panose="020B0402030504020804" pitchFamily="34" charset="0"/>
              </a:rPr>
              <a:t>dashifyable</a:t>
            </a:r>
            <a:r>
              <a:rPr lang="en-US" sz="2000" dirty="0" smtClean="0">
                <a:latin typeface="Eras Light ITC" panose="020B0402030504020804" pitchFamily="34" charset="0"/>
              </a:rPr>
              <a:t>, yay!)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1136"/>
            <a:ext cx="9144000" cy="4224528"/>
          </a:xfrm>
          <a:prstGeom prst="rect">
            <a:avLst/>
          </a:prstGeom>
        </p:spPr>
      </p:pic>
    </p:spTree>
    <p:extLst>
      <p:ext uri="{BB962C8B-B14F-4D97-AF65-F5344CB8AC3E}">
        <p14:creationId xmlns:p14="http://schemas.microsoft.com/office/powerpoint/2010/main" val="357613691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Tying </a:t>
            </a:r>
            <a:r>
              <a:rPr lang="en-US" sz="3200" dirty="0">
                <a:latin typeface="Eras Light ITC" panose="020B0402030504020804" pitchFamily="34" charset="0"/>
              </a:rPr>
              <a:t>I</a:t>
            </a:r>
            <a:r>
              <a:rPr lang="en-US" sz="3200" dirty="0" smtClean="0">
                <a:latin typeface="Eras Light ITC" panose="020B0402030504020804" pitchFamily="34" charset="0"/>
              </a:rPr>
              <a:t>t </a:t>
            </a:r>
            <a:r>
              <a:rPr lang="en-US" sz="3200" dirty="0">
                <a:latin typeface="Eras Light ITC" panose="020B0402030504020804" pitchFamily="34" charset="0"/>
              </a:rPr>
              <a:t>A</a:t>
            </a:r>
            <a:r>
              <a:rPr lang="en-US" sz="3200" dirty="0" smtClean="0">
                <a:latin typeface="Eras Light ITC" panose="020B0402030504020804" pitchFamily="34" charset="0"/>
              </a:rPr>
              <a:t>ll Together</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Dashboards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Compare multiple data sets from hosts/services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Build supplemental graphs for other </a:t>
            </a:r>
            <a:r>
              <a:rPr lang="en-US" sz="2000" dirty="0" err="1" smtClean="0">
                <a:latin typeface="Eras Light ITC" panose="020B0402030504020804" pitchFamily="34" charset="0"/>
              </a:rPr>
              <a:t>dashlets</a:t>
            </a:r>
            <a:r>
              <a:rPr lang="en-US" sz="2000" dirty="0" smtClean="0">
                <a:latin typeface="Eras Light ITC" panose="020B0402030504020804" pitchFamily="34" charset="0"/>
              </a:rPr>
              <a:t> such as </a:t>
            </a:r>
            <a:r>
              <a:rPr lang="en-US" sz="2000" dirty="0" err="1" smtClean="0">
                <a:latin typeface="Eras Light ITC" panose="020B0402030504020804" pitchFamily="34" charset="0"/>
              </a:rPr>
              <a:t>hostgroups</a:t>
            </a:r>
            <a:r>
              <a:rPr lang="en-US" sz="2000" dirty="0" smtClean="0">
                <a:latin typeface="Eras Light ITC" panose="020B0402030504020804" pitchFamily="34" charset="0"/>
              </a:rPr>
              <a:t> or service groups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Prepare and deploy centralized dashboards for Net/Sys admins, and management</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Ability to build a report based on visualizations and statistics, paired together</a:t>
            </a:r>
          </a:p>
        </p:txBody>
      </p:sp>
    </p:spTree>
    <p:extLst>
      <p:ext uri="{BB962C8B-B14F-4D97-AF65-F5344CB8AC3E}">
        <p14:creationId xmlns:p14="http://schemas.microsoft.com/office/powerpoint/2010/main" val="131930630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09" y="1060561"/>
            <a:ext cx="7177903" cy="5460118"/>
          </a:xfrm>
          <a:prstGeom prst="rect">
            <a:avLst/>
          </a:prstGeom>
        </p:spPr>
      </p:pic>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Multiple Metrics, One Dashboard</a:t>
            </a:r>
            <a:endParaRPr lang="en-US" sz="3200" dirty="0">
              <a:latin typeface="Eras Light ITC" panose="020B0402030504020804" pitchFamily="34" charset="0"/>
            </a:endParaRPr>
          </a:p>
        </p:txBody>
      </p:sp>
    </p:spTree>
    <p:extLst>
      <p:ext uri="{BB962C8B-B14F-4D97-AF65-F5344CB8AC3E}">
        <p14:creationId xmlns:p14="http://schemas.microsoft.com/office/powerpoint/2010/main" val="314406340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err="1" smtClean="0">
                <a:latin typeface="Eras Light ITC" panose="020B0402030504020804" pitchFamily="34" charset="0"/>
              </a:rPr>
              <a:t>Datavis</a:t>
            </a:r>
            <a:r>
              <a:rPr lang="en-US" sz="3200" dirty="0" smtClean="0">
                <a:latin typeface="Eras Light ITC" panose="020B0402030504020804" pitchFamily="34" charset="0"/>
              </a:rPr>
              <a:t> Component</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The future of visualizations in XI, and other </a:t>
            </a:r>
            <a:r>
              <a:rPr lang="en-US" sz="2400" dirty="0" err="1" smtClean="0">
                <a:latin typeface="Eras Light ITC" panose="020B0402030504020804" pitchFamily="34" charset="0"/>
              </a:rPr>
              <a:t>Nagios</a:t>
            </a:r>
            <a:r>
              <a:rPr lang="en-US" sz="2400" dirty="0" smtClean="0">
                <a:latin typeface="Eras Light ITC" panose="020B0402030504020804" pitchFamily="34" charset="0"/>
              </a:rPr>
              <a:t> tools.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Pull together performance data from RRD files, </a:t>
            </a:r>
            <a:r>
              <a:rPr lang="en-US" sz="2000" dirty="0" err="1" smtClean="0">
                <a:latin typeface="Eras Light ITC" panose="020B0402030504020804" pitchFamily="34" charset="0"/>
              </a:rPr>
              <a:t>Highcharts</a:t>
            </a:r>
            <a:r>
              <a:rPr lang="en-US" sz="2000" dirty="0" smtClean="0">
                <a:latin typeface="Eras Light ITC" panose="020B0402030504020804" pitchFamily="34" charset="0"/>
              </a:rPr>
              <a:t> Templates/Libraries, D3 streaming, modular.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4014"/>
            <a:ext cx="9144000" cy="3898772"/>
          </a:xfrm>
          <a:prstGeom prst="rect">
            <a:avLst/>
          </a:prstGeom>
        </p:spPr>
      </p:pic>
    </p:spTree>
    <p:extLst>
      <p:ext uri="{BB962C8B-B14F-4D97-AF65-F5344CB8AC3E}">
        <p14:creationId xmlns:p14="http://schemas.microsoft.com/office/powerpoint/2010/main" val="323290732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latin typeface="Eras Light ITC" panose="020B0402030504020804" pitchFamily="34" charset="0"/>
              </a:rPr>
              <a:t>Introduction &amp; Agenda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710817"/>
            <a:ext cx="3840479" cy="2750886"/>
          </a:xfrm>
          <a:prstGeom prst="rect">
            <a:avLst/>
          </a:prstGeom>
          <a:noFill/>
          <a:ln>
            <a:noFill/>
          </a:ln>
        </p:spPr>
      </p:pic>
      <p:sp>
        <p:nvSpPr>
          <p:cNvPr id="4" name="Content Placeholder 2"/>
          <p:cNvSpPr txBox="1">
            <a:spLocks noGrp="1"/>
          </p:cNvSpPr>
          <p:nvPr>
            <p:ph idx="1"/>
          </p:nvPr>
        </p:nvSpPr>
        <p:spPr>
          <a:xfrm>
            <a:off x="457200" y="1600200"/>
            <a:ext cx="8229600" cy="4525920"/>
          </a:xfrm>
        </p:spPr>
        <p:txBody>
          <a:bodyPr lIns="91440" tIns="45720" rIns="91440" bIns="45720"/>
          <a:lstStyle/>
          <a:p>
            <a:pPr marL="457200" lvl="0" indent="-457200" hangingPunct="1">
              <a:spcBef>
                <a:spcPts val="601"/>
              </a:spcBef>
              <a:spcAft>
                <a:spcPts val="0"/>
              </a:spcAft>
              <a:buClr>
                <a:srgbClr val="000000"/>
              </a:buClr>
            </a:pPr>
            <a:r>
              <a:rPr lang="en-US" sz="2000" dirty="0">
                <a:latin typeface="Eras Light ITC" panose="020B0402030504020804" pitchFamily="34" charset="0"/>
              </a:rPr>
              <a:t>This presentation will cover how to use data visualizations to help manage your monitoring systems.</a:t>
            </a:r>
          </a:p>
          <a:p>
            <a:pPr marL="457200" lvl="1" indent="-457200">
              <a:spcBef>
                <a:spcPts val="0"/>
              </a:spcBef>
              <a:spcAft>
                <a:spcPts val="1417"/>
              </a:spcAft>
              <a:buSzPct val="75000"/>
              <a:buFont typeface="StarSymbol"/>
            </a:pPr>
            <a:r>
              <a:rPr lang="en-US" sz="2000" dirty="0" smtClean="0">
                <a:latin typeface="Eras Light ITC" panose="020B0402030504020804" pitchFamily="34" charset="0"/>
              </a:rPr>
              <a:t>Sculpt your XI server to make use of mostly vanilla based visualizations</a:t>
            </a:r>
            <a:endParaRPr lang="en-US" sz="2000" dirty="0">
              <a:latin typeface="Eras Light ITC" panose="020B0402030504020804" pitchFamily="34" charset="0"/>
            </a:endParaRPr>
          </a:p>
          <a:p>
            <a:pPr marL="457200" lvl="1" indent="-457200">
              <a:spcBef>
                <a:spcPts val="0"/>
              </a:spcBef>
              <a:spcAft>
                <a:spcPts val="1417"/>
              </a:spcAft>
              <a:buSzPct val="75000"/>
              <a:buFont typeface="StarSymbol"/>
            </a:pPr>
            <a:r>
              <a:rPr lang="en-US" sz="2000" dirty="0">
                <a:latin typeface="Eras Light ITC" panose="020B0402030504020804" pitchFamily="34" charset="0"/>
              </a:rPr>
              <a:t>How to integrate visualizations with custom dashboards, what's new and what's coming for visualizations.</a:t>
            </a:r>
          </a:p>
          <a:p>
            <a:pPr marL="457200" lvl="1" indent="-457200">
              <a:spcBef>
                <a:spcPts val="0"/>
              </a:spcBef>
              <a:spcAft>
                <a:spcPts val="1417"/>
              </a:spcAft>
              <a:buSzPct val="75000"/>
              <a:buFont typeface="StarSymbol"/>
            </a:pPr>
            <a:r>
              <a:rPr lang="en-US" sz="2000" dirty="0">
                <a:latin typeface="Eras Light ITC" panose="020B0402030504020804" pitchFamily="34" charset="0"/>
              </a:rPr>
              <a:t>What visualization techniques are used for other products such as </a:t>
            </a:r>
            <a:r>
              <a:rPr lang="en-US" sz="2000" dirty="0" err="1">
                <a:latin typeface="Eras Light ITC" panose="020B0402030504020804" pitchFamily="34" charset="0"/>
              </a:rPr>
              <a:t>Nagios</a:t>
            </a:r>
            <a:r>
              <a:rPr lang="en-US" sz="2000" dirty="0">
                <a:latin typeface="Eras Light ITC" panose="020B0402030504020804" pitchFamily="34" charset="0"/>
              </a:rPr>
              <a:t> Network Analyzer.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278" y="4503600"/>
            <a:ext cx="3131402" cy="1348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What is used in Nagios Network Analyzer?</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1200239" lvl="1" indent="-457200">
              <a:spcBef>
                <a:spcPts val="0"/>
              </a:spcBef>
              <a:spcAft>
                <a:spcPts val="1417"/>
              </a:spcAft>
              <a:buSzPct val="75000"/>
              <a:buFont typeface="StarSymbol"/>
            </a:pPr>
            <a:r>
              <a:rPr lang="en-US" sz="2000" dirty="0" smtClean="0">
                <a:latin typeface="Eras Light ITC" panose="020B0402030504020804" pitchFamily="34" charset="0"/>
              </a:rPr>
              <a:t>Standard and Circular charts, data tables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 y="1890042"/>
            <a:ext cx="8618220" cy="2247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 y="4342782"/>
            <a:ext cx="8648700" cy="2324100"/>
          </a:xfrm>
          <a:prstGeom prst="rect">
            <a:avLst/>
          </a:prstGeom>
        </p:spPr>
      </p:pic>
      <p:sp>
        <p:nvSpPr>
          <p:cNvPr id="6" name="TextBox 5"/>
          <p:cNvSpPr txBox="1"/>
          <p:nvPr/>
        </p:nvSpPr>
        <p:spPr>
          <a:xfrm>
            <a:off x="457200" y="1890042"/>
            <a:ext cx="2939779" cy="369332"/>
          </a:xfrm>
          <a:prstGeom prst="rect">
            <a:avLst/>
          </a:prstGeom>
          <a:noFill/>
        </p:spPr>
        <p:txBody>
          <a:bodyPr wrap="none" rtlCol="0">
            <a:spAutoFit/>
          </a:bodyPr>
          <a:lstStyle/>
          <a:p>
            <a:r>
              <a:rPr lang="en-US" dirty="0" smtClean="0"/>
              <a:t>(Linear Graph, standard type)</a:t>
            </a:r>
            <a:endParaRPr lang="en-US" dirty="0"/>
          </a:p>
        </p:txBody>
      </p:sp>
      <p:sp>
        <p:nvSpPr>
          <p:cNvPr id="7" name="TextBox 6"/>
          <p:cNvSpPr txBox="1"/>
          <p:nvPr/>
        </p:nvSpPr>
        <p:spPr>
          <a:xfrm>
            <a:off x="457199" y="4137942"/>
            <a:ext cx="3565976" cy="369332"/>
          </a:xfrm>
          <a:prstGeom prst="rect">
            <a:avLst/>
          </a:prstGeom>
          <a:noFill/>
        </p:spPr>
        <p:txBody>
          <a:bodyPr wrap="none" rtlCol="0">
            <a:spAutoFit/>
          </a:bodyPr>
          <a:lstStyle/>
          <a:p>
            <a:r>
              <a:rPr lang="en-US" dirty="0" smtClean="0"/>
              <a:t>(Logarithmic Graph, large data sets)</a:t>
            </a:r>
            <a:endParaRPr lang="en-US" dirty="0"/>
          </a:p>
        </p:txBody>
      </p:sp>
    </p:spTree>
    <p:extLst>
      <p:ext uri="{BB962C8B-B14F-4D97-AF65-F5344CB8AC3E}">
        <p14:creationId xmlns:p14="http://schemas.microsoft.com/office/powerpoint/2010/main" val="148233123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What is used in Nagios Network Analyzer?</a:t>
            </a:r>
            <a:endParaRPr lang="en-US" sz="3200" dirty="0">
              <a:latin typeface="Eras Light ITC" panose="020B0402030504020804" pitchFamily="34" charset="0"/>
            </a:endParaRPr>
          </a:p>
        </p:txBody>
      </p:sp>
      <p:sp>
        <p:nvSpPr>
          <p:cNvPr id="7" name="TextBox 6"/>
          <p:cNvSpPr txBox="1"/>
          <p:nvPr/>
        </p:nvSpPr>
        <p:spPr>
          <a:xfrm>
            <a:off x="120775" y="1075775"/>
            <a:ext cx="1385059" cy="369332"/>
          </a:xfrm>
          <a:prstGeom prst="rect">
            <a:avLst/>
          </a:prstGeom>
          <a:noFill/>
        </p:spPr>
        <p:txBody>
          <a:bodyPr wrap="none" rtlCol="0">
            <a:spAutoFit/>
          </a:bodyPr>
          <a:lstStyle/>
          <a:p>
            <a:r>
              <a:rPr lang="en-US" dirty="0" smtClean="0"/>
              <a:t>Top Talkers -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5910"/>
            <a:ext cx="4869180" cy="46405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8348" y="1391035"/>
            <a:ext cx="4507373" cy="4815455"/>
          </a:xfrm>
          <a:prstGeom prst="rect">
            <a:avLst/>
          </a:prstGeom>
        </p:spPr>
      </p:pic>
    </p:spTree>
    <p:extLst>
      <p:ext uri="{BB962C8B-B14F-4D97-AF65-F5344CB8AC3E}">
        <p14:creationId xmlns:p14="http://schemas.microsoft.com/office/powerpoint/2010/main" val="11913323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What is used in Nagios Network Analyzer?</a:t>
            </a:r>
            <a:endParaRPr lang="en-US" sz="3200" dirty="0">
              <a:latin typeface="Eras Light ITC" panose="020B0402030504020804" pitchFamily="34" charset="0"/>
            </a:endParaRPr>
          </a:p>
        </p:txBody>
      </p:sp>
      <p:sp>
        <p:nvSpPr>
          <p:cNvPr id="7" name="TextBox 6"/>
          <p:cNvSpPr txBox="1"/>
          <p:nvPr/>
        </p:nvSpPr>
        <p:spPr>
          <a:xfrm>
            <a:off x="120775" y="1075775"/>
            <a:ext cx="2268185" cy="369332"/>
          </a:xfrm>
          <a:prstGeom prst="rect">
            <a:avLst/>
          </a:prstGeom>
          <a:noFill/>
        </p:spPr>
        <p:txBody>
          <a:bodyPr wrap="none" rtlCol="0">
            <a:spAutoFit/>
          </a:bodyPr>
          <a:lstStyle/>
          <a:p>
            <a:r>
              <a:rPr lang="en-US" dirty="0" smtClean="0"/>
              <a:t>Top Talkers – The Data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054" y="1591818"/>
            <a:ext cx="6682740" cy="24307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070" y="4095750"/>
            <a:ext cx="6682740" cy="1821180"/>
          </a:xfrm>
          <a:prstGeom prst="rect">
            <a:avLst/>
          </a:prstGeom>
        </p:spPr>
      </p:pic>
    </p:spTree>
    <p:extLst>
      <p:ext uri="{BB962C8B-B14F-4D97-AF65-F5344CB8AC3E}">
        <p14:creationId xmlns:p14="http://schemas.microsoft.com/office/powerpoint/2010/main" val="50002960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Where does that leave Core?</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Options for Core:</a:t>
            </a: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Nagiosgraph</a:t>
            </a:r>
            <a:r>
              <a:rPr lang="en-US" sz="2000" dirty="0" smtClean="0">
                <a:latin typeface="Eras Light ITC" panose="020B0402030504020804" pitchFamily="34" charset="0"/>
              </a:rPr>
              <a:t> “older”</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PNP4Nagios</a:t>
            </a: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Nagvis</a:t>
            </a:r>
            <a:endParaRPr lang="en-US" sz="2000" dirty="0">
              <a:latin typeface="Eras Light ITC" panose="020B0402030504020804" pitchFamily="34" charset="0"/>
            </a:endParaRP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Cacti</a:t>
            </a: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Highcharts</a:t>
            </a:r>
            <a:r>
              <a:rPr lang="en-US" sz="2000" dirty="0" smtClean="0">
                <a:latin typeface="Eras Light ITC" panose="020B0402030504020804" pitchFamily="34" charset="0"/>
              </a:rPr>
              <a:t> “For </a:t>
            </a:r>
            <a:r>
              <a:rPr lang="en-US" sz="2000" dirty="0" err="1" smtClean="0">
                <a:latin typeface="Eras Light ITC" panose="020B0402030504020804" pitchFamily="34" charset="0"/>
              </a:rPr>
              <a:t>Nagios</a:t>
            </a:r>
            <a:r>
              <a:rPr lang="en-US" sz="2000" dirty="0" smtClean="0">
                <a:latin typeface="Eras Light ITC" panose="020B0402030504020804" pitchFamily="34" charset="0"/>
              </a:rPr>
              <a:t> Core”</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Custom solutions</a:t>
            </a:r>
          </a:p>
          <a:p>
            <a:pPr marL="1600199" lvl="2" indent="-457200">
              <a:spcBef>
                <a:spcPts val="0"/>
              </a:spcBef>
              <a:spcAft>
                <a:spcPts val="1417"/>
              </a:spcAft>
              <a:buSzPct val="75000"/>
              <a:buFont typeface="StarSymbol"/>
            </a:pPr>
            <a:r>
              <a:rPr lang="en-US" sz="1600" dirty="0" smtClean="0">
                <a:latin typeface="Eras Light ITC" panose="020B0402030504020804" pitchFamily="34" charset="0"/>
              </a:rPr>
              <a:t>Harness RRD files</a:t>
            </a:r>
          </a:p>
          <a:p>
            <a:pPr marL="1600199" lvl="2" indent="-457200">
              <a:spcBef>
                <a:spcPts val="0"/>
              </a:spcBef>
              <a:spcAft>
                <a:spcPts val="1417"/>
              </a:spcAft>
              <a:buSzPct val="75000"/>
              <a:buFont typeface="StarSymbol"/>
            </a:pPr>
            <a:r>
              <a:rPr lang="en-US" sz="1600" dirty="0" smtClean="0">
                <a:latin typeface="Eras Light ITC" panose="020B0402030504020804" pitchFamily="34" charset="0"/>
              </a:rPr>
              <a:t>Strip performance data out of incoming checks directly</a:t>
            </a:r>
          </a:p>
          <a:p>
            <a:pPr marL="1200239" lvl="1" indent="-457200">
              <a:spcBef>
                <a:spcPts val="0"/>
              </a:spcBef>
              <a:spcAft>
                <a:spcPts val="1417"/>
              </a:spcAft>
              <a:buSzPct val="75000"/>
              <a:buFont typeface="StarSymbol"/>
            </a:pPr>
            <a:endParaRPr lang="en-US" sz="2000" dirty="0" smtClean="0">
              <a:latin typeface="Eras Light ITC" panose="020B0402030504020804" pitchFamily="34" charset="0"/>
            </a:endParaRPr>
          </a:p>
        </p:txBody>
      </p:sp>
    </p:spTree>
    <p:extLst>
      <p:ext uri="{BB962C8B-B14F-4D97-AF65-F5344CB8AC3E}">
        <p14:creationId xmlns:p14="http://schemas.microsoft.com/office/powerpoint/2010/main" val="203776762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PNP4Nagios</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RRD’s and templates</a:t>
            </a: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Perfdata</a:t>
            </a:r>
            <a:r>
              <a:rPr lang="en-US" sz="2000" dirty="0" smtClean="0">
                <a:latin typeface="Eras Light ITC" panose="020B0402030504020804" pitchFamily="34" charset="0"/>
              </a:rPr>
              <a:t> stripping, Web frontend, export (XML, CSV, JSON), not so interactive</a:t>
            </a:r>
          </a:p>
          <a:p>
            <a:pPr marL="743039" lvl="1" indent="0">
              <a:spcBef>
                <a:spcPts val="0"/>
              </a:spcBef>
              <a:spcAft>
                <a:spcPts val="1417"/>
              </a:spcAft>
              <a:buSzPct val="75000"/>
              <a:buNone/>
            </a:pPr>
            <a:endParaRPr lang="en-US" sz="2000" dirty="0" smtClean="0">
              <a:latin typeface="Eras Light ITC" panose="020B04020305040208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1" y="2336080"/>
            <a:ext cx="5390110" cy="4119584"/>
          </a:xfrm>
          <a:prstGeom prst="rect">
            <a:avLst/>
          </a:prstGeom>
        </p:spPr>
      </p:pic>
    </p:spTree>
    <p:extLst>
      <p:ext uri="{BB962C8B-B14F-4D97-AF65-F5344CB8AC3E}">
        <p14:creationId xmlns:p14="http://schemas.microsoft.com/office/powerpoint/2010/main" val="172328712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Cacti</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Options for Core:</a:t>
            </a: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Datasources</a:t>
            </a:r>
            <a:r>
              <a:rPr lang="en-US" sz="2000" dirty="0" smtClean="0">
                <a:latin typeface="Eras Light ITC" panose="020B0402030504020804" pitchFamily="34" charset="0"/>
              </a:rPr>
              <a:t> maintained at 5 minute intervals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Stores data/templates in a </a:t>
            </a:r>
            <a:r>
              <a:rPr lang="en-US" sz="2000" dirty="0" err="1" smtClean="0">
                <a:latin typeface="Eras Light ITC" panose="020B0402030504020804" pitchFamily="34" charset="0"/>
              </a:rPr>
              <a:t>MySql</a:t>
            </a:r>
            <a:r>
              <a:rPr lang="en-US" sz="2000" dirty="0" smtClean="0">
                <a:latin typeface="Eras Light ITC" panose="020B0402030504020804" pitchFamily="34" charset="0"/>
              </a:rPr>
              <a:t> database</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Hooks in with MRTG via SNMP polling (GET requests)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Uses </a:t>
            </a:r>
            <a:r>
              <a:rPr lang="en-US" sz="2000" dirty="0" err="1" smtClean="0">
                <a:latin typeface="Eras Light ITC" panose="020B0402030504020804" pitchFamily="34" charset="0"/>
              </a:rPr>
              <a:t>RRDTool</a:t>
            </a:r>
            <a:r>
              <a:rPr lang="en-US" sz="2000" dirty="0" smtClean="0">
                <a:latin typeface="Eras Light ITC" panose="020B0402030504020804" pitchFamily="34" charset="0"/>
              </a:rPr>
              <a:t> graphs, you can use just about any you wish</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Ability to create a “tree” for graph organization and hierarchy</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Baked in user management</a:t>
            </a:r>
          </a:p>
          <a:p>
            <a:pPr marL="1200239" lvl="1" indent="-457200">
              <a:spcBef>
                <a:spcPts val="0"/>
              </a:spcBef>
              <a:spcAft>
                <a:spcPts val="1417"/>
              </a:spcAft>
              <a:buSzPct val="75000"/>
              <a:buFont typeface="StarSymbol"/>
            </a:pPr>
            <a:r>
              <a:rPr lang="en-US" sz="2000" dirty="0" err="1" smtClean="0">
                <a:latin typeface="Eras Light ITC" panose="020B0402030504020804" pitchFamily="34" charset="0"/>
              </a:rPr>
              <a:t>Templating</a:t>
            </a:r>
            <a:r>
              <a:rPr lang="en-US" sz="2000" dirty="0" smtClean="0">
                <a:latin typeface="Eras Light ITC" panose="020B0402030504020804" pitchFamily="34" charset="0"/>
              </a:rPr>
              <a:t> “like PNP,” allowing you to manage a large volume of graphs much like </a:t>
            </a:r>
            <a:r>
              <a:rPr lang="en-US" sz="2000" dirty="0" err="1" smtClean="0">
                <a:latin typeface="Eras Light ITC" panose="020B0402030504020804" pitchFamily="34" charset="0"/>
              </a:rPr>
              <a:t>templating</a:t>
            </a:r>
            <a:r>
              <a:rPr lang="en-US" sz="2000" dirty="0" smtClean="0">
                <a:latin typeface="Eras Light ITC" panose="020B0402030504020804" pitchFamily="34" charset="0"/>
              </a:rPr>
              <a:t> objects in </a:t>
            </a:r>
            <a:r>
              <a:rPr lang="en-US" sz="2000" dirty="0" err="1" smtClean="0">
                <a:latin typeface="Eras Light ITC" panose="020B0402030504020804" pitchFamily="34" charset="0"/>
              </a:rPr>
              <a:t>Nagios</a:t>
            </a:r>
            <a:endParaRPr lang="en-US" sz="2000" dirty="0" smtClean="0">
              <a:latin typeface="Eras Light ITC" panose="020B0402030504020804" pitchFamily="34" charset="0"/>
            </a:endParaRPr>
          </a:p>
          <a:p>
            <a:pPr marL="1200239" lvl="1" indent="-457200">
              <a:spcBef>
                <a:spcPts val="0"/>
              </a:spcBef>
              <a:spcAft>
                <a:spcPts val="1417"/>
              </a:spcAft>
              <a:buSzPct val="75000"/>
              <a:buFont typeface="StarSymbol"/>
            </a:pPr>
            <a:endParaRPr lang="en-US" sz="2000" dirty="0" smtClean="0">
              <a:latin typeface="Eras Light ITC" panose="020B0402030504020804" pitchFamily="34" charset="0"/>
            </a:endParaRPr>
          </a:p>
          <a:p>
            <a:pPr marL="1200239" lvl="1" indent="-457200">
              <a:spcBef>
                <a:spcPts val="0"/>
              </a:spcBef>
              <a:spcAft>
                <a:spcPts val="1417"/>
              </a:spcAft>
              <a:buSzPct val="75000"/>
              <a:buFont typeface="StarSymbol"/>
            </a:pPr>
            <a:endParaRPr lang="en-US" sz="2000" dirty="0" smtClean="0">
              <a:latin typeface="Eras Light ITC" panose="020B0402030504020804" pitchFamily="34" charset="0"/>
            </a:endParaRPr>
          </a:p>
          <a:p>
            <a:pPr marL="743039" lvl="1" indent="0">
              <a:spcBef>
                <a:spcPts val="0"/>
              </a:spcBef>
              <a:spcAft>
                <a:spcPts val="1417"/>
              </a:spcAft>
              <a:buSzPct val="75000"/>
              <a:buNone/>
            </a:pPr>
            <a:endParaRPr lang="en-US" sz="1600" dirty="0" smtClean="0">
              <a:latin typeface="Eras Light ITC" panose="020B0402030504020804" pitchFamily="34" charset="0"/>
            </a:endParaRPr>
          </a:p>
          <a:p>
            <a:pPr marL="1200239" lvl="1" indent="-457200">
              <a:spcBef>
                <a:spcPts val="0"/>
              </a:spcBef>
              <a:spcAft>
                <a:spcPts val="1417"/>
              </a:spcAft>
              <a:buSzPct val="75000"/>
              <a:buFont typeface="StarSymbol"/>
            </a:pPr>
            <a:endParaRPr lang="en-US" sz="2000" dirty="0" smtClean="0">
              <a:latin typeface="Eras Light ITC" panose="020B0402030504020804" pitchFamily="34" charset="0"/>
            </a:endParaRPr>
          </a:p>
        </p:txBody>
      </p:sp>
    </p:spTree>
    <p:extLst>
      <p:ext uri="{BB962C8B-B14F-4D97-AF65-F5344CB8AC3E}">
        <p14:creationId xmlns:p14="http://schemas.microsoft.com/office/powerpoint/2010/main" val="11531407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Cacti</a:t>
            </a:r>
            <a:endParaRPr lang="en-US" sz="3200" dirty="0">
              <a:latin typeface="Eras Light ITC" panose="020B04020305040208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77828"/>
          </a:xfrm>
          <a:prstGeom prst="rect">
            <a:avLst/>
          </a:prstGeom>
        </p:spPr>
      </p:pic>
    </p:spTree>
    <p:extLst>
      <p:ext uri="{BB962C8B-B14F-4D97-AF65-F5344CB8AC3E}">
        <p14:creationId xmlns:p14="http://schemas.microsoft.com/office/powerpoint/2010/main" val="61174112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Cacti</a:t>
            </a:r>
            <a:endParaRPr lang="en-US" sz="3200" dirty="0">
              <a:latin typeface="Eras Light ITC" panose="020B04020305040208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32" y="1047543"/>
            <a:ext cx="7795936" cy="4762913"/>
          </a:xfrm>
          <a:prstGeom prst="rect">
            <a:avLst/>
          </a:prstGeom>
        </p:spPr>
      </p:pic>
    </p:spTree>
    <p:extLst>
      <p:ext uri="{BB962C8B-B14F-4D97-AF65-F5344CB8AC3E}">
        <p14:creationId xmlns:p14="http://schemas.microsoft.com/office/powerpoint/2010/main" val="258708011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smtClean="0">
                <a:latin typeface="Eras Light ITC" panose="020B0402030504020804" pitchFamily="34" charset="0"/>
              </a:rPr>
              <a:t>Looking Forward</a:t>
            </a:r>
            <a:endParaRPr lang="en-US" sz="3200" dirty="0">
              <a:latin typeface="Eras Light ITC" panose="020B0402030504020804" pitchFamily="34" charset="0"/>
            </a:endParaRP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smtClean="0">
                <a:latin typeface="Eras Light ITC" panose="020B0402030504020804" pitchFamily="34" charset="0"/>
              </a:rPr>
              <a:t>The future of visualizations in XI, and other </a:t>
            </a:r>
            <a:r>
              <a:rPr lang="en-US" sz="2400" dirty="0" err="1" smtClean="0">
                <a:latin typeface="Eras Light ITC" panose="020B0402030504020804" pitchFamily="34" charset="0"/>
              </a:rPr>
              <a:t>Nagios</a:t>
            </a:r>
            <a:r>
              <a:rPr lang="en-US" sz="2400" dirty="0" smtClean="0">
                <a:latin typeface="Eras Light ITC" panose="020B0402030504020804" pitchFamily="34" charset="0"/>
              </a:rPr>
              <a:t> tools.</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Ability to build a report based on visualizations and statistics, paired together</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Possibility of ticking/moving near real-time D3 like graphs (NCPA)</a:t>
            </a:r>
          </a:p>
          <a:p>
            <a:pPr marL="1200239" lvl="1" indent="-457200">
              <a:spcBef>
                <a:spcPts val="0"/>
              </a:spcBef>
              <a:spcAft>
                <a:spcPts val="1417"/>
              </a:spcAft>
              <a:buSzPct val="75000"/>
              <a:buFont typeface="StarSymbol"/>
            </a:pPr>
            <a:r>
              <a:rPr lang="en-US" sz="2000" dirty="0" smtClean="0">
                <a:latin typeface="Eras Light ITC" panose="020B0402030504020804" pitchFamily="34" charset="0"/>
              </a:rPr>
              <a:t>Adding enhanced visualizations to NSTI, and NCPA</a:t>
            </a:r>
          </a:p>
          <a:p>
            <a:pPr marL="1200239" lvl="1" indent="-457200">
              <a:spcBef>
                <a:spcPts val="0"/>
              </a:spcBef>
              <a:spcAft>
                <a:spcPts val="1417"/>
              </a:spcAft>
              <a:buSzPct val="75000"/>
              <a:buFont typeface="StarSymbol"/>
            </a:pPr>
            <a:endParaRPr lang="en-US" sz="2000" dirty="0" smtClean="0">
              <a:latin typeface="Eras Light ITC" panose="020B0402030504020804" pitchFamily="34" charset="0"/>
            </a:endParaRPr>
          </a:p>
        </p:txBody>
      </p:sp>
    </p:spTree>
    <p:extLst>
      <p:ext uri="{BB962C8B-B14F-4D97-AF65-F5344CB8AC3E}">
        <p14:creationId xmlns:p14="http://schemas.microsoft.com/office/powerpoint/2010/main" val="427822022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smtClean="0">
                <a:latin typeface="Eras Light ITC" panose="020B0402030504020804" pitchFamily="34" charset="0"/>
              </a:rPr>
              <a:t>Thank you! …Questions</a:t>
            </a:r>
            <a:r>
              <a:rPr lang="en-US" dirty="0">
                <a:latin typeface="Eras Light ITC" panose="020B0402030504020804" pitchFamily="34" charset="0"/>
              </a:rPr>
              <a:t>?</a:t>
            </a:r>
          </a:p>
        </p:txBody>
      </p:sp>
      <p:pic>
        <p:nvPicPr>
          <p:cNvPr id="4" name="Picture 2" descr="C:\Users\zbordeau\AppData\Local\Microsoft\Windows\Temporary Internet Files\Content.IE5\AV93OOZ6\MP900315598[1].jpg"/>
          <p:cNvPicPr>
            <a:picLocks noChangeAspect="1"/>
          </p:cNvPicPr>
          <p:nvPr/>
        </p:nvPicPr>
        <p:blipFill>
          <a:blip r:embed="rId3"/>
          <a:srcRect/>
          <a:stretch>
            <a:fillRect/>
          </a:stretch>
        </p:blipFill>
        <p:spPr>
          <a:xfrm>
            <a:off x="2173103" y="1728216"/>
            <a:ext cx="4405319" cy="31424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a:latin typeface="Eras Light ITC" panose="020B0402030504020804" pitchFamily="34" charset="0"/>
              </a:rPr>
              <a:t>What do data visualizations bring to the table?</a:t>
            </a: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a:latin typeface="Eras Light ITC" panose="020B0402030504020804" pitchFamily="34" charset="0"/>
              </a:rPr>
              <a:t>A great accompaniment for standard data that would otherwise only be in plain English or integers.</a:t>
            </a:r>
          </a:p>
          <a:p>
            <a:pPr marL="1200239" lvl="1" indent="-457200">
              <a:spcBef>
                <a:spcPts val="0"/>
              </a:spcBef>
              <a:spcAft>
                <a:spcPts val="1417"/>
              </a:spcAft>
              <a:buSzPct val="75000"/>
              <a:buFont typeface="StarSymbol"/>
            </a:pPr>
            <a:r>
              <a:rPr lang="en-US" sz="2000" dirty="0">
                <a:latin typeface="Eras Light ITC" panose="020B0402030504020804" pitchFamily="34" charset="0"/>
              </a:rPr>
              <a:t>You don't have to spend additional time trying to draw graphs in your brain to be able to understand how the information presented to you would relate to the same set of information from a different source.</a:t>
            </a:r>
          </a:p>
          <a:p>
            <a:pPr marL="1200239" lvl="1" indent="-457200">
              <a:spcBef>
                <a:spcPts val="0"/>
              </a:spcBef>
              <a:spcAft>
                <a:spcPts val="1417"/>
              </a:spcAft>
              <a:buSzPct val="75000"/>
              <a:buFont typeface="StarSymbol"/>
            </a:pPr>
            <a:r>
              <a:rPr lang="en-US" sz="2000" dirty="0">
                <a:latin typeface="Eras Light ITC" panose="020B0402030504020804" pitchFamily="34" charset="0"/>
              </a:rPr>
              <a:t>You can easily compare (visually) two otherwise identical metrics (such as disk space) from two separate hosts in </a:t>
            </a:r>
            <a:r>
              <a:rPr lang="en-US" sz="2000" dirty="0" err="1">
                <a:latin typeface="Eras Light ITC" panose="020B0402030504020804" pitchFamily="34" charset="0"/>
              </a:rPr>
              <a:t>Nagios</a:t>
            </a:r>
            <a:r>
              <a:rPr lang="en-US" sz="2000" dirty="0">
                <a:latin typeface="Eras Light ITC" panose="020B0402030504020804" pitchFamily="34" charset="0"/>
              </a:rPr>
              <a:t>.</a:t>
            </a:r>
          </a:p>
          <a:p>
            <a:pPr marL="1200239" lvl="1" indent="-457200">
              <a:spcBef>
                <a:spcPts val="0"/>
              </a:spcBef>
              <a:spcAft>
                <a:spcPts val="1417"/>
              </a:spcAft>
              <a:buSzPct val="75000"/>
              <a:buFont typeface="StarSymbol"/>
            </a:pPr>
            <a:r>
              <a:rPr lang="en-US" sz="2000" dirty="0">
                <a:latin typeface="Eras Light ITC" panose="020B0402030504020804" pitchFamily="34" charset="0"/>
              </a:rPr>
              <a:t>A quick way to identify when action should be taken to resolve an issue before </a:t>
            </a:r>
            <a:r>
              <a:rPr lang="en-US" sz="2000" dirty="0" err="1">
                <a:latin typeface="Eras Light ITC" panose="020B0402030504020804" pitchFamily="34" charset="0"/>
              </a:rPr>
              <a:t>Nagios</a:t>
            </a:r>
            <a:r>
              <a:rPr lang="en-US" sz="2000" dirty="0">
                <a:latin typeface="Eras Light ITC" panose="020B0402030504020804" pitchFamily="34" charset="0"/>
              </a:rPr>
              <a:t> alerts you of it.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 y="5021580"/>
            <a:ext cx="3720086" cy="1262351"/>
          </a:xfrm>
          <a:prstGeom prst="rect">
            <a:avLst/>
          </a:prstGeom>
        </p:spPr>
      </p:pic>
      <p:sp>
        <p:nvSpPr>
          <p:cNvPr id="6" name="Right Arrow 5"/>
          <p:cNvSpPr/>
          <p:nvPr/>
        </p:nvSpPr>
        <p:spPr>
          <a:xfrm>
            <a:off x="3985260" y="5105399"/>
            <a:ext cx="518160" cy="1094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9054" y="4929621"/>
            <a:ext cx="3887726" cy="15702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a:latin typeface="Eras Light ITC" panose="020B0402030504020804" pitchFamily="34" charset="0"/>
              </a:rPr>
              <a:t>Why should I make better use of Data Vis?</a:t>
            </a: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a:latin typeface="Eras Light ITC" panose="020B0402030504020804" pitchFamily="34" charset="0"/>
              </a:rPr>
              <a:t>Scripts handler large sets of data better than the average human</a:t>
            </a:r>
          </a:p>
          <a:p>
            <a:pPr marL="1200239" lvl="1" indent="-457200">
              <a:spcBef>
                <a:spcPts val="0"/>
              </a:spcBef>
              <a:spcAft>
                <a:spcPts val="1417"/>
              </a:spcAft>
              <a:buSzPct val="75000"/>
              <a:buFont typeface="StarSymbol"/>
            </a:pPr>
            <a:r>
              <a:rPr lang="en-US" sz="2000" dirty="0">
                <a:latin typeface="Eras Light ITC" panose="020B0402030504020804" pitchFamily="34" charset="0"/>
              </a:rPr>
              <a:t>They offer you many quick and accurate ways of displaying what is happening in your environments</a:t>
            </a:r>
          </a:p>
          <a:p>
            <a:pPr marL="1200239" lvl="1" indent="-457200">
              <a:spcBef>
                <a:spcPts val="0"/>
              </a:spcBef>
              <a:spcAft>
                <a:spcPts val="1417"/>
              </a:spcAft>
              <a:buSzPct val="75000"/>
              <a:buFont typeface="StarSymbol"/>
            </a:pPr>
            <a:r>
              <a:rPr lang="en-US" sz="2000" dirty="0">
                <a:latin typeface="Eras Light ITC" panose="020B0402030504020804" pitchFamily="34" charset="0"/>
              </a:rPr>
              <a:t>The same information that would otherwise be displayed in a large, obtrusive table can be shared in an easier to read and more natural fashion.</a:t>
            </a:r>
          </a:p>
          <a:p>
            <a:pPr marL="1200239" lvl="1" indent="-457200">
              <a:spcBef>
                <a:spcPts val="0"/>
              </a:spcBef>
              <a:spcAft>
                <a:spcPts val="1417"/>
              </a:spcAft>
              <a:buSzPct val="75000"/>
              <a:buFont typeface="StarSymbol"/>
            </a:pPr>
            <a:r>
              <a:rPr lang="en-US" sz="2000" dirty="0">
                <a:latin typeface="Eras Light ITC" panose="020B0402030504020804" pitchFamily="34" charset="0"/>
              </a:rPr>
              <a:t>Can be much easier to spot trends in the past, or recurring issues in your environment. They can allow for a much broader and easier to attain overview of your infrastructure.</a:t>
            </a:r>
          </a:p>
          <a:p>
            <a:pPr marL="1200239" lvl="2" indent="-457200">
              <a:spcBef>
                <a:spcPts val="0"/>
              </a:spcBef>
              <a:spcAft>
                <a:spcPts val="1417"/>
              </a:spcAft>
              <a:buSzPct val="45000"/>
              <a:buFont typeface="StarSymbol"/>
              <a:buChar char="●"/>
            </a:pPr>
            <a:r>
              <a:rPr lang="en-US" sz="2000" dirty="0">
                <a:latin typeface="Eras Light ITC" panose="020B0402030504020804" pitchFamily="34" charset="0"/>
              </a:rPr>
              <a:t>Mainly due to the Primary Visual Cortex, which is the  earliest cortical	visual area. Basically... it allows you to spot and recognize patterns easier.</a:t>
            </a:r>
          </a:p>
        </p:txBody>
      </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a:latin typeface="Eras Light ITC" panose="020B0402030504020804" pitchFamily="34" charset="0"/>
              </a:rPr>
              <a:t>The Main Goals of our Visualizations</a:t>
            </a: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a:latin typeface="Eras Light ITC" panose="020B0402030504020804" pitchFamily="34" charset="0"/>
              </a:rPr>
              <a:t>Several points we try to hit while developing graphs, charts, and other visualizations</a:t>
            </a:r>
          </a:p>
          <a:p>
            <a:pPr marL="1200239" lvl="1" indent="-457200">
              <a:spcBef>
                <a:spcPts val="0"/>
              </a:spcBef>
              <a:spcAft>
                <a:spcPts val="1417"/>
              </a:spcAft>
              <a:buSzPct val="75000"/>
              <a:buFont typeface="StarSymbol"/>
            </a:pPr>
            <a:r>
              <a:rPr lang="en-US" sz="2000" dirty="0">
                <a:latin typeface="Eras Light ITC" panose="020B0402030504020804" pitchFamily="34" charset="0"/>
              </a:rPr>
              <a:t>What will the end-user do with the data? How will it be used?</a:t>
            </a:r>
          </a:p>
          <a:p>
            <a:pPr marL="1200239" lvl="1" indent="-457200">
              <a:spcBef>
                <a:spcPts val="0"/>
              </a:spcBef>
              <a:spcAft>
                <a:spcPts val="1417"/>
              </a:spcAft>
              <a:buSzPct val="75000"/>
              <a:buFont typeface="StarSymbol"/>
            </a:pPr>
            <a:r>
              <a:rPr lang="en-US" sz="2000" dirty="0">
                <a:latin typeface="Eras Light ITC" panose="020B0402030504020804" pitchFamily="34" charset="0"/>
              </a:rPr>
              <a:t>Talk to the end-users, figure out what they want displayed, and in what visual form.</a:t>
            </a:r>
          </a:p>
          <a:p>
            <a:pPr marL="1200239" lvl="1" indent="-457200">
              <a:spcBef>
                <a:spcPts val="0"/>
              </a:spcBef>
              <a:spcAft>
                <a:spcPts val="1417"/>
              </a:spcAft>
              <a:buSzPct val="75000"/>
              <a:buFont typeface="StarSymbol"/>
            </a:pPr>
            <a:r>
              <a:rPr lang="en-US" sz="2000" dirty="0">
                <a:latin typeface="Eras Light ITC" panose="020B0402030504020804" pitchFamily="34" charset="0"/>
              </a:rPr>
              <a:t>Pictures are often worth a thousand numbers or phrases, the human eye can summarize what numbers really mean when they are presented in a more uniform, and visually pleasing way.</a:t>
            </a:r>
          </a:p>
          <a:p>
            <a:pPr marL="1200239" lvl="1" indent="-457200">
              <a:spcBef>
                <a:spcPts val="0"/>
              </a:spcBef>
              <a:spcAft>
                <a:spcPts val="1417"/>
              </a:spcAft>
              <a:buSzPct val="75000"/>
              <a:buFont typeface="StarSymbol"/>
            </a:pPr>
            <a:r>
              <a:rPr lang="en-US" sz="2000" dirty="0">
                <a:latin typeface="Eras Light ITC" panose="020B0402030504020804" pitchFamily="34" charset="0"/>
              </a:rPr>
              <a:t>Communicate results at a glance, such as turning the comparison of 10.4GB and 13.7888GB versus 11.29GB and 2GB into points drawn side by side in different colors.</a:t>
            </a:r>
          </a:p>
        </p:txBody>
      </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dirty="0">
                <a:latin typeface="Eras Light ITC" panose="020B0402030504020804" pitchFamily="34" charset="0"/>
              </a:rPr>
              <a:t>Building the visual to display the numerical</a:t>
            </a:r>
          </a:p>
        </p:txBody>
      </p:sp>
      <p:sp>
        <p:nvSpPr>
          <p:cNvPr id="3" name="Content Placeholder 2"/>
          <p:cNvSpPr txBox="1">
            <a:spLocks noGrp="1"/>
          </p:cNvSpPr>
          <p:nvPr>
            <p:ph idx="1"/>
          </p:nvPr>
        </p:nvSpPr>
        <p:spPr>
          <a:xfrm>
            <a:off x="457200" y="1265400"/>
            <a:ext cx="8229600" cy="4525920"/>
          </a:xfrm>
        </p:spPr>
        <p:txBody>
          <a:bodyPr lIns="91440" tIns="45720" rIns="91440" bIns="45720"/>
          <a:lstStyle/>
          <a:p>
            <a:pPr marL="0" lvl="0" indent="0" hangingPunct="1">
              <a:spcBef>
                <a:spcPts val="799"/>
              </a:spcBef>
              <a:spcAft>
                <a:spcPts val="0"/>
              </a:spcAft>
              <a:buNone/>
            </a:pPr>
            <a:r>
              <a:rPr lang="en-US" sz="2400" dirty="0">
                <a:latin typeface="Eras Light ITC" panose="020B0402030504020804" pitchFamily="34" charset="0"/>
              </a:rPr>
              <a:t>Multiple aesthetic qualities can be used</a:t>
            </a:r>
          </a:p>
          <a:p>
            <a:pPr marL="1200239" lvl="1" indent="-457200">
              <a:spcBef>
                <a:spcPts val="0"/>
              </a:spcBef>
              <a:spcAft>
                <a:spcPts val="1417"/>
              </a:spcAft>
              <a:buSzPct val="75000"/>
              <a:buFont typeface="StarSymbol"/>
            </a:pPr>
            <a:r>
              <a:rPr lang="en-US" sz="2000" dirty="0">
                <a:latin typeface="Eras Light ITC" panose="020B0402030504020804" pitchFamily="34" charset="0"/>
              </a:rPr>
              <a:t>Color / Gradient</a:t>
            </a:r>
          </a:p>
          <a:p>
            <a:pPr marL="1200239" lvl="1" indent="-457200">
              <a:spcBef>
                <a:spcPts val="0"/>
              </a:spcBef>
              <a:spcAft>
                <a:spcPts val="1417"/>
              </a:spcAft>
              <a:buSzPct val="75000"/>
              <a:buFont typeface="StarSymbol"/>
            </a:pPr>
            <a:r>
              <a:rPr lang="en-US" sz="2000" dirty="0">
                <a:latin typeface="Eras Light ITC" panose="020B0402030504020804" pitchFamily="34" charset="0"/>
              </a:rPr>
              <a:t>Size / Shape (Width, depth, length)</a:t>
            </a:r>
          </a:p>
          <a:p>
            <a:pPr marL="1200239" lvl="1" indent="-457200">
              <a:spcBef>
                <a:spcPts val="0"/>
              </a:spcBef>
              <a:spcAft>
                <a:spcPts val="1417"/>
              </a:spcAft>
              <a:buSzPct val="75000"/>
              <a:buFont typeface="StarSymbol"/>
            </a:pPr>
            <a:r>
              <a:rPr lang="en-US" sz="2000" dirty="0">
                <a:latin typeface="Eras Light ITC" panose="020B0402030504020804" pitchFamily="34" charset="0"/>
              </a:rPr>
              <a:t>Position and distance from different data sets</a:t>
            </a:r>
          </a:p>
          <a:p>
            <a:pPr marL="1200239" lvl="1" indent="-457200">
              <a:spcBef>
                <a:spcPts val="0"/>
              </a:spcBef>
              <a:spcAft>
                <a:spcPts val="1417"/>
              </a:spcAft>
              <a:buSzPct val="75000"/>
              <a:buFont typeface="StarSymbol"/>
            </a:pPr>
            <a:r>
              <a:rPr lang="en-US" sz="2000" dirty="0">
                <a:latin typeface="Eras Light ITC" panose="020B0402030504020804" pitchFamily="34" charset="0"/>
              </a:rPr>
              <a:t>Movement and shifting of information around the movement</a:t>
            </a:r>
          </a:p>
          <a:p>
            <a:pPr marL="1200239" lvl="1" indent="-457200">
              <a:spcBef>
                <a:spcPts val="0"/>
              </a:spcBef>
              <a:spcAft>
                <a:spcPts val="1417"/>
              </a:spcAft>
              <a:buSzPct val="75000"/>
              <a:buFont typeface="StarSymbol"/>
            </a:pPr>
            <a:r>
              <a:rPr lang="en-US" sz="2000" dirty="0">
                <a:latin typeface="Eras Light ITC" panose="020B0402030504020804" pitchFamily="34" charset="0"/>
              </a:rPr>
              <a:t>Some examples to follow (don't be frightened)</a:t>
            </a:r>
          </a:p>
        </p:txBody>
      </p:sp>
      <p:pic>
        <p:nvPicPr>
          <p:cNvPr id="2050" name="Picture 2" descr="https://media.licdn.com/mpr/mpr/p/5/005/061/1de/3cc6b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255" y="3855721"/>
            <a:ext cx="5094605" cy="2532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b="1" dirty="0">
                <a:latin typeface="Eras Light ITC" panose="020B0402030504020804" pitchFamily="34" charset="0"/>
              </a:rPr>
              <a:t>Ouch!</a:t>
            </a:r>
          </a:p>
        </p:txBody>
      </p:sp>
      <p:pic>
        <p:nvPicPr>
          <p:cNvPr id="3" name="Picture 2"/>
          <p:cNvPicPr>
            <a:picLocks noChangeAspect="1"/>
          </p:cNvPicPr>
          <p:nvPr/>
        </p:nvPicPr>
        <p:blipFill>
          <a:blip r:embed="rId3">
            <a:lum bright="-50000"/>
            <a:alphaModFix/>
          </a:blip>
          <a:srcRect/>
          <a:stretch>
            <a:fillRect/>
          </a:stretch>
        </p:blipFill>
        <p:spPr>
          <a:xfrm>
            <a:off x="182880" y="1684080"/>
            <a:ext cx="8858880" cy="36194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spcBef>
                <a:spcPts val="799"/>
              </a:spcBef>
            </a:pPr>
            <a:r>
              <a:rPr lang="en-US" sz="3200" b="1" dirty="0">
                <a:latin typeface="Eras Light ITC" panose="020B0402030504020804" pitchFamily="34" charset="0"/>
              </a:rPr>
              <a:t>Much better!</a:t>
            </a:r>
          </a:p>
        </p:txBody>
      </p:sp>
      <p:pic>
        <p:nvPicPr>
          <p:cNvPr id="3" name="Picture 2"/>
          <p:cNvPicPr>
            <a:picLocks noChangeAspect="1"/>
          </p:cNvPicPr>
          <p:nvPr/>
        </p:nvPicPr>
        <p:blipFill>
          <a:blip r:embed="rId3">
            <a:lum bright="-50000"/>
            <a:alphaModFix/>
          </a:blip>
          <a:srcRect/>
          <a:stretch>
            <a:fillRect/>
          </a:stretch>
        </p:blipFill>
        <p:spPr>
          <a:xfrm>
            <a:off x="762480" y="1371599"/>
            <a:ext cx="7467119" cy="4777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agios World Conference Them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8117</TotalTime>
  <Words>1410</Words>
  <Application>Microsoft Office PowerPoint</Application>
  <PresentationFormat>On-screen Show (4:3)</PresentationFormat>
  <Paragraphs>212</Paragraphs>
  <Slides>39</Slides>
  <Notes>38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Nagios World Conference Theme 2</vt:lpstr>
      <vt:lpstr>Utilizing Data Visualizations in Systems Management</vt:lpstr>
      <vt:lpstr>About Myself</vt:lpstr>
      <vt:lpstr>Introduction &amp; Agenda</vt:lpstr>
      <vt:lpstr>What do data visualizations bring to the table?</vt:lpstr>
      <vt:lpstr>Why should I make better use of Data Vis?</vt:lpstr>
      <vt:lpstr>The Main Goals of our Visualizations</vt:lpstr>
      <vt:lpstr>Building the visual to display the numerical</vt:lpstr>
      <vt:lpstr>Ouch!</vt:lpstr>
      <vt:lpstr>Much better!</vt:lpstr>
      <vt:lpstr>So how do we handle this in XI?</vt:lpstr>
      <vt:lpstr>So how do we handle this in XI? Cont.</vt:lpstr>
      <vt:lpstr>Hypermap</vt:lpstr>
      <vt:lpstr>Alert Stream</vt:lpstr>
      <vt:lpstr>Alert Stream</vt:lpstr>
      <vt:lpstr>Heatmap</vt:lpstr>
      <vt:lpstr>Nagvis</vt:lpstr>
      <vt:lpstr>Nagvis</vt:lpstr>
      <vt:lpstr>Nagvis</vt:lpstr>
      <vt:lpstr>Nagvis</vt:lpstr>
      <vt:lpstr>So how do we handle this in XI? Cont.</vt:lpstr>
      <vt:lpstr>Capacity Planning</vt:lpstr>
      <vt:lpstr>Capacity Planning</vt:lpstr>
      <vt:lpstr>Capacity Planning</vt:lpstr>
      <vt:lpstr>Host/Service Performance Graphs</vt:lpstr>
      <vt:lpstr>Host/Service Performance Graphs</vt:lpstr>
      <vt:lpstr>Multistacked Performance Graphs</vt:lpstr>
      <vt:lpstr>Tying It All Together</vt:lpstr>
      <vt:lpstr>Multiple Metrics, One Dashboard</vt:lpstr>
      <vt:lpstr>Datavis Component</vt:lpstr>
      <vt:lpstr>What is used in Nagios Network Analyzer?</vt:lpstr>
      <vt:lpstr>What is used in Nagios Network Analyzer?</vt:lpstr>
      <vt:lpstr>What is used in Nagios Network Analyzer?</vt:lpstr>
      <vt:lpstr>Where does that leave Core?</vt:lpstr>
      <vt:lpstr>PNP4Nagios</vt:lpstr>
      <vt:lpstr>Cacti</vt:lpstr>
      <vt:lpstr>Cacti</vt:lpstr>
      <vt:lpstr>Cacti</vt:lpstr>
      <vt:lpstr>Looking Forward</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zbordeau</dc:creator>
  <cp:lastModifiedBy>Sam Lansing</cp:lastModifiedBy>
  <cp:revision>113</cp:revision>
  <dcterms:created xsi:type="dcterms:W3CDTF">2014-06-30T15:36:22Z</dcterms:created>
  <dcterms:modified xsi:type="dcterms:W3CDTF">2014-10-13T19:53:08Z</dcterms:modified>
</cp:coreProperties>
</file>