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7" r:id="rId3"/>
    <p:sldId id="260" r:id="rId4"/>
    <p:sldId id="309" r:id="rId5"/>
    <p:sldId id="311" r:id="rId6"/>
    <p:sldId id="301" r:id="rId7"/>
    <p:sldId id="304" r:id="rId8"/>
    <p:sldId id="305" r:id="rId9"/>
    <p:sldId id="306" r:id="rId10"/>
    <p:sldId id="307" r:id="rId11"/>
    <p:sldId id="302" r:id="rId12"/>
    <p:sldId id="298" r:id="rId13"/>
    <p:sldId id="303" r:id="rId14"/>
    <p:sldId id="262" r:id="rId15"/>
    <p:sldId id="290" r:id="rId16"/>
    <p:sldId id="308" r:id="rId17"/>
    <p:sldId id="281" r:id="rId18"/>
    <p:sldId id="282" r:id="rId19"/>
    <p:sldId id="283" r:id="rId20"/>
    <p:sldId id="284" r:id="rId21"/>
    <p:sldId id="285" r:id="rId22"/>
    <p:sldId id="286" r:id="rId23"/>
    <p:sldId id="294" r:id="rId24"/>
    <p:sldId id="310" r:id="rId25"/>
    <p:sldId id="297" r:id="rId26"/>
    <p:sldId id="288" r:id="rId27"/>
    <p:sldId id="280" r:id="rId28"/>
    <p:sldId id="279" r:id="rId29"/>
    <p:sldId id="299" r:id="rId30"/>
    <p:sldId id="300"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76" autoAdjust="0"/>
    <p:restoredTop sz="75396" autoAdjust="0"/>
  </p:normalViewPr>
  <p:slideViewPr>
    <p:cSldViewPr>
      <p:cViewPr>
        <p:scale>
          <a:sx n="50" d="100"/>
          <a:sy n="50" d="100"/>
        </p:scale>
        <p:origin x="-2412" y="-4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3C33D-F098-4265-9D25-FF16A51DC290}" type="datetimeFigureOut">
              <a:rPr lang="en-AU" smtClean="0"/>
              <a:t>16/10/2014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20CF3-C389-48A5-82D0-0A4DA205FCB0}" type="slidenum">
              <a:rPr lang="en-AU" smtClean="0"/>
              <a:t>‹#›</a:t>
            </a:fld>
            <a:endParaRPr lang="en-AU"/>
          </a:p>
        </p:txBody>
      </p:sp>
    </p:spTree>
    <p:extLst>
      <p:ext uri="{BB962C8B-B14F-4D97-AF65-F5344CB8AC3E}">
        <p14:creationId xmlns:p14="http://schemas.microsoft.com/office/powerpoint/2010/main" val="61018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Lol</a:t>
            </a:r>
            <a:r>
              <a:rPr lang="en-AU" dirty="0" smtClean="0"/>
              <a:t> </a:t>
            </a:r>
            <a:r>
              <a:rPr lang="en-AU" dirty="0" smtClean="0"/>
              <a:t>twitter</a:t>
            </a:r>
          </a:p>
          <a:p>
            <a:endParaRPr lang="en-AU" dirty="0" smtClean="0"/>
          </a:p>
          <a:p>
            <a:r>
              <a:rPr lang="en-AU" dirty="0" smtClean="0"/>
              <a:t>I</a:t>
            </a:r>
            <a:r>
              <a:rPr lang="en-AU" baseline="0" dirty="0" smtClean="0"/>
              <a:t> was posting heaps of “cool” stuff (probably crap) but I didn’t realise my tweets were private….</a:t>
            </a:r>
          </a:p>
          <a:p>
            <a:endParaRPr lang="en-AU" dirty="0" smtClean="0"/>
          </a:p>
          <a:p>
            <a:r>
              <a:rPr lang="en-AU" dirty="0" smtClean="0"/>
              <a:t>Rob </a:t>
            </a:r>
            <a:r>
              <a:rPr lang="en-AU" dirty="0" err="1" smtClean="0"/>
              <a:t>Hassing</a:t>
            </a:r>
            <a:r>
              <a:rPr lang="en-AU" dirty="0" smtClean="0"/>
              <a:t> provided me some support</a:t>
            </a:r>
          </a:p>
          <a:p>
            <a:endParaRPr lang="en-AU" dirty="0" smtClean="0"/>
          </a:p>
          <a:p>
            <a:r>
              <a:rPr lang="en-AU" dirty="0" smtClean="0"/>
              <a:t>Also</a:t>
            </a:r>
            <a:r>
              <a:rPr lang="en-AU" baseline="0" dirty="0" smtClean="0"/>
              <a:t> I don’t use twitter so don’t tweet me, Tweet Rob he’s a cool guy and he uses twitter</a:t>
            </a:r>
            <a:endParaRPr lang="en-AU"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a:t>
            </a:fld>
            <a:endParaRPr lang="en-AU"/>
          </a:p>
        </p:txBody>
      </p:sp>
    </p:spTree>
    <p:extLst>
      <p:ext uri="{BB962C8B-B14F-4D97-AF65-F5344CB8AC3E}">
        <p14:creationId xmlns:p14="http://schemas.microsoft.com/office/powerpoint/2010/main" val="90368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Idea of saving money</a:t>
            </a:r>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12</a:t>
            </a:fld>
            <a:endParaRPr lang="en-AU"/>
          </a:p>
        </p:txBody>
      </p:sp>
    </p:spTree>
    <p:extLst>
      <p:ext uri="{BB962C8B-B14F-4D97-AF65-F5344CB8AC3E}">
        <p14:creationId xmlns:p14="http://schemas.microsoft.com/office/powerpoint/2010/main" val="359288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r>
              <a:rPr lang="en-AU" dirty="0" smtClean="0"/>
              <a:t>We have 165  staff over 13 sites and 2</a:t>
            </a:r>
            <a:r>
              <a:rPr lang="en-AU" baseline="0" dirty="0" smtClean="0"/>
              <a:t> staff dedicated to resolving IT support requests. </a:t>
            </a:r>
          </a:p>
          <a:p>
            <a:r>
              <a:rPr lang="en-AU" baseline="0" dirty="0" smtClean="0"/>
              <a:t>I often hear people say things like “at 7:30 in the morning the network is very slow” which obviously is difficult to diagnose for two reasons, its very vague and I’m still in bed (or at least I’d like to be if my 3 year old would sleep in)</a:t>
            </a:r>
          </a:p>
          <a:p>
            <a:endParaRPr lang="en-AU" baseline="0" dirty="0" smtClean="0"/>
          </a:p>
          <a:p>
            <a:r>
              <a:rPr lang="en-AU" baseline="0" dirty="0" smtClean="0"/>
              <a:t>We have </a:t>
            </a:r>
            <a:r>
              <a:rPr lang="en-AU" baseline="0" dirty="0" err="1" smtClean="0"/>
              <a:t>Nagios</a:t>
            </a:r>
            <a:r>
              <a:rPr lang="en-AU" baseline="0" dirty="0" smtClean="0"/>
              <a:t> monitoring the network so we know the network links are servers are performing well. However we have no idea what is happening on their computers at that time.</a:t>
            </a:r>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13</a:t>
            </a:fld>
            <a:endParaRPr lang="en-AU"/>
          </a:p>
        </p:txBody>
      </p:sp>
    </p:spTree>
    <p:extLst>
      <p:ext uri="{BB962C8B-B14F-4D97-AF65-F5344CB8AC3E}">
        <p14:creationId xmlns:p14="http://schemas.microsoft.com/office/powerpoint/2010/main" val="394535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 our tests</a:t>
            </a:r>
            <a:r>
              <a:rPr lang="en-AU" baseline="0" dirty="0" smtClean="0"/>
              <a:t> we have found that basic metrics are best for collection from the PC’s passive results </a:t>
            </a:r>
          </a:p>
          <a:p>
            <a:r>
              <a:rPr lang="en-AU" baseline="0" dirty="0" smtClean="0"/>
              <a:t>Interesting results can be obtained by monitoring log file sizes, it really provided insight into issues that were “hidden” as larger log files obviously include information that needs to be reviewed.</a:t>
            </a:r>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14</a:t>
            </a:fld>
            <a:endParaRPr lang="en-AU"/>
          </a:p>
        </p:txBody>
      </p:sp>
    </p:spTree>
    <p:extLst>
      <p:ext uri="{BB962C8B-B14F-4D97-AF65-F5344CB8AC3E}">
        <p14:creationId xmlns:p14="http://schemas.microsoft.com/office/powerpoint/2010/main" val="49598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points</a:t>
            </a:r>
            <a:r>
              <a:rPr lang="en-AU" baseline="0" dirty="0" smtClean="0"/>
              <a:t> are from the “</a:t>
            </a:r>
            <a:r>
              <a:rPr lang="en-AU" baseline="0" dirty="0" err="1" smtClean="0"/>
              <a:t>Nagios</a:t>
            </a:r>
            <a:r>
              <a:rPr lang="en-AU" baseline="0" dirty="0" smtClean="0"/>
              <a:t> core overview” from the </a:t>
            </a:r>
            <a:r>
              <a:rPr lang="en-AU" baseline="0" dirty="0" err="1" smtClean="0"/>
              <a:t>nagios</a:t>
            </a:r>
            <a:r>
              <a:rPr lang="en-AU" baseline="0" dirty="0" smtClean="0"/>
              <a:t> website</a:t>
            </a:r>
          </a:p>
          <a:p>
            <a:endParaRPr lang="en-AU" dirty="0" smtClean="0"/>
          </a:p>
          <a:p>
            <a:r>
              <a:rPr lang="en-AU" dirty="0" smtClean="0"/>
              <a:t>They pretty much sum up what we wanted</a:t>
            </a:r>
            <a:r>
              <a:rPr lang="en-AU" baseline="0" dirty="0" smtClean="0"/>
              <a:t> to achieve with PC </a:t>
            </a:r>
            <a:r>
              <a:rPr lang="en-AU" baseline="0" dirty="0" err="1" smtClean="0"/>
              <a:t>montoring</a:t>
            </a:r>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16</a:t>
            </a:fld>
            <a:endParaRPr lang="en-AU"/>
          </a:p>
        </p:txBody>
      </p:sp>
    </p:spTree>
    <p:extLst>
      <p:ext uri="{BB962C8B-B14F-4D97-AF65-F5344CB8AC3E}">
        <p14:creationId xmlns:p14="http://schemas.microsoft.com/office/powerpoint/2010/main" val="204448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Case study – Users</a:t>
            </a:r>
            <a:r>
              <a:rPr lang="en-AU" baseline="0" dirty="0" smtClean="0"/>
              <a:t> having slow pc around lunchtime, they end up just walking away from their PC’s turns out a scheduled tasks on the SOE was causing some slowdowns for some users.</a:t>
            </a:r>
          </a:p>
          <a:p>
            <a:endParaRPr lang="en-AU" baseline="0" dirty="0" smtClean="0"/>
          </a:p>
          <a:p>
            <a:r>
              <a:rPr lang="en-AU" baseline="0" dirty="0" smtClean="0"/>
              <a:t>Using </a:t>
            </a:r>
            <a:r>
              <a:rPr lang="en-AU" baseline="0" dirty="0" err="1" smtClean="0"/>
              <a:t>nagios</a:t>
            </a:r>
            <a:r>
              <a:rPr lang="en-AU" baseline="0" dirty="0" smtClean="0"/>
              <a:t> to monitor CPU usage on the PC fleet we would have seen the pattern much earlier</a:t>
            </a:r>
          </a:p>
          <a:p>
            <a:endParaRPr lang="en-AU" baseline="0" dirty="0" smtClean="0"/>
          </a:p>
          <a:p>
            <a:r>
              <a:rPr lang="en-AU" baseline="0" dirty="0" smtClean="0"/>
              <a:t>The mechanic comment is really hitting home as I’m putting finishing touches on my  presentation while sitting at the local Subaru dealer getting my headlights fixed for the fifth time in six months.</a:t>
            </a:r>
          </a:p>
        </p:txBody>
      </p:sp>
      <p:sp>
        <p:nvSpPr>
          <p:cNvPr id="4" name="Slide Number Placeholder 3"/>
          <p:cNvSpPr>
            <a:spLocks noGrp="1"/>
          </p:cNvSpPr>
          <p:nvPr>
            <p:ph type="sldNum" sz="quarter" idx="10"/>
          </p:nvPr>
        </p:nvSpPr>
        <p:spPr/>
        <p:txBody>
          <a:bodyPr/>
          <a:lstStyle/>
          <a:p>
            <a:fld id="{BA020CF3-C389-48A5-82D0-0A4DA205FCB0}" type="slidenum">
              <a:rPr lang="en-AU" smtClean="0"/>
              <a:t>17</a:t>
            </a:fld>
            <a:endParaRPr lang="en-AU"/>
          </a:p>
        </p:txBody>
      </p:sp>
    </p:spTree>
    <p:extLst>
      <p:ext uri="{BB962C8B-B14F-4D97-AF65-F5344CB8AC3E}">
        <p14:creationId xmlns:p14="http://schemas.microsoft.com/office/powerpoint/2010/main" val="301757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Case</a:t>
            </a:r>
            <a:r>
              <a:rPr lang="en-AU" baseline="0" dirty="0" smtClean="0"/>
              <a:t> study – Scheduled task issue was evident to be a SOE issue because it affected everyone, was a little difficult to diagnose due to the scheduled task having a variable start time but enough correlation between the high </a:t>
            </a:r>
            <a:r>
              <a:rPr lang="en-AU" baseline="0" dirty="0" err="1" smtClean="0"/>
              <a:t>cpu</a:t>
            </a:r>
            <a:r>
              <a:rPr lang="en-AU" baseline="0" dirty="0" smtClean="0"/>
              <a:t> events and investigations showed the same process causing the issue.</a:t>
            </a:r>
          </a:p>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18</a:t>
            </a:fld>
            <a:endParaRPr lang="en-AU"/>
          </a:p>
        </p:txBody>
      </p:sp>
    </p:spTree>
    <p:extLst>
      <p:ext uri="{BB962C8B-B14F-4D97-AF65-F5344CB8AC3E}">
        <p14:creationId xmlns:p14="http://schemas.microsoft.com/office/powerpoint/2010/main" val="1011909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link </a:t>
            </a:r>
            <a:r>
              <a:rPr lang="en-AU" dirty="0" err="1" smtClean="0"/>
              <a:t>Nagios</a:t>
            </a:r>
            <a:r>
              <a:rPr lang="en-AU" dirty="0" smtClean="0"/>
              <a:t> to our Helpdesk software so when issues are detected</a:t>
            </a:r>
            <a:r>
              <a:rPr lang="en-AU" baseline="0" dirty="0" smtClean="0"/>
              <a:t> it raises support requests so our IT staff can log their progress in fixing the issues</a:t>
            </a:r>
          </a:p>
          <a:p>
            <a:endParaRPr lang="en-AU" dirty="0" smtClean="0"/>
          </a:p>
          <a:p>
            <a:endParaRPr lang="en-AU" dirty="0" smtClean="0"/>
          </a:p>
          <a:p>
            <a:endParaRPr lang="en-AU" dirty="0" smtClean="0"/>
          </a:p>
          <a:p>
            <a:r>
              <a:rPr lang="en-AU" dirty="0" err="1" smtClean="0"/>
              <a:t>Nagios</a:t>
            </a:r>
            <a:r>
              <a:rPr lang="en-AU" dirty="0" smtClean="0"/>
              <a:t> has event handlers, we</a:t>
            </a:r>
            <a:r>
              <a:rPr lang="en-AU" baseline="0" dirty="0" smtClean="0"/>
              <a:t> haven’t used them for this yet however the theory is simple, if you have a condition you want corrected setup an event handler to deal with it.</a:t>
            </a:r>
          </a:p>
          <a:p>
            <a:endParaRPr lang="en-AU" baseline="0" dirty="0" smtClean="0"/>
          </a:p>
          <a:p>
            <a:r>
              <a:rPr lang="en-AU" baseline="0" dirty="0" smtClean="0"/>
              <a:t>We do this with servers, some of our printer drivers for older wide format plotters can cause the print spooler service to crash, we simply monitor the service and if its stopped we invoke the event handler to start the service</a:t>
            </a:r>
            <a:r>
              <a:rPr lang="en-AU" baseline="0" dirty="0" smtClean="0"/>
              <a:t>.</a:t>
            </a:r>
          </a:p>
          <a:p>
            <a:endParaRPr lang="en-AU" baseline="0" dirty="0" smtClean="0"/>
          </a:p>
          <a:p>
            <a:r>
              <a:rPr lang="en-AU" baseline="0" dirty="0" smtClean="0"/>
              <a:t>We ma have had a large CPU issue due to a particular program having an issue, we can use </a:t>
            </a:r>
            <a:r>
              <a:rPr lang="en-AU" baseline="0" dirty="0" err="1" smtClean="0"/>
              <a:t>nsclient</a:t>
            </a:r>
            <a:r>
              <a:rPr lang="en-AU" baseline="0" dirty="0" smtClean="0"/>
              <a:t>++ to detect the version and log service desk jobs for the computers that have the issue</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19</a:t>
            </a:fld>
            <a:endParaRPr lang="en-AU"/>
          </a:p>
        </p:txBody>
      </p:sp>
    </p:spTree>
    <p:extLst>
      <p:ext uri="{BB962C8B-B14F-4D97-AF65-F5344CB8AC3E}">
        <p14:creationId xmlns:p14="http://schemas.microsoft.com/office/powerpoint/2010/main" val="68793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Using</a:t>
            </a:r>
            <a:r>
              <a:rPr lang="en-AU" baseline="0" dirty="0" smtClean="0"/>
              <a:t> PNP4Nagios we are able to get an overview of the PC, end users are often impressed when they view the graphs because it gives them a good understanding of the amount of detail we are collecting to make sure their PC’s work well.</a:t>
            </a:r>
          </a:p>
          <a:p>
            <a:endParaRPr lang="en-AU" dirty="0" smtClean="0"/>
          </a:p>
          <a:p>
            <a:r>
              <a:rPr lang="en-AU" dirty="0" smtClean="0"/>
              <a:t>We</a:t>
            </a:r>
            <a:r>
              <a:rPr lang="en-AU" baseline="0" dirty="0" smtClean="0"/>
              <a:t> see end users as customers, customers confidence in our ability to deliver is a real driver for our IT team.</a:t>
            </a:r>
          </a:p>
        </p:txBody>
      </p:sp>
      <p:sp>
        <p:nvSpPr>
          <p:cNvPr id="4" name="Slide Number Placeholder 3"/>
          <p:cNvSpPr>
            <a:spLocks noGrp="1"/>
          </p:cNvSpPr>
          <p:nvPr>
            <p:ph type="sldNum" sz="quarter" idx="10"/>
          </p:nvPr>
        </p:nvSpPr>
        <p:spPr/>
        <p:txBody>
          <a:bodyPr/>
          <a:lstStyle/>
          <a:p>
            <a:fld id="{BA020CF3-C389-48A5-82D0-0A4DA205FCB0}" type="slidenum">
              <a:rPr lang="en-AU" smtClean="0"/>
              <a:t>20</a:t>
            </a:fld>
            <a:endParaRPr lang="en-AU"/>
          </a:p>
        </p:txBody>
      </p:sp>
    </p:spTree>
    <p:extLst>
      <p:ext uri="{BB962C8B-B14F-4D97-AF65-F5344CB8AC3E}">
        <p14:creationId xmlns:p14="http://schemas.microsoft.com/office/powerpoint/2010/main" val="266070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existing deployments use </a:t>
            </a:r>
            <a:r>
              <a:rPr lang="en-AU" dirty="0" err="1" smtClean="0"/>
              <a:t>NSClient</a:t>
            </a:r>
            <a:r>
              <a:rPr lang="en-AU" dirty="0" smtClean="0"/>
              <a:t>++,</a:t>
            </a:r>
            <a:r>
              <a:rPr lang="en-AU" baseline="0" dirty="0" smtClean="0"/>
              <a:t> we have always used this for active checks for windows servers however NCPA is a very attractive client, and there are others out there which have their own advantages</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21</a:t>
            </a:fld>
            <a:endParaRPr lang="en-AU"/>
          </a:p>
        </p:txBody>
      </p:sp>
    </p:spTree>
    <p:extLst>
      <p:ext uri="{BB962C8B-B14F-4D97-AF65-F5344CB8AC3E}">
        <p14:creationId xmlns:p14="http://schemas.microsoft.com/office/powerpoint/2010/main" val="166329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This shows the CPU check command, those </a:t>
            </a:r>
            <a:r>
              <a:rPr lang="en-AU" baseline="0" dirty="0" err="1" smtClean="0"/>
              <a:t>familure</a:t>
            </a:r>
            <a:r>
              <a:rPr lang="en-AU" baseline="0" dirty="0" smtClean="0"/>
              <a:t> with active checks should understand how the thresholds work, CPU is very straight forward so we use it as the example here.</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22</a:t>
            </a:fld>
            <a:endParaRPr lang="en-AU"/>
          </a:p>
        </p:txBody>
      </p:sp>
    </p:spTree>
    <p:extLst>
      <p:ext uri="{BB962C8B-B14F-4D97-AF65-F5344CB8AC3E}">
        <p14:creationId xmlns:p14="http://schemas.microsoft.com/office/powerpoint/2010/main" val="166329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IT Operations manager at Southern Rural Water which is a </a:t>
            </a:r>
            <a:r>
              <a:rPr lang="en-AU" baseline="0" dirty="0" err="1" smtClean="0"/>
              <a:t>wholy</a:t>
            </a:r>
            <a:r>
              <a:rPr lang="en-AU" baseline="0" dirty="0" smtClean="0"/>
              <a:t> owned government </a:t>
            </a:r>
            <a:r>
              <a:rPr lang="en-AU" baseline="0" dirty="0" err="1" smtClean="0"/>
              <a:t>coproration</a:t>
            </a:r>
            <a:r>
              <a:rPr lang="en-AU" baseline="0" dirty="0" smtClean="0"/>
              <a:t> that manages the licencing of groundwater and </a:t>
            </a:r>
            <a:r>
              <a:rPr lang="en-AU" baseline="0" dirty="0" err="1" smtClean="0"/>
              <a:t>surfce</a:t>
            </a:r>
            <a:r>
              <a:rPr lang="en-AU" baseline="0" dirty="0" smtClean="0"/>
              <a:t> water extraction in southern </a:t>
            </a:r>
            <a:r>
              <a:rPr lang="en-AU" baseline="0" dirty="0" err="1" smtClean="0"/>
              <a:t>victoria</a:t>
            </a:r>
            <a:r>
              <a:rPr lang="en-AU" baseline="0" dirty="0" smtClean="0"/>
              <a:t> also operate three irrigation districts and manage three major Dam’s</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2</a:t>
            </a:fld>
            <a:endParaRPr lang="en-AU"/>
          </a:p>
        </p:txBody>
      </p:sp>
    </p:spTree>
    <p:extLst>
      <p:ext uri="{BB962C8B-B14F-4D97-AF65-F5344CB8AC3E}">
        <p14:creationId xmlns:p14="http://schemas.microsoft.com/office/powerpoint/2010/main" val="359288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23</a:t>
            </a:fld>
            <a:endParaRPr lang="en-AU"/>
          </a:p>
        </p:txBody>
      </p:sp>
    </p:spTree>
    <p:extLst>
      <p:ext uri="{BB962C8B-B14F-4D97-AF65-F5344CB8AC3E}">
        <p14:creationId xmlns:p14="http://schemas.microsoft.com/office/powerpoint/2010/main" val="182769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Cover</a:t>
            </a:r>
            <a:r>
              <a:rPr lang="en-AU" baseline="0" dirty="0" smtClean="0"/>
              <a:t> each of the suggested methods, make it clear there are others but it really depends on the deployment options available to the business</a:t>
            </a:r>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24</a:t>
            </a:fld>
            <a:endParaRPr lang="en-AU"/>
          </a:p>
        </p:txBody>
      </p:sp>
    </p:spTree>
    <p:extLst>
      <p:ext uri="{BB962C8B-B14F-4D97-AF65-F5344CB8AC3E}">
        <p14:creationId xmlns:p14="http://schemas.microsoft.com/office/powerpoint/2010/main" val="1439896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and</a:t>
            </a:r>
            <a:r>
              <a:rPr lang="en-AU" baseline="0" dirty="0" smtClean="0"/>
              <a:t> deploy the solution much like </a:t>
            </a:r>
            <a:r>
              <a:rPr lang="en-AU" baseline="0" dirty="0" err="1" smtClean="0"/>
              <a:t>Nagios</a:t>
            </a:r>
            <a:r>
              <a:rPr lang="en-AU" baseline="0" dirty="0" smtClean="0"/>
              <a:t> in any manner of architecture</a:t>
            </a:r>
          </a:p>
          <a:p>
            <a:endParaRPr lang="en-AU" baseline="0" dirty="0" smtClean="0"/>
          </a:p>
          <a:p>
            <a:r>
              <a:rPr lang="en-AU" baseline="0" dirty="0" smtClean="0"/>
              <a:t>Our deployment has been quite basic to date, primarily because it has been in testing phases. More complex deployments such as using a cloud based solution would require additional security consideration</a:t>
            </a:r>
          </a:p>
          <a:p>
            <a:endParaRPr lang="en-AU" baseline="0" dirty="0" smtClean="0"/>
          </a:p>
          <a:p>
            <a:endParaRPr lang="en-AU" baseline="0" dirty="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25</a:t>
            </a:fld>
            <a:endParaRPr lang="en-AU"/>
          </a:p>
        </p:txBody>
      </p:sp>
    </p:spTree>
    <p:extLst>
      <p:ext uri="{BB962C8B-B14F-4D97-AF65-F5344CB8AC3E}">
        <p14:creationId xmlns:p14="http://schemas.microsoft.com/office/powerpoint/2010/main" val="1025188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not rocket science, if</a:t>
            </a:r>
            <a:r>
              <a:rPr lang="en-AU" baseline="0" dirty="0" smtClean="0"/>
              <a:t> you care about end user’s impressions of your IT infrastructure it doesn’t matter if you have a full SSD SAN with 10GbE backbones their main concern is the amount of time it takes to open their e-mail or print a purchase order. If you can make sure those processes are kept as healthy as your servers and core infrastructure you will find you have happy customers.</a:t>
            </a:r>
          </a:p>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26</a:t>
            </a:fld>
            <a:endParaRPr lang="en-AU"/>
          </a:p>
        </p:txBody>
      </p:sp>
    </p:spTree>
    <p:extLst>
      <p:ext uri="{BB962C8B-B14F-4D97-AF65-F5344CB8AC3E}">
        <p14:creationId xmlns:p14="http://schemas.microsoft.com/office/powerpoint/2010/main" val="381343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27</a:t>
            </a:fld>
            <a:endParaRPr lang="en-AU"/>
          </a:p>
        </p:txBody>
      </p:sp>
    </p:spTree>
    <p:extLst>
      <p:ext uri="{BB962C8B-B14F-4D97-AF65-F5344CB8AC3E}">
        <p14:creationId xmlns:p14="http://schemas.microsoft.com/office/powerpoint/2010/main" val="423394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From regional </a:t>
            </a:r>
            <a:r>
              <a:rPr lang="en-AU" baseline="0" dirty="0" err="1" smtClean="0"/>
              <a:t>victoria</a:t>
            </a:r>
            <a:r>
              <a:rPr lang="en-AU" baseline="0" dirty="0" smtClean="0"/>
              <a:t> about three hours from Melbourne, business covers a large area</a:t>
            </a:r>
          </a:p>
          <a:p>
            <a:endParaRPr lang="en-AU" baseline="0" dirty="0" smtClean="0"/>
          </a:p>
          <a:p>
            <a:r>
              <a:rPr lang="en-AU" baseline="0" dirty="0" smtClean="0"/>
              <a:t>Oh and this is from </a:t>
            </a:r>
            <a:r>
              <a:rPr lang="en-AU" baseline="0" dirty="0" err="1" smtClean="0"/>
              <a:t>Nagvis</a:t>
            </a:r>
            <a:r>
              <a:rPr lang="en-AU" baseline="0" dirty="0" smtClean="0"/>
              <a:t>, shows all of our office locations, their current status and the dots you can see is the current rainfall location</a:t>
            </a:r>
          </a:p>
          <a:p>
            <a:endParaRPr lang="en-AU" baseline="0" dirty="0" smtClean="0"/>
          </a:p>
          <a:p>
            <a:r>
              <a:rPr lang="en-AU" baseline="0" dirty="0" smtClean="0"/>
              <a:t>This is a </a:t>
            </a:r>
            <a:r>
              <a:rPr lang="en-AU" baseline="0" dirty="0" err="1" smtClean="0"/>
              <a:t>php</a:t>
            </a:r>
            <a:r>
              <a:rPr lang="en-AU" baseline="0" dirty="0" smtClean="0"/>
              <a:t> script that generates the images and scrapes the rainfall from the BOM website.</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3</a:t>
            </a:fld>
            <a:endParaRPr lang="en-AU"/>
          </a:p>
        </p:txBody>
      </p:sp>
    </p:spTree>
    <p:extLst>
      <p:ext uri="{BB962C8B-B14F-4D97-AF65-F5344CB8AC3E}">
        <p14:creationId xmlns:p14="http://schemas.microsoft.com/office/powerpoint/2010/main" val="359288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4</a:t>
            </a:fld>
            <a:endParaRPr lang="en-AU"/>
          </a:p>
        </p:txBody>
      </p:sp>
    </p:spTree>
    <p:extLst>
      <p:ext uri="{BB962C8B-B14F-4D97-AF65-F5344CB8AC3E}">
        <p14:creationId xmlns:p14="http://schemas.microsoft.com/office/powerpoint/2010/main" val="238246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Go into a bit of detail about asterisk and </a:t>
            </a:r>
            <a:r>
              <a:rPr lang="en-AU" baseline="0" dirty="0" err="1" smtClean="0"/>
              <a:t>sdp</a:t>
            </a:r>
            <a:endParaRPr lang="en-AU" baseline="0" dirty="0" smtClean="0"/>
          </a:p>
          <a:p>
            <a:r>
              <a:rPr lang="en-AU" baseline="0" dirty="0" smtClean="0"/>
              <a:t>Going to talk a bit about the wireless network later.</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5</a:t>
            </a:fld>
            <a:endParaRPr lang="en-AU"/>
          </a:p>
        </p:txBody>
      </p:sp>
    </p:spTree>
    <p:extLst>
      <p:ext uri="{BB962C8B-B14F-4D97-AF65-F5344CB8AC3E}">
        <p14:creationId xmlns:p14="http://schemas.microsoft.com/office/powerpoint/2010/main" val="359288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a:t>
            </a:r>
            <a:r>
              <a:rPr lang="en-AU" baseline="0" dirty="0" smtClean="0"/>
              <a:t> image of the </a:t>
            </a:r>
            <a:r>
              <a:rPr lang="en-AU" baseline="0" dirty="0" err="1" smtClean="0"/>
              <a:t>NagVis</a:t>
            </a:r>
            <a:r>
              <a:rPr lang="en-AU" baseline="0" dirty="0" smtClean="0"/>
              <a:t> screen that the operators </a:t>
            </a:r>
            <a:r>
              <a:rPr lang="en-AU" baseline="0" dirty="0" err="1" smtClean="0"/>
              <a:t>commonnly</a:t>
            </a:r>
            <a:r>
              <a:rPr lang="en-AU" baseline="0" dirty="0" smtClean="0"/>
              <a:t> use, it is also useful for lower level IT staff so they can report issues to higher level IT staff.</a:t>
            </a:r>
          </a:p>
          <a:p>
            <a:endParaRPr lang="en-AU" baseline="0" dirty="0" smtClean="0"/>
          </a:p>
          <a:p>
            <a:r>
              <a:rPr lang="en-AU" baseline="0" dirty="0" smtClean="0"/>
              <a:t>Its important to know we also give this screen to the SCADA / Software vendor that provides the application for the irrigation district.</a:t>
            </a:r>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7</a:t>
            </a:fld>
            <a:endParaRPr lang="en-AU"/>
          </a:p>
        </p:txBody>
      </p:sp>
    </p:spTree>
    <p:extLst>
      <p:ext uri="{BB962C8B-B14F-4D97-AF65-F5344CB8AC3E}">
        <p14:creationId xmlns:p14="http://schemas.microsoft.com/office/powerpoint/2010/main" val="81492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After</a:t>
            </a:r>
            <a:r>
              <a:rPr lang="en-AU" baseline="0" dirty="0" smtClean="0"/>
              <a:t> many years of complaints about the office temperature I put my hand up to solve it with </a:t>
            </a:r>
            <a:r>
              <a:rPr lang="en-AU" baseline="0" dirty="0" err="1" smtClean="0"/>
              <a:t>Nagios</a:t>
            </a:r>
            <a:endParaRPr lang="en-AU" baseline="0" dirty="0" smtClean="0"/>
          </a:p>
          <a:p>
            <a:endParaRPr lang="en-AU" baseline="0" dirty="0" smtClean="0"/>
          </a:p>
          <a:p>
            <a:r>
              <a:rPr lang="en-AU" baseline="0" dirty="0" smtClean="0"/>
              <a:t>This is what we provided to the office staff to show that they had issues with the temperature, the metrics are obviously also able to be graphed</a:t>
            </a:r>
          </a:p>
          <a:p>
            <a:endParaRPr lang="en-AU" dirty="0"/>
          </a:p>
        </p:txBody>
      </p:sp>
      <p:sp>
        <p:nvSpPr>
          <p:cNvPr id="4" name="Slide Number Placeholder 3"/>
          <p:cNvSpPr>
            <a:spLocks noGrp="1"/>
          </p:cNvSpPr>
          <p:nvPr>
            <p:ph type="sldNum" sz="quarter" idx="10"/>
          </p:nvPr>
        </p:nvSpPr>
        <p:spPr/>
        <p:txBody>
          <a:bodyPr/>
          <a:lstStyle/>
          <a:p>
            <a:fld id="{BA020CF3-C389-48A5-82D0-0A4DA205FCB0}" type="slidenum">
              <a:rPr lang="en-AU" smtClean="0"/>
              <a:t>9</a:t>
            </a:fld>
            <a:endParaRPr lang="en-AU"/>
          </a:p>
        </p:txBody>
      </p:sp>
    </p:spTree>
    <p:extLst>
      <p:ext uri="{BB962C8B-B14F-4D97-AF65-F5344CB8AC3E}">
        <p14:creationId xmlns:p14="http://schemas.microsoft.com/office/powerpoint/2010/main" val="90862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Planner PC’s </a:t>
            </a:r>
          </a:p>
          <a:p>
            <a:r>
              <a:rPr lang="en-AU" baseline="0" dirty="0" smtClean="0"/>
              <a:t>	initially using </a:t>
            </a:r>
            <a:r>
              <a:rPr lang="en-AU" baseline="0" dirty="0" err="1" smtClean="0"/>
              <a:t>Nsclient</a:t>
            </a:r>
            <a:r>
              <a:rPr lang="en-AU" baseline="0" dirty="0" smtClean="0"/>
              <a:t>++ and active checks, exactly the same as we do servers (desktop pc’s)</a:t>
            </a:r>
          </a:p>
          <a:p>
            <a:r>
              <a:rPr lang="en-AU" baseline="0" dirty="0" smtClean="0"/>
              <a:t>	Java app issues</a:t>
            </a:r>
          </a:p>
          <a:p>
            <a:r>
              <a:rPr lang="en-AU" baseline="0" dirty="0" smtClean="0"/>
              <a:t>	CPU &amp; Memory blamed however </a:t>
            </a:r>
            <a:r>
              <a:rPr lang="en-AU" baseline="0" dirty="0" err="1" smtClean="0"/>
              <a:t>nagios</a:t>
            </a:r>
            <a:r>
              <a:rPr lang="en-AU" baseline="0" dirty="0" smtClean="0"/>
              <a:t> monitoring showed that there was no issue with the physical memory or CPU, was limits within the java app</a:t>
            </a:r>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10</a:t>
            </a:fld>
            <a:endParaRPr lang="en-AU"/>
          </a:p>
        </p:txBody>
      </p:sp>
    </p:spTree>
    <p:extLst>
      <p:ext uri="{BB962C8B-B14F-4D97-AF65-F5344CB8AC3E}">
        <p14:creationId xmlns:p14="http://schemas.microsoft.com/office/powerpoint/2010/main" val="359288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Idea of saving money</a:t>
            </a:r>
          </a:p>
          <a:p>
            <a:endParaRPr lang="en-AU" baseline="0" dirty="0" smtClean="0"/>
          </a:p>
        </p:txBody>
      </p:sp>
      <p:sp>
        <p:nvSpPr>
          <p:cNvPr id="4" name="Slide Number Placeholder 3"/>
          <p:cNvSpPr>
            <a:spLocks noGrp="1"/>
          </p:cNvSpPr>
          <p:nvPr>
            <p:ph type="sldNum" sz="quarter" idx="10"/>
          </p:nvPr>
        </p:nvSpPr>
        <p:spPr/>
        <p:txBody>
          <a:bodyPr/>
          <a:lstStyle/>
          <a:p>
            <a:fld id="{BA020CF3-C389-48A5-82D0-0A4DA205FCB0}" type="slidenum">
              <a:rPr lang="en-AU" smtClean="0"/>
              <a:t>11</a:t>
            </a:fld>
            <a:endParaRPr lang="en-AU"/>
          </a:p>
        </p:txBody>
      </p:sp>
    </p:spTree>
    <p:extLst>
      <p:ext uri="{BB962C8B-B14F-4D97-AF65-F5344CB8AC3E}">
        <p14:creationId xmlns:p14="http://schemas.microsoft.com/office/powerpoint/2010/main" val="359288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err="1" smtClean="0">
                <a:latin typeface="Myriad Pro Light" pitchFamily="34" charset="0"/>
              </a:rPr>
              <a:t>Nagios</a:t>
            </a:r>
            <a:r>
              <a:rPr lang="en-US" dirty="0" smtClean="0">
                <a:latin typeface="Myriad Pro Light" pitchFamily="34" charset="0"/>
              </a:rPr>
              <a:t> as a PC Health Monitor</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Sean Falzon</a:t>
            </a:r>
            <a:endParaRPr lang="en-US" dirty="0">
              <a:latin typeface="Myriad Pro Light" pitchFamily="34" charset="0"/>
            </a:endParaRPr>
          </a:p>
        </p:txBody>
      </p:sp>
      <p:sp>
        <p:nvSpPr>
          <p:cNvPr id="4" name="Text Placeholder 3"/>
          <p:cNvSpPr>
            <a:spLocks noGrp="1"/>
          </p:cNvSpPr>
          <p:nvPr>
            <p:ph type="body" sz="quarter" idx="13"/>
          </p:nvPr>
        </p:nvSpPr>
        <p:spPr/>
        <p:txBody>
          <a:bodyPr>
            <a:noAutofit/>
          </a:bodyPr>
          <a:lstStyle/>
          <a:p>
            <a:r>
              <a:rPr lang="en-US" sz="3200" dirty="0" smtClean="0">
                <a:latin typeface="Myriad Pro Light" pitchFamily="34" charset="0"/>
              </a:rPr>
              <a:t>seanf@srw.com.au</a:t>
            </a:r>
          </a:p>
          <a:p>
            <a:r>
              <a:rPr lang="en-US" sz="3200" dirty="0" smtClean="0">
                <a:latin typeface="Myriad Pro Light" pitchFamily="34" charset="0"/>
              </a:rPr>
              <a:t>@</a:t>
            </a:r>
            <a:r>
              <a:rPr lang="en-US" sz="3200" dirty="0" err="1" smtClean="0">
                <a:latin typeface="Myriad Pro Light" pitchFamily="34" charset="0"/>
              </a:rPr>
              <a:t>rhassing</a:t>
            </a:r>
            <a:endParaRPr lang="en-US" sz="3200" dirty="0">
              <a:latin typeface="Myriad Pro Light" pitchFamily="34" charset="0"/>
            </a:endParaRPr>
          </a:p>
        </p:txBody>
      </p:sp>
      <p:pic>
        <p:nvPicPr>
          <p:cNvPr id="2054" name="Picture 6"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733800"/>
            <a:ext cx="464161" cy="37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70373"/>
      </p:ext>
    </p:extLst>
  </p:cSld>
  <p:clrMapOvr>
    <a:masterClrMapping/>
  </p:clrMapOvr>
  <mc:AlternateContent xmlns:mc="http://schemas.openxmlformats.org/markup-compatibility/2006" xmlns:p14="http://schemas.microsoft.com/office/powerpoint/2010/main">
    <mc:Choice Requires="p14">
      <p:transition spd="slow" p14:dur="3400" advTm="9787">
        <p14:reveal/>
      </p:transition>
    </mc:Choice>
    <mc:Fallback xmlns="">
      <p:transition spd="slow" advTm="978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 of pc monitoring</a:t>
            </a:r>
            <a:endParaRPr lang="en-US" dirty="0">
              <a:latin typeface="Myriad Pro Light" pitchFamily="34" charset="0"/>
            </a:endParaRPr>
          </a:p>
        </p:txBody>
      </p:sp>
      <p:sp>
        <p:nvSpPr>
          <p:cNvPr id="3" name="Content Placeholder 2"/>
          <p:cNvSpPr>
            <a:spLocks noGrp="1"/>
          </p:cNvSpPr>
          <p:nvPr>
            <p:ph idx="1"/>
          </p:nvPr>
        </p:nvSpPr>
        <p:spPr/>
        <p:txBody>
          <a:bodyPr/>
          <a:lstStyle/>
          <a:p>
            <a:endParaRPr lang="en-US" dirty="0" smtClean="0">
              <a:latin typeface="Myriad Pro Light" pitchFamily="34" charset="0"/>
            </a:endParaRPr>
          </a:p>
          <a:p>
            <a:r>
              <a:rPr lang="en-US" dirty="0" smtClean="0">
                <a:latin typeface="Myriad Pro Light" pitchFamily="34" charset="0"/>
              </a:rPr>
              <a:t>What have we done so far in the area of PC monitoring?</a:t>
            </a:r>
          </a:p>
        </p:txBody>
      </p:sp>
    </p:spTree>
    <p:extLst>
      <p:ext uri="{BB962C8B-B14F-4D97-AF65-F5344CB8AC3E}">
        <p14:creationId xmlns:p14="http://schemas.microsoft.com/office/powerpoint/2010/main" val="1020222424"/>
      </p:ext>
    </p:extLst>
  </p:cSld>
  <p:clrMapOvr>
    <a:masterClrMapping/>
  </p:clrMapOvr>
  <mc:AlternateContent xmlns:mc="http://schemas.openxmlformats.org/markup-compatibility/2006" xmlns:p14="http://schemas.microsoft.com/office/powerpoint/2010/main">
    <mc:Choice Requires="p14">
      <p:transition spd="slow" p14:dur="3400" advTm="37341">
        <p14:reveal/>
      </p:transition>
    </mc:Choice>
    <mc:Fallback xmlns="">
      <p:transition spd="slow" advTm="3734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Why?</a:t>
            </a:r>
            <a:endParaRPr lang="en-US" dirty="0">
              <a:latin typeface="Myriad Pro Light" pitchFamily="34" charset="0"/>
            </a:endParaRPr>
          </a:p>
        </p:txBody>
      </p:sp>
      <p:sp>
        <p:nvSpPr>
          <p:cNvPr id="3" name="Content Placeholder 2"/>
          <p:cNvSpPr>
            <a:spLocks noGrp="1"/>
          </p:cNvSpPr>
          <p:nvPr>
            <p:ph idx="1"/>
          </p:nvPr>
        </p:nvSpPr>
        <p:spPr/>
        <p:txBody>
          <a:bodyPr/>
          <a:lstStyle/>
          <a:p>
            <a:endParaRPr lang="en-US" dirty="0" smtClean="0">
              <a:latin typeface="Myriad Pro Light" pitchFamily="34" charset="0"/>
            </a:endParaRPr>
          </a:p>
          <a:p>
            <a:r>
              <a:rPr lang="en-US" dirty="0" smtClean="0">
                <a:latin typeface="Myriad Pro Light" pitchFamily="34" charset="0"/>
              </a:rPr>
              <a:t>Why do we now want </a:t>
            </a:r>
            <a:r>
              <a:rPr lang="en-US" dirty="0" smtClean="0">
                <a:latin typeface="Myriad Pro Light" pitchFamily="34" charset="0"/>
              </a:rPr>
              <a:t>to monitor the entire </a:t>
            </a:r>
            <a:r>
              <a:rPr lang="en-US" dirty="0" smtClean="0">
                <a:latin typeface="Myriad Pro Light" pitchFamily="34" charset="0"/>
              </a:rPr>
              <a:t>PC fleet?</a:t>
            </a:r>
          </a:p>
        </p:txBody>
      </p:sp>
    </p:spTree>
    <p:extLst>
      <p:ext uri="{BB962C8B-B14F-4D97-AF65-F5344CB8AC3E}">
        <p14:creationId xmlns:p14="http://schemas.microsoft.com/office/powerpoint/2010/main" val="2366625957"/>
      </p:ext>
    </p:extLst>
  </p:cSld>
  <p:clrMapOvr>
    <a:masterClrMapping/>
  </p:clrMapOvr>
  <mc:AlternateContent xmlns:mc="http://schemas.openxmlformats.org/markup-compatibility/2006" xmlns:p14="http://schemas.microsoft.com/office/powerpoint/2010/main">
    <mc:Choice Requires="p14">
      <p:transition spd="slow" p14:dur="3400" advTm="97006">
        <p14:reveal/>
      </p:transition>
    </mc:Choice>
    <mc:Fallback xmlns="">
      <p:transition spd="slow" advTm="9700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How?</a:t>
            </a:r>
            <a:endParaRPr lang="en-US" dirty="0">
              <a:latin typeface="Myriad Pro Light" pitchFamily="34" charset="0"/>
            </a:endParaRPr>
          </a:p>
        </p:txBody>
      </p:sp>
      <p:sp>
        <p:nvSpPr>
          <p:cNvPr id="3" name="Content Placeholder 2"/>
          <p:cNvSpPr>
            <a:spLocks noGrp="1"/>
          </p:cNvSpPr>
          <p:nvPr>
            <p:ph idx="1"/>
          </p:nvPr>
        </p:nvSpPr>
        <p:spPr/>
        <p:txBody>
          <a:bodyPr/>
          <a:lstStyle/>
          <a:p>
            <a:endParaRPr lang="en-US" dirty="0" smtClean="0">
              <a:latin typeface="Myriad Pro Light" pitchFamily="34" charset="0"/>
            </a:endParaRPr>
          </a:p>
          <a:p>
            <a:r>
              <a:rPr lang="en-US" dirty="0" smtClean="0">
                <a:latin typeface="Myriad Pro Light" pitchFamily="34" charset="0"/>
              </a:rPr>
              <a:t>What approach are we now using?</a:t>
            </a:r>
          </a:p>
          <a:p>
            <a:endParaRPr lang="en-US" dirty="0">
              <a:latin typeface="Myriad Pro Light" pitchFamily="34" charset="0"/>
            </a:endParaRPr>
          </a:p>
          <a:p>
            <a:endParaRPr lang="en-US" dirty="0" smtClean="0">
              <a:latin typeface="Myriad Pro Light" pitchFamily="34" charset="0"/>
            </a:endParaRPr>
          </a:p>
          <a:p>
            <a:r>
              <a:rPr lang="en-US" dirty="0">
                <a:latin typeface="Myriad Pro Light" pitchFamily="34" charset="0"/>
              </a:rPr>
              <a:t>	</a:t>
            </a:r>
            <a:r>
              <a:rPr lang="en-US" dirty="0" smtClean="0">
                <a:latin typeface="Myriad Pro Light" pitchFamily="34" charset="0"/>
              </a:rPr>
              <a:t>				</a:t>
            </a:r>
          </a:p>
        </p:txBody>
      </p:sp>
      <p:sp>
        <p:nvSpPr>
          <p:cNvPr id="4" name="TextBox 3"/>
          <p:cNvSpPr txBox="1"/>
          <p:nvPr/>
        </p:nvSpPr>
        <p:spPr>
          <a:xfrm>
            <a:off x="4876800" y="3842266"/>
            <a:ext cx="3581400" cy="584775"/>
          </a:xfrm>
          <a:prstGeom prst="rect">
            <a:avLst/>
          </a:prstGeom>
          <a:noFill/>
        </p:spPr>
        <p:txBody>
          <a:bodyPr wrap="square" rtlCol="0">
            <a:spAutoFit/>
          </a:bodyPr>
          <a:lstStyle>
            <a:defPPr>
              <a:defRPr lang="en-US"/>
            </a:defPPr>
          </a:lstStyle>
          <a:p>
            <a:pPr>
              <a:spcBef>
                <a:spcPct val="20000"/>
              </a:spcBef>
            </a:pPr>
            <a:r>
              <a:rPr lang="en-AU" sz="3200" dirty="0">
                <a:latin typeface="Myriad Pro Light" pitchFamily="34" charset="0"/>
              </a:rPr>
              <a:t>Passive Checks</a:t>
            </a:r>
          </a:p>
        </p:txBody>
      </p:sp>
    </p:spTree>
    <p:extLst>
      <p:ext uri="{BB962C8B-B14F-4D97-AF65-F5344CB8AC3E}">
        <p14:creationId xmlns:p14="http://schemas.microsoft.com/office/powerpoint/2010/main" val="2498205023"/>
      </p:ext>
    </p:extLst>
  </p:cSld>
  <p:clrMapOvr>
    <a:masterClrMapping/>
  </p:clrMapOvr>
  <mc:AlternateContent xmlns:mc="http://schemas.openxmlformats.org/markup-compatibility/2006" xmlns:p14="http://schemas.microsoft.com/office/powerpoint/2010/main">
    <mc:Choice Requires="p14">
      <p:transition spd="slow" p14:dur="3400" advTm="31285">
        <p14:reveal/>
      </p:transition>
    </mc:Choice>
    <mc:Fallback xmlns="">
      <p:transition spd="slow" advTm="312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Typical end user complaint</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pPr algn="ctr"/>
            <a:r>
              <a:rPr lang="en-US" dirty="0" smtClean="0">
                <a:latin typeface="Myriad Pro Light" pitchFamily="34" charset="0"/>
              </a:rPr>
              <a:t>“My PC is slow but by the time IT support gets a chance to look at it the problem has gone away”</a:t>
            </a:r>
            <a:endParaRPr lang="en-US" sz="2400" dirty="0" smtClean="0">
              <a:latin typeface="Myriad Pro Light" pitchFamily="34" charset="0"/>
            </a:endParaRPr>
          </a:p>
        </p:txBody>
      </p:sp>
      <p:pic>
        <p:nvPicPr>
          <p:cNvPr id="1026" name="Picture 2" descr="http://xc0re.net/blog/wp-content/uploads/2014/02/Frustrated-U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144157"/>
            <a:ext cx="37785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00892"/>
      </p:ext>
    </p:extLst>
  </p:cSld>
  <p:clrMapOvr>
    <a:masterClrMapping/>
  </p:clrMapOvr>
  <mc:AlternateContent xmlns:mc="http://schemas.openxmlformats.org/markup-compatibility/2006" xmlns:p14="http://schemas.microsoft.com/office/powerpoint/2010/main">
    <mc:Choice Requires="p14">
      <p:transition spd="slow" p14:dur="3400" advTm="47507">
        <p14:reveal/>
      </p:transition>
    </mc:Choice>
    <mc:Fallback xmlns="">
      <p:transition spd="slow" advTm="475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Why monitor pc’s ?</a:t>
            </a:r>
            <a:endParaRPr lang="en-US" dirty="0">
              <a:latin typeface="Myriad Pro Light" pitchFamily="34"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latin typeface="Myriad Pro Light" pitchFamily="34" charset="0"/>
              </a:rPr>
              <a:t>Difficulties tracking down end user complaints about performance</a:t>
            </a:r>
          </a:p>
          <a:p>
            <a:pPr marL="457200" indent="-457200">
              <a:buFont typeface="Arial" panose="020B0604020202020204" pitchFamily="34" charset="0"/>
              <a:buChar char="•"/>
            </a:pPr>
            <a:r>
              <a:rPr lang="en-US" dirty="0" smtClean="0">
                <a:latin typeface="Myriad Pro Light" pitchFamily="34" charset="0"/>
              </a:rPr>
              <a:t>Software vendors often tell business managers the issues are hardware related</a:t>
            </a:r>
          </a:p>
          <a:p>
            <a:pPr marL="1200150" lvl="1" indent="-457200">
              <a:buFont typeface="Arial" panose="020B0604020202020204" pitchFamily="34" charset="0"/>
              <a:buChar char="•"/>
            </a:pPr>
            <a:r>
              <a:rPr lang="en-US" dirty="0" smtClean="0">
                <a:latin typeface="Myriad Pro Light" pitchFamily="34" charset="0"/>
              </a:rPr>
              <a:t>Memory</a:t>
            </a:r>
          </a:p>
          <a:p>
            <a:pPr marL="1200150" lvl="1" indent="-457200">
              <a:buFont typeface="Arial" panose="020B0604020202020204" pitchFamily="34" charset="0"/>
              <a:buChar char="•"/>
            </a:pPr>
            <a:r>
              <a:rPr lang="en-US" dirty="0" smtClean="0">
                <a:latin typeface="Myriad Pro Light" pitchFamily="34" charset="0"/>
              </a:rPr>
              <a:t>CPU</a:t>
            </a:r>
          </a:p>
          <a:p>
            <a:endParaRPr lang="en-US" dirty="0" smtClean="0">
              <a:latin typeface="Myriad Pro Light" pitchFamily="34" charset="0"/>
            </a:endParaRPr>
          </a:p>
        </p:txBody>
      </p:sp>
    </p:spTree>
    <p:extLst>
      <p:ext uri="{BB962C8B-B14F-4D97-AF65-F5344CB8AC3E}">
        <p14:creationId xmlns:p14="http://schemas.microsoft.com/office/powerpoint/2010/main" val="64129824"/>
      </p:ext>
    </p:extLst>
  </p:cSld>
  <p:clrMapOvr>
    <a:masterClrMapping/>
  </p:clrMapOvr>
  <mc:AlternateContent xmlns:mc="http://schemas.openxmlformats.org/markup-compatibility/2006" xmlns:p14="http://schemas.microsoft.com/office/powerpoint/2010/main">
    <mc:Choice Requires="p14">
      <p:transition spd="slow" p14:dur="3400" advTm="26793">
        <p14:reveal/>
      </p:transition>
    </mc:Choice>
    <mc:Fallback xmlns="">
      <p:transition spd="slow" advTm="2679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Customer Service</a:t>
            </a:r>
            <a:endParaRPr lang="en-AU" dirty="0"/>
          </a:p>
        </p:txBody>
      </p:sp>
      <p:sp>
        <p:nvSpPr>
          <p:cNvPr id="3" name="Content Placeholder 2"/>
          <p:cNvSpPr>
            <a:spLocks noGrp="1"/>
          </p:cNvSpPr>
          <p:nvPr>
            <p:ph idx="1"/>
          </p:nvPr>
        </p:nvSpPr>
        <p:spPr/>
        <p:txBody>
          <a:bodyPr/>
          <a:lstStyle/>
          <a:p>
            <a:r>
              <a:rPr lang="en-AU" dirty="0" smtClean="0"/>
              <a:t>As a business we have a strategic goal of improving customer control and convenience</a:t>
            </a:r>
          </a:p>
          <a:p>
            <a:endParaRPr lang="en-AU" dirty="0"/>
          </a:p>
          <a:p>
            <a:r>
              <a:rPr lang="en-AU" dirty="0" smtClean="0"/>
              <a:t>Internally our IT support team has the same goal of improving the control and convenience of the internal customers</a:t>
            </a:r>
            <a:endParaRPr lang="en-AU" dirty="0"/>
          </a:p>
        </p:txBody>
      </p:sp>
    </p:spTree>
    <p:extLst>
      <p:ext uri="{BB962C8B-B14F-4D97-AF65-F5344CB8AC3E}">
        <p14:creationId xmlns:p14="http://schemas.microsoft.com/office/powerpoint/2010/main" val="2583397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use </a:t>
            </a:r>
            <a:r>
              <a:rPr lang="en-AU" dirty="0" err="1" smtClean="0"/>
              <a:t>Nagios</a:t>
            </a:r>
            <a:r>
              <a:rPr lang="en-AU" dirty="0" smtClean="0"/>
              <a:t>?</a:t>
            </a:r>
            <a:endParaRPr lang="en-AU" dirty="0"/>
          </a:p>
        </p:txBody>
      </p:sp>
      <p:sp>
        <p:nvSpPr>
          <p:cNvPr id="3" name="Content Placeholder 2"/>
          <p:cNvSpPr>
            <a:spLocks noGrp="1"/>
          </p:cNvSpPr>
          <p:nvPr>
            <p:ph idx="1"/>
          </p:nvPr>
        </p:nvSpPr>
        <p:spPr/>
        <p:txBody>
          <a:bodyPr>
            <a:normAutofit/>
          </a:bodyPr>
          <a:lstStyle/>
          <a:p>
            <a:r>
              <a:rPr lang="en-AU" dirty="0" err="1" smtClean="0"/>
              <a:t>Nagios</a:t>
            </a:r>
            <a:r>
              <a:rPr lang="en-AU" dirty="0" smtClean="0"/>
              <a:t> core functionality covers the required functionality of any PC fleet monitoring</a:t>
            </a:r>
            <a:endParaRPr lang="en-AU" sz="3600" dirty="0" smtClean="0"/>
          </a:p>
          <a:p>
            <a:pPr marL="2686050" lvl="6" indent="0">
              <a:buNone/>
            </a:pPr>
            <a:r>
              <a:rPr lang="en-AU" sz="3600" dirty="0" smtClean="0"/>
              <a:t>Visibility</a:t>
            </a:r>
          </a:p>
          <a:p>
            <a:pPr marL="2686050" lvl="6" indent="0">
              <a:buNone/>
            </a:pPr>
            <a:r>
              <a:rPr lang="en-AU" sz="3600" dirty="0" smtClean="0"/>
              <a:t>Awareness</a:t>
            </a:r>
          </a:p>
          <a:p>
            <a:pPr marL="2686050" lvl="6" indent="0">
              <a:buNone/>
            </a:pPr>
            <a:r>
              <a:rPr lang="en-AU" sz="3600" dirty="0" smtClean="0"/>
              <a:t>Remediation</a:t>
            </a:r>
          </a:p>
          <a:p>
            <a:pPr marL="2686050" lvl="6" indent="0">
              <a:buNone/>
            </a:pPr>
            <a:r>
              <a:rPr lang="en-AU" sz="3600" dirty="0" smtClean="0"/>
              <a:t>Reporting</a:t>
            </a:r>
          </a:p>
          <a:p>
            <a:pPr marL="457200" lvl="1" indent="0">
              <a:buNone/>
            </a:pPr>
            <a:r>
              <a:rPr lang="en-AU"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3" y="2819401"/>
            <a:ext cx="380999" cy="380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2" y="3505201"/>
            <a:ext cx="380999" cy="3809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1" y="4191001"/>
            <a:ext cx="380999" cy="380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800601"/>
            <a:ext cx="380999" cy="380999"/>
          </a:xfrm>
          <a:prstGeom prst="rect">
            <a:avLst/>
          </a:prstGeom>
        </p:spPr>
      </p:pic>
    </p:spTree>
    <p:extLst>
      <p:ext uri="{BB962C8B-B14F-4D97-AF65-F5344CB8AC3E}">
        <p14:creationId xmlns:p14="http://schemas.microsoft.com/office/powerpoint/2010/main" val="1391745162"/>
      </p:ext>
    </p:extLst>
  </p:cSld>
  <p:clrMapOvr>
    <a:masterClrMapping/>
  </p:clrMapOvr>
  <mc:AlternateContent xmlns:mc="http://schemas.openxmlformats.org/markup-compatibility/2006" xmlns:p14="http://schemas.microsoft.com/office/powerpoint/2010/main">
    <mc:Choice Requires="p14">
      <p:transition spd="slow" p14:dur="3400" advTm="14779">
        <p14:reveal/>
      </p:transition>
    </mc:Choice>
    <mc:Fallback xmlns="">
      <p:transition spd="slow" advTm="1477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Visibility</a:t>
            </a:r>
            <a:endParaRPr lang="en-AU" dirty="0"/>
          </a:p>
        </p:txBody>
      </p:sp>
      <p:sp>
        <p:nvSpPr>
          <p:cNvPr id="3" name="Content Placeholder 2"/>
          <p:cNvSpPr>
            <a:spLocks noGrp="1"/>
          </p:cNvSpPr>
          <p:nvPr>
            <p:ph idx="1"/>
          </p:nvPr>
        </p:nvSpPr>
        <p:spPr/>
        <p:txBody>
          <a:bodyPr/>
          <a:lstStyle/>
          <a:p>
            <a:pPr algn="ctr"/>
            <a:r>
              <a:rPr lang="en-AU" dirty="0" smtClean="0"/>
              <a:t>“If we can’t see the problem we can’t fix it”</a:t>
            </a:r>
          </a:p>
          <a:p>
            <a:endParaRPr lang="en-AU" dirty="0"/>
          </a:p>
        </p:txBody>
      </p:sp>
    </p:spTree>
    <p:extLst>
      <p:ext uri="{BB962C8B-B14F-4D97-AF65-F5344CB8AC3E}">
        <p14:creationId xmlns:p14="http://schemas.microsoft.com/office/powerpoint/2010/main" val="3293942780"/>
      </p:ext>
    </p:extLst>
  </p:cSld>
  <p:clrMapOvr>
    <a:masterClrMapping/>
  </p:clrMapOvr>
  <mc:AlternateContent xmlns:mc="http://schemas.openxmlformats.org/markup-compatibility/2006" xmlns:p14="http://schemas.microsoft.com/office/powerpoint/2010/main">
    <mc:Choice Requires="p14">
      <p:transition spd="slow" p14:dur="3400" advTm="52323">
        <p14:reveal/>
      </p:transition>
    </mc:Choice>
    <mc:Fallback xmlns="">
      <p:transition spd="slow" advTm="5232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Awareness</a:t>
            </a:r>
            <a:endParaRPr lang="en-AU" dirty="0"/>
          </a:p>
        </p:txBody>
      </p:sp>
      <p:sp>
        <p:nvSpPr>
          <p:cNvPr id="3" name="Content Placeholder 2"/>
          <p:cNvSpPr>
            <a:spLocks noGrp="1"/>
          </p:cNvSpPr>
          <p:nvPr>
            <p:ph idx="1"/>
          </p:nvPr>
        </p:nvSpPr>
        <p:spPr/>
        <p:txBody>
          <a:bodyPr>
            <a:normAutofit/>
          </a:bodyPr>
          <a:lstStyle/>
          <a:p>
            <a:pPr algn="ctr"/>
            <a:r>
              <a:rPr lang="en-AU" dirty="0" smtClean="0"/>
              <a:t>“Is this issue only affecting one user or is it system  wide”</a:t>
            </a:r>
          </a:p>
        </p:txBody>
      </p:sp>
    </p:spTree>
    <p:extLst>
      <p:ext uri="{BB962C8B-B14F-4D97-AF65-F5344CB8AC3E}">
        <p14:creationId xmlns:p14="http://schemas.microsoft.com/office/powerpoint/2010/main" val="2503547170"/>
      </p:ext>
    </p:extLst>
  </p:cSld>
  <p:clrMapOvr>
    <a:masterClrMapping/>
  </p:clrMapOvr>
  <mc:AlternateContent xmlns:mc="http://schemas.openxmlformats.org/markup-compatibility/2006" xmlns:p14="http://schemas.microsoft.com/office/powerpoint/2010/main">
    <mc:Choice Requires="p14">
      <p:transition spd="slow" p14:dur="3400" advTm="1014">
        <p14:reveal/>
      </p:transition>
    </mc:Choice>
    <mc:Fallback xmlns="">
      <p:transition spd="slow" advTm="1014">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Remediation</a:t>
            </a:r>
            <a:endParaRPr lang="en-AU" dirty="0"/>
          </a:p>
        </p:txBody>
      </p:sp>
      <p:sp>
        <p:nvSpPr>
          <p:cNvPr id="3" name="Content Placeholder 2"/>
          <p:cNvSpPr>
            <a:spLocks noGrp="1"/>
          </p:cNvSpPr>
          <p:nvPr>
            <p:ph idx="1"/>
          </p:nvPr>
        </p:nvSpPr>
        <p:spPr/>
        <p:txBody>
          <a:bodyPr>
            <a:normAutofit/>
          </a:bodyPr>
          <a:lstStyle/>
          <a:p>
            <a:pPr algn="ctr"/>
            <a:r>
              <a:rPr lang="en-AU" dirty="0" smtClean="0"/>
              <a:t>“We know what the problem is, let’s fix it”</a:t>
            </a:r>
          </a:p>
          <a:p>
            <a:endParaRPr lang="en-AU" dirty="0"/>
          </a:p>
        </p:txBody>
      </p:sp>
    </p:spTree>
    <p:extLst>
      <p:ext uri="{BB962C8B-B14F-4D97-AF65-F5344CB8AC3E}">
        <p14:creationId xmlns:p14="http://schemas.microsoft.com/office/powerpoint/2010/main" val="3671124366"/>
      </p:ext>
    </p:extLst>
  </p:cSld>
  <p:clrMapOvr>
    <a:masterClrMapping/>
  </p:clrMapOvr>
  <mc:AlternateContent xmlns:mc="http://schemas.openxmlformats.org/markup-compatibility/2006" xmlns:p14="http://schemas.microsoft.com/office/powerpoint/2010/main">
    <mc:Choice Requires="p14">
      <p:transition spd="slow" p14:dur="3400" advTm="39096">
        <p14:reveal/>
      </p:transition>
    </mc:Choice>
    <mc:Fallback xmlns="">
      <p:transition spd="slow" advTm="3909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a:t>
            </a:r>
            <a:endParaRPr lang="en-US" dirty="0">
              <a:latin typeface="Myriad Pro Light" pitchFamily="34" charset="0"/>
            </a:endParaRPr>
          </a:p>
        </p:txBody>
      </p:sp>
      <p:sp>
        <p:nvSpPr>
          <p:cNvPr id="3" name="Content Placeholder 2"/>
          <p:cNvSpPr>
            <a:spLocks noGrp="1"/>
          </p:cNvSpPr>
          <p:nvPr>
            <p:ph idx="1"/>
          </p:nvPr>
        </p:nvSpPr>
        <p:spPr/>
        <p:txBody>
          <a:bodyPr>
            <a:normAutofit/>
          </a:bodyPr>
          <a:lstStyle/>
          <a:p>
            <a:endParaRPr lang="en-US" dirty="0" smtClean="0">
              <a:latin typeface="Myriad Pro Light" pitchFamily="34" charset="0"/>
            </a:endParaRPr>
          </a:p>
          <a:p>
            <a:endParaRPr lang="en-US" dirty="0">
              <a:latin typeface="Myriad Pro Light" pitchFamily="34" charset="0"/>
            </a:endParaRPr>
          </a:p>
          <a:p>
            <a:r>
              <a:rPr lang="en-US" dirty="0" smtClean="0">
                <a:latin typeface="Myriad Pro Light" pitchFamily="34" charset="0"/>
              </a:rPr>
              <a:t>Who am </a:t>
            </a:r>
            <a:r>
              <a:rPr lang="en-US" dirty="0">
                <a:latin typeface="Myriad Pro Light" pitchFamily="34" charset="0"/>
              </a:rPr>
              <a:t>I</a:t>
            </a:r>
            <a:r>
              <a:rPr lang="en-US" dirty="0" smtClean="0">
                <a:latin typeface="Myriad Pro Light" pitchFamily="34" charset="0"/>
              </a:rPr>
              <a:t>?</a:t>
            </a:r>
          </a:p>
          <a:p>
            <a:pPr algn="r"/>
            <a:endParaRPr lang="en-US" dirty="0" smtClean="0">
              <a:latin typeface="Myriad Pro Light" pitchFamily="34" charset="0"/>
            </a:endParaRPr>
          </a:p>
        </p:txBody>
      </p:sp>
    </p:spTree>
    <p:extLst>
      <p:ext uri="{BB962C8B-B14F-4D97-AF65-F5344CB8AC3E}">
        <p14:creationId xmlns:p14="http://schemas.microsoft.com/office/powerpoint/2010/main" val="990348297"/>
      </p:ext>
    </p:extLst>
  </p:cSld>
  <p:clrMapOvr>
    <a:masterClrMapping/>
  </p:clrMapOvr>
  <mc:AlternateContent xmlns:mc="http://schemas.openxmlformats.org/markup-compatibility/2006" xmlns:p14="http://schemas.microsoft.com/office/powerpoint/2010/main">
    <mc:Choice Requires="p14">
      <p:transition spd="slow" p14:dur="3400" advTm="38960">
        <p14:reveal/>
      </p:transition>
    </mc:Choice>
    <mc:Fallback xmlns="">
      <p:transition spd="slow" advTm="3896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a:t>
            </a:r>
            <a:endParaRPr lang="en-AU" dirty="0"/>
          </a:p>
        </p:txBody>
      </p:sp>
      <p:sp>
        <p:nvSpPr>
          <p:cNvPr id="3" name="Content Placeholder 2"/>
          <p:cNvSpPr>
            <a:spLocks noGrp="1"/>
          </p:cNvSpPr>
          <p:nvPr>
            <p:ph idx="1"/>
          </p:nvPr>
        </p:nvSpPr>
        <p:spPr/>
        <p:txBody>
          <a:bodyPr>
            <a:normAutofit/>
          </a:bodyPr>
          <a:lstStyle/>
          <a:p>
            <a:pPr algn="ctr"/>
            <a:r>
              <a:rPr lang="en-AU" dirty="0" smtClean="0"/>
              <a:t>“Reporting is key to making decisions”</a:t>
            </a:r>
          </a:p>
          <a:p>
            <a:endParaRPr lang="en-AU" dirty="0"/>
          </a:p>
          <a:p>
            <a:r>
              <a:rPr lang="en-AU" dirty="0" smtClean="0"/>
              <a:t>When faced with budget cuts reporting on system performance is a powerful tool to identify which systems need to be replaced sooner than later.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816592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88736003"/>
      </p:ext>
    </p:extLst>
  </p:cSld>
  <p:clrMapOvr>
    <a:masterClrMapping/>
  </p:clrMapOvr>
  <mc:AlternateContent xmlns:mc="http://schemas.openxmlformats.org/markup-compatibility/2006" xmlns:p14="http://schemas.microsoft.com/office/powerpoint/2010/main">
    <mc:Choice Requires="p14">
      <p:transition spd="slow" p14:dur="3400" advTm="73871">
        <p14:reveal/>
      </p:transition>
    </mc:Choice>
    <mc:Fallback xmlns="">
      <p:transition spd="slow" advTm="738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required?</a:t>
            </a:r>
            <a:endParaRPr lang="en-AU" dirty="0"/>
          </a:p>
        </p:txBody>
      </p:sp>
      <p:sp>
        <p:nvSpPr>
          <p:cNvPr id="3" name="Content Placeholder 2"/>
          <p:cNvSpPr>
            <a:spLocks noGrp="1"/>
          </p:cNvSpPr>
          <p:nvPr>
            <p:ph idx="1"/>
          </p:nvPr>
        </p:nvSpPr>
        <p:spPr/>
        <p:txBody>
          <a:bodyPr>
            <a:normAutofit/>
          </a:bodyPr>
          <a:lstStyle/>
          <a:p>
            <a:r>
              <a:rPr lang="en-AU" dirty="0" smtClean="0"/>
              <a:t>Two components are required</a:t>
            </a:r>
          </a:p>
          <a:p>
            <a:pPr marL="1200150" lvl="1" indent="-457200">
              <a:buFont typeface="Arial" pitchFamily="34" charset="0"/>
              <a:buChar char="•"/>
            </a:pPr>
            <a:r>
              <a:rPr lang="en-AU" sz="3200" dirty="0" err="1" smtClean="0"/>
              <a:t>Nagios</a:t>
            </a:r>
            <a:r>
              <a:rPr lang="en-AU" sz="3200" dirty="0" smtClean="0"/>
              <a:t> installation either XI or Core</a:t>
            </a:r>
          </a:p>
          <a:p>
            <a:pPr marL="1200150" lvl="1" indent="-457200">
              <a:buFont typeface="Arial" pitchFamily="34" charset="0"/>
              <a:buChar char="•"/>
            </a:pPr>
            <a:r>
              <a:rPr lang="en-AU" sz="3200" dirty="0" smtClean="0"/>
              <a:t>Any compatible client on the PC</a:t>
            </a:r>
          </a:p>
          <a:p>
            <a:pPr marL="2057400" lvl="3" indent="-457200">
              <a:buFont typeface="Wingdings" pitchFamily="2" charset="2"/>
              <a:buChar char="§"/>
            </a:pPr>
            <a:r>
              <a:rPr lang="en-AU" sz="3200" dirty="0" err="1" smtClean="0"/>
              <a:t>NSClient</a:t>
            </a:r>
            <a:r>
              <a:rPr lang="en-AU" sz="3200" dirty="0" smtClean="0"/>
              <a:t>++</a:t>
            </a:r>
          </a:p>
          <a:p>
            <a:pPr marL="2057400" lvl="3" indent="-457200">
              <a:buFont typeface="Wingdings" pitchFamily="2" charset="2"/>
              <a:buChar char="§"/>
            </a:pPr>
            <a:r>
              <a:rPr lang="en-AU" sz="3200" dirty="0" smtClean="0"/>
              <a:t>NCPA</a:t>
            </a:r>
          </a:p>
          <a:p>
            <a:pPr marL="2057400" lvl="3" indent="-457200">
              <a:buFont typeface="Wingdings" pitchFamily="2" charset="2"/>
              <a:buChar char="§"/>
            </a:pPr>
            <a:r>
              <a:rPr lang="en-AU" sz="3200" dirty="0" smtClean="0"/>
              <a:t>others…</a:t>
            </a:r>
            <a:r>
              <a:rPr lang="en-AU" sz="3200" dirty="0"/>
              <a:t>	</a:t>
            </a:r>
            <a:r>
              <a:rPr lang="en-AU" sz="3200" dirty="0" smtClean="0"/>
              <a:t>	</a:t>
            </a:r>
          </a:p>
          <a:p>
            <a:endParaRPr lang="en-AU" dirty="0" smtClean="0"/>
          </a:p>
          <a:p>
            <a:endParaRPr lang="en-AU" dirty="0"/>
          </a:p>
        </p:txBody>
      </p:sp>
    </p:spTree>
    <p:extLst>
      <p:ext uri="{BB962C8B-B14F-4D97-AF65-F5344CB8AC3E}">
        <p14:creationId xmlns:p14="http://schemas.microsoft.com/office/powerpoint/2010/main" val="3571863501"/>
      </p:ext>
    </p:extLst>
  </p:cSld>
  <p:clrMapOvr>
    <a:masterClrMapping/>
  </p:clrMapOvr>
  <mc:AlternateContent xmlns:mc="http://schemas.openxmlformats.org/markup-compatibility/2006" xmlns:p14="http://schemas.microsoft.com/office/powerpoint/2010/main">
    <mc:Choice Requires="p14">
      <p:transition spd="slow" p14:dur="3400" advTm="30176">
        <p14:reveal/>
      </p:transition>
    </mc:Choice>
    <mc:Fallback xmlns="">
      <p:transition spd="slow" advTm="30176">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Configuration Example</a:t>
            </a:r>
            <a:endParaRPr lang="en-AU" dirty="0"/>
          </a:p>
        </p:txBody>
      </p:sp>
      <p:sp>
        <p:nvSpPr>
          <p:cNvPr id="3" name="Content Placeholder 2"/>
          <p:cNvSpPr>
            <a:spLocks noGrp="1"/>
          </p:cNvSpPr>
          <p:nvPr>
            <p:ph idx="1"/>
          </p:nvPr>
        </p:nvSpPr>
        <p:spPr/>
        <p:txBody>
          <a:bodyPr>
            <a:normAutofit/>
          </a:bodyPr>
          <a:lstStyle/>
          <a:p>
            <a:r>
              <a:rPr lang="en-AU" dirty="0" smtClean="0"/>
              <a:t>Example for </a:t>
            </a:r>
            <a:r>
              <a:rPr lang="en-AU" dirty="0" err="1" smtClean="0"/>
              <a:t>Nagios</a:t>
            </a:r>
            <a:r>
              <a:rPr lang="en-AU" dirty="0" smtClean="0"/>
              <a:t> Core</a:t>
            </a:r>
          </a:p>
          <a:p>
            <a:pPr marL="1200150" lvl="1" indent="-457200">
              <a:buFont typeface="Arial" pitchFamily="34" charset="0"/>
              <a:buChar char="•"/>
            </a:pPr>
            <a:r>
              <a:rPr lang="en-AU" sz="3200" dirty="0" smtClean="0"/>
              <a:t>Assume you have enabled NSCA</a:t>
            </a:r>
          </a:p>
          <a:p>
            <a:pPr marL="1600200" lvl="2" indent="-457200"/>
            <a:r>
              <a:rPr lang="en-AU" dirty="0" smtClean="0"/>
              <a:t>Configure a host template with the following “services”</a:t>
            </a:r>
          </a:p>
          <a:p>
            <a:pPr marL="2057400" lvl="3" indent="-457200"/>
            <a:r>
              <a:rPr lang="en-AU" dirty="0" err="1"/>
              <a:t>c</a:t>
            </a:r>
            <a:r>
              <a:rPr lang="en-AU" dirty="0" err="1" smtClean="0"/>
              <a:t>pu</a:t>
            </a:r>
            <a:endParaRPr lang="en-AU" dirty="0" smtClean="0"/>
          </a:p>
          <a:p>
            <a:pPr marL="2057400" lvl="3" indent="-457200"/>
            <a:r>
              <a:rPr lang="en-AU" dirty="0"/>
              <a:t>d</a:t>
            </a:r>
            <a:r>
              <a:rPr lang="en-AU" dirty="0" smtClean="0"/>
              <a:t>isk</a:t>
            </a:r>
          </a:p>
          <a:p>
            <a:pPr marL="2057400" lvl="3" indent="-457200"/>
            <a:r>
              <a:rPr lang="en-AU" dirty="0" err="1" smtClean="0"/>
              <a:t>mem</a:t>
            </a:r>
            <a:endParaRPr lang="en-AU" dirty="0" smtClean="0"/>
          </a:p>
          <a:p>
            <a:pPr lvl="3" indent="0">
              <a:buNone/>
            </a:pPr>
            <a:endParaRPr lang="en-AU" dirty="0" smtClean="0"/>
          </a:p>
          <a:p>
            <a:pPr lvl="3" indent="0">
              <a:buNone/>
            </a:pPr>
            <a:r>
              <a:rPr lang="en-AU" dirty="0" smtClean="0"/>
              <a:t>Make sure they are configured to never be actively checked.</a:t>
            </a:r>
          </a:p>
          <a:p>
            <a:pPr lvl="3" indent="0">
              <a:buNone/>
            </a:pPr>
            <a:endParaRPr lang="en-AU" dirty="0" smtClean="0"/>
          </a:p>
          <a:p>
            <a:pPr marL="2057400" lvl="3" indent="-457200"/>
            <a:endParaRPr lang="en-AU" dirty="0"/>
          </a:p>
        </p:txBody>
      </p:sp>
    </p:spTree>
    <p:extLst>
      <p:ext uri="{BB962C8B-B14F-4D97-AF65-F5344CB8AC3E}">
        <p14:creationId xmlns:p14="http://schemas.microsoft.com/office/powerpoint/2010/main" val="1265241964"/>
      </p:ext>
    </p:extLst>
  </p:cSld>
  <p:clrMapOvr>
    <a:masterClrMapping/>
  </p:clrMapOvr>
  <mc:AlternateContent xmlns:mc="http://schemas.openxmlformats.org/markup-compatibility/2006" xmlns:p14="http://schemas.microsoft.com/office/powerpoint/2010/main">
    <mc:Choice Requires="p14">
      <p:transition spd="slow" p14:dur="3400" advTm="80690">
        <p14:reveal/>
      </p:transition>
    </mc:Choice>
    <mc:Fallback xmlns="">
      <p:transition spd="slow" advTm="8069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 solved!</a:t>
            </a:r>
            <a:endParaRPr lang="en-AU" dirty="0"/>
          </a:p>
        </p:txBody>
      </p:sp>
      <p:sp>
        <p:nvSpPr>
          <p:cNvPr id="3" name="Content Placeholder 2"/>
          <p:cNvSpPr>
            <a:spLocks noGrp="1"/>
          </p:cNvSpPr>
          <p:nvPr>
            <p:ph idx="1"/>
          </p:nvPr>
        </p:nvSpPr>
        <p:spPr/>
        <p:txBody>
          <a:bodyPr/>
          <a:lstStyle/>
          <a:p>
            <a:pPr algn="ctr"/>
            <a:r>
              <a:rPr lang="en-AU" dirty="0" smtClean="0"/>
              <a:t>Track uptime as a </a:t>
            </a:r>
            <a:r>
              <a:rPr lang="en-AU" dirty="0" smtClean="0"/>
              <a:t>metric!</a:t>
            </a:r>
            <a:endParaRPr lang="en-AU"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883" r="62250" b="23256"/>
          <a:stretch/>
        </p:blipFill>
        <p:spPr bwMode="auto">
          <a:xfrm>
            <a:off x="1752600" y="2667000"/>
            <a:ext cx="57531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14500" y="2057400"/>
            <a:ext cx="6465744" cy="861774"/>
          </a:xfrm>
          <a:prstGeom prst="rect">
            <a:avLst/>
          </a:prstGeom>
          <a:noFill/>
        </p:spPr>
        <p:txBody>
          <a:bodyPr wrap="none" rtlCol="0">
            <a:spAutoFit/>
          </a:bodyPr>
          <a:lstStyle/>
          <a:p>
            <a:pPr algn="ctr">
              <a:spcBef>
                <a:spcPct val="20000"/>
              </a:spcBef>
            </a:pPr>
            <a:r>
              <a:rPr lang="en-AU" sz="3200" dirty="0"/>
              <a:t>never have to ask this question again!</a:t>
            </a:r>
          </a:p>
          <a:p>
            <a:endParaRPr lang="en-AU" dirty="0"/>
          </a:p>
        </p:txBody>
      </p:sp>
      <p:pic>
        <p:nvPicPr>
          <p:cNvPr id="1026" name="Picture 2" descr="https://camo.githubusercontent.com/d3e6390effba4987b398b6bf6c0b8bf0e944ed5a/68747470733a2f2f662e636c6f75642e6769746875622e636f6d2f6173736574732f3332343536342f313239393434332f37346636356233302d333130322d313165332d383565642d3161653165346164383064642e6a7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667000"/>
            <a:ext cx="637259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09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Distribute your client configuration</a:t>
            </a:r>
            <a:endParaRPr lang="en-AU" dirty="0"/>
          </a:p>
        </p:txBody>
      </p:sp>
      <p:sp>
        <p:nvSpPr>
          <p:cNvPr id="3" name="Content Placeholder 2"/>
          <p:cNvSpPr>
            <a:spLocks noGrp="1"/>
          </p:cNvSpPr>
          <p:nvPr>
            <p:ph idx="1"/>
          </p:nvPr>
        </p:nvSpPr>
        <p:spPr/>
        <p:txBody>
          <a:bodyPr/>
          <a:lstStyle/>
          <a:p>
            <a:r>
              <a:rPr lang="en-AU" dirty="0" smtClean="0"/>
              <a:t>How you distribute your configuration file depends on your environment.</a:t>
            </a:r>
          </a:p>
          <a:p>
            <a:endParaRPr lang="en-AU" dirty="0"/>
          </a:p>
          <a:p>
            <a:r>
              <a:rPr lang="en-AU" dirty="0" smtClean="0"/>
              <a:t>Options would include</a:t>
            </a:r>
          </a:p>
          <a:p>
            <a:pPr marL="457200" indent="-457200">
              <a:buFont typeface="Arial" pitchFamily="34" charset="0"/>
              <a:buChar char="•"/>
            </a:pPr>
            <a:r>
              <a:rPr lang="en-AU" dirty="0" smtClean="0"/>
              <a:t>System management software</a:t>
            </a:r>
          </a:p>
          <a:p>
            <a:pPr marL="457200" indent="-457200">
              <a:buFont typeface="Arial" pitchFamily="34" charset="0"/>
              <a:buChar char="•"/>
            </a:pPr>
            <a:r>
              <a:rPr lang="en-AU" dirty="0" smtClean="0"/>
              <a:t>GPO</a:t>
            </a:r>
          </a:p>
          <a:p>
            <a:pPr marL="457200" indent="-457200">
              <a:buFont typeface="Arial" pitchFamily="34" charset="0"/>
              <a:buChar char="•"/>
            </a:pPr>
            <a:r>
              <a:rPr lang="en-AU" dirty="0" smtClean="0"/>
              <a:t>Login script</a:t>
            </a:r>
            <a:endParaRPr lang="en-AU" dirty="0"/>
          </a:p>
        </p:txBody>
      </p:sp>
    </p:spTree>
    <p:extLst>
      <p:ext uri="{BB962C8B-B14F-4D97-AF65-F5344CB8AC3E}">
        <p14:creationId xmlns:p14="http://schemas.microsoft.com/office/powerpoint/2010/main" val="2346627287"/>
      </p:ext>
    </p:extLst>
  </p:cSld>
  <p:clrMapOvr>
    <a:masterClrMapping/>
  </p:clrMapOvr>
  <mc:AlternateContent xmlns:mc="http://schemas.openxmlformats.org/markup-compatibility/2006" xmlns:p14="http://schemas.microsoft.com/office/powerpoint/2010/main">
    <mc:Choice Requires="p14">
      <p:transition spd="slow" p14:dur="3400" advTm="19269">
        <p14:reveal/>
      </p:transition>
    </mc:Choice>
    <mc:Fallback xmlns="">
      <p:transition spd="slow" advTm="19269">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Flexible Topology</a:t>
            </a:r>
            <a:endParaRPr lang="en-AU" dirty="0"/>
          </a:p>
        </p:txBody>
      </p:sp>
      <p:sp>
        <p:nvSpPr>
          <p:cNvPr id="3" name="Content Placeholder 2"/>
          <p:cNvSpPr>
            <a:spLocks noGrp="1"/>
          </p:cNvSpPr>
          <p:nvPr>
            <p:ph idx="1"/>
          </p:nvPr>
        </p:nvSpPr>
        <p:spPr/>
        <p:txBody>
          <a:bodyPr>
            <a:normAutofit/>
          </a:bodyPr>
          <a:lstStyle/>
          <a:p>
            <a:endParaRPr lang="en-AU" dirty="0" smtClean="0"/>
          </a:p>
          <a:p>
            <a:endParaRPr lang="en-AU"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9" y="2800899"/>
            <a:ext cx="3228321" cy="347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609600" y="1143000"/>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a:t>You can mix passive and active checks to achieve a solution that suits your particular environment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513" y="2743200"/>
            <a:ext cx="4163173" cy="34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746829"/>
            <a:ext cx="6553200" cy="347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56614593"/>
      </p:ext>
    </p:extLst>
  </p:cSld>
  <p:clrMapOvr>
    <a:masterClrMapping/>
  </p:clrMapOvr>
  <mc:AlternateContent xmlns:mc="http://schemas.openxmlformats.org/markup-compatibility/2006" xmlns:p14="http://schemas.microsoft.com/office/powerpoint/2010/main">
    <mc:Choice Requires="p14">
      <p:transition spd="slow" p14:dur="3400" advTm="108319">
        <p14:reveal/>
      </p:transition>
    </mc:Choice>
    <mc:Fallback xmlns="">
      <p:transition spd="slow" advTm="1083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Conclusion</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err="1" smtClean="0">
                <a:latin typeface="Myriad Pro Light" pitchFamily="34" charset="0"/>
              </a:rPr>
              <a:t>Nagios</a:t>
            </a:r>
            <a:r>
              <a:rPr lang="en-US" dirty="0" smtClean="0">
                <a:latin typeface="Myriad Pro Light" pitchFamily="34" charset="0"/>
              </a:rPr>
              <a:t> as a PC monitoring Solution</a:t>
            </a:r>
          </a:p>
          <a:p>
            <a:pPr marL="457200" indent="-457200">
              <a:buFont typeface="Arial" panose="020B0604020202020204" pitchFamily="34" charset="0"/>
              <a:buChar char="•"/>
            </a:pPr>
            <a:r>
              <a:rPr lang="en-US" sz="2400" dirty="0" smtClean="0">
                <a:latin typeface="Myriad Pro Light" pitchFamily="34" charset="0"/>
              </a:rPr>
              <a:t>Flexible</a:t>
            </a:r>
          </a:p>
          <a:p>
            <a:pPr marL="457200" indent="-457200">
              <a:buFont typeface="Arial" panose="020B0604020202020204" pitchFamily="34" charset="0"/>
              <a:buChar char="•"/>
            </a:pPr>
            <a:r>
              <a:rPr lang="en-US" sz="2400" dirty="0" smtClean="0">
                <a:latin typeface="Myriad Pro Light" pitchFamily="34" charset="0"/>
              </a:rPr>
              <a:t>Adaptive to changes – deploy a new </a:t>
            </a:r>
            <a:r>
              <a:rPr lang="en-US" sz="2400" dirty="0" err="1" smtClean="0">
                <a:latin typeface="Myriad Pro Light" pitchFamily="34" charset="0"/>
              </a:rPr>
              <a:t>config</a:t>
            </a:r>
            <a:r>
              <a:rPr lang="en-US" sz="2400" dirty="0" smtClean="0">
                <a:latin typeface="Myriad Pro Light" pitchFamily="34" charset="0"/>
              </a:rPr>
              <a:t> to track a new statistic</a:t>
            </a:r>
            <a:endParaRPr lang="en-US" sz="2400" dirty="0">
              <a:latin typeface="Myriad Pro Light" pitchFamily="34" charset="0"/>
            </a:endParaRPr>
          </a:p>
          <a:p>
            <a:pPr marL="457200" indent="-457200">
              <a:buFont typeface="Arial" panose="020B0604020202020204" pitchFamily="34" charset="0"/>
              <a:buChar char="•"/>
            </a:pPr>
            <a:r>
              <a:rPr lang="en-US" sz="2400" dirty="0">
                <a:latin typeface="Myriad Pro Light" pitchFamily="34" charset="0"/>
              </a:rPr>
              <a:t>Powers decision making </a:t>
            </a:r>
            <a:r>
              <a:rPr lang="en-US" sz="2400" dirty="0" smtClean="0">
                <a:latin typeface="Myriad Pro Light" pitchFamily="34" charset="0"/>
              </a:rPr>
              <a:t>process for pc replacement</a:t>
            </a:r>
          </a:p>
          <a:p>
            <a:pPr marL="457200" indent="-457200">
              <a:buFont typeface="Arial" panose="020B0604020202020204" pitchFamily="34" charset="0"/>
              <a:buChar char="•"/>
            </a:pPr>
            <a:r>
              <a:rPr lang="en-US" sz="2400" dirty="0" smtClean="0">
                <a:latin typeface="Myriad Pro Light" pitchFamily="34" charset="0"/>
              </a:rPr>
              <a:t>Allows for proactive fault resolution for end </a:t>
            </a:r>
            <a:r>
              <a:rPr lang="en-US" sz="2400" dirty="0" smtClean="0">
                <a:latin typeface="Myriad Pro Light" pitchFamily="34" charset="0"/>
              </a:rPr>
              <a:t>users</a:t>
            </a:r>
            <a:endParaRPr lang="en-US" sz="2400" dirty="0">
              <a:latin typeface="Myriad Pro Light" pitchFamily="34" charset="0"/>
            </a:endParaRPr>
          </a:p>
          <a:p>
            <a:pPr marL="457200" indent="-457200">
              <a:buFont typeface="Arial" panose="020B0604020202020204" pitchFamily="34" charset="0"/>
              <a:buChar char="•"/>
            </a:pPr>
            <a:endParaRPr lang="en-US" sz="2400" dirty="0" smtClean="0">
              <a:latin typeface="Myriad Pro Light" pitchFamily="34" charset="0"/>
            </a:endParaRPr>
          </a:p>
          <a:p>
            <a:pPr marL="457200" indent="-457200">
              <a:buFont typeface="Arial" panose="020B0604020202020204" pitchFamily="34" charset="0"/>
              <a:buChar char="•"/>
            </a:pPr>
            <a:endParaRPr lang="en-US" sz="2400" dirty="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Drives high performance cultures in a business</a:t>
            </a:r>
            <a:endParaRPr lang="en-US" sz="2400" dirty="0">
              <a:latin typeface="Myriad Pro Light" pitchFamily="34" charset="0"/>
            </a:endParaRPr>
          </a:p>
        </p:txBody>
      </p:sp>
    </p:spTree>
    <p:extLst>
      <p:ext uri="{BB962C8B-B14F-4D97-AF65-F5344CB8AC3E}">
        <p14:creationId xmlns:p14="http://schemas.microsoft.com/office/powerpoint/2010/main" val="639622276"/>
      </p:ext>
    </p:extLst>
  </p:cSld>
  <p:clrMapOvr>
    <a:masterClrMapping/>
  </p:clrMapOvr>
  <mc:AlternateContent xmlns:mc="http://schemas.openxmlformats.org/markup-compatibility/2006" xmlns:p14="http://schemas.microsoft.com/office/powerpoint/2010/main">
    <mc:Choice Requires="p14">
      <p:transition spd="slow" p14:dur="3400" advTm="20668">
        <p14:reveal/>
      </p:transition>
    </mc:Choice>
    <mc:Fallback xmlns="">
      <p:transition spd="slow" advTm="20668">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smtClean="0">
                <a:latin typeface="Myriad Pro Light" pitchFamily="34" charset="0"/>
              </a:rPr>
              <a:t>Thanks!</a:t>
            </a:r>
            <a:endParaRPr lang="en-US" sz="2400" dirty="0">
              <a:latin typeface="Myriad Pro Light" pitchFamily="34" charset="0"/>
            </a:endParaRPr>
          </a:p>
        </p:txBody>
      </p:sp>
      <p:pic>
        <p:nvPicPr>
          <p:cNvPr id="1026" name="Picture 2" descr="C:\Users\seanf\Dropbox\Photos\Nice Shots\Home brew and stuff around the house 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828800"/>
            <a:ext cx="5257800" cy="348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mc:AlternateContent xmlns:mc="http://schemas.openxmlformats.org/markup-compatibility/2006" xmlns:p14="http://schemas.microsoft.com/office/powerpoint/2010/main">
    <mc:Choice Requires="p14">
      <p:transition spd="slow" p14:dur="3400" advTm="6432">
        <p14:reveal/>
      </p:transition>
    </mc:Choice>
    <mc:Fallback xmlns="">
      <p:transition spd="slow" advTm="6432">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Oh one more thing</a:t>
            </a:r>
            <a:endParaRPr lang="en-AU" dirty="0"/>
          </a:p>
        </p:txBody>
      </p:sp>
      <p:sp>
        <p:nvSpPr>
          <p:cNvPr id="3" name="Subtitle 2"/>
          <p:cNvSpPr>
            <a:spLocks noGrp="1"/>
          </p:cNvSpPr>
          <p:nvPr>
            <p:ph type="subTitle" idx="1"/>
          </p:nvPr>
        </p:nvSpPr>
        <p:spPr>
          <a:xfrm>
            <a:off x="1143000" y="2209800"/>
            <a:ext cx="6781800" cy="3276600"/>
          </a:xfrm>
        </p:spPr>
        <p:txBody>
          <a:bodyPr>
            <a:normAutofit/>
          </a:bodyPr>
          <a:lstStyle/>
          <a:p>
            <a:r>
              <a:rPr lang="en-AU" dirty="0" smtClean="0"/>
              <a:t>It is easier to get a cute girl to smile for a camera than it is to monitor your fleet of PC’s</a:t>
            </a:r>
          </a:p>
          <a:p>
            <a:endParaRPr lang="en-AU" dirty="0"/>
          </a:p>
          <a:p>
            <a:endParaRPr lang="en-AU" dirty="0"/>
          </a:p>
          <a:p>
            <a:endParaRPr lang="en-AU" dirty="0" smtClean="0"/>
          </a:p>
          <a:p>
            <a:endParaRPr lang="en-AU" dirty="0"/>
          </a:p>
        </p:txBody>
      </p:sp>
    </p:spTree>
    <p:extLst>
      <p:ext uri="{BB962C8B-B14F-4D97-AF65-F5344CB8AC3E}">
        <p14:creationId xmlns:p14="http://schemas.microsoft.com/office/powerpoint/2010/main" val="2362496569"/>
      </p:ext>
    </p:extLst>
  </p:cSld>
  <p:clrMapOvr>
    <a:masterClrMapping/>
  </p:clrMapOvr>
  <mc:AlternateContent xmlns:mc="http://schemas.openxmlformats.org/markup-compatibility/2006" xmlns:p14="http://schemas.microsoft.com/office/powerpoint/2010/main">
    <mc:Choice Requires="p14">
      <p:transition spd="slow" p14:dur="3400" advTm="10047">
        <p14:reveal/>
      </p:transition>
    </mc:Choice>
    <mc:Fallback xmlns="">
      <p:transition spd="slow" advTm="10047">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28600"/>
            <a:ext cx="2704148"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76437" y="5758934"/>
            <a:ext cx="1199674" cy="369332"/>
          </a:xfrm>
          <a:prstGeom prst="rect">
            <a:avLst/>
          </a:prstGeom>
          <a:noFill/>
        </p:spPr>
        <p:txBody>
          <a:bodyPr wrap="square" rtlCol="0">
            <a:spAutoFit/>
          </a:bodyPr>
          <a:lstStyle/>
          <a:p>
            <a:r>
              <a:rPr lang="en-AU" dirty="0" smtClean="0">
                <a:solidFill>
                  <a:schemeClr val="bg1"/>
                </a:solidFill>
              </a:rPr>
              <a:t>For Mila</a:t>
            </a:r>
            <a:endParaRPr lang="en-AU" dirty="0">
              <a:solidFill>
                <a:schemeClr val="bg1"/>
              </a:solidFill>
            </a:endParaRPr>
          </a:p>
        </p:txBody>
      </p:sp>
    </p:spTree>
    <p:extLst>
      <p:ext uri="{BB962C8B-B14F-4D97-AF65-F5344CB8AC3E}">
        <p14:creationId xmlns:p14="http://schemas.microsoft.com/office/powerpoint/2010/main" val="3497663177"/>
      </p:ext>
    </p:extLst>
  </p:cSld>
  <p:clrMapOvr>
    <a:masterClrMapping/>
  </p:clrMapOvr>
  <mc:AlternateContent xmlns:mc="http://schemas.openxmlformats.org/markup-compatibility/2006" xmlns:p14="http://schemas.microsoft.com/office/powerpoint/2010/main">
    <mc:Choice Requires="p14">
      <p:transition spd="slow" p14:dur="3400" advTm="3992">
        <p14:reveal/>
      </p:transition>
    </mc:Choice>
    <mc:Fallback xmlns="">
      <p:transition spd="slow" advTm="39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a:t>
            </a:r>
            <a:endParaRPr lang="en-US" dirty="0">
              <a:latin typeface="Myriad Pro Light" pitchFamily="34" charset="0"/>
            </a:endParaRPr>
          </a:p>
        </p:txBody>
      </p:sp>
      <p:sp>
        <p:nvSpPr>
          <p:cNvPr id="3" name="Content Placeholder 2"/>
          <p:cNvSpPr>
            <a:spLocks noGrp="1"/>
          </p:cNvSpPr>
          <p:nvPr>
            <p:ph idx="1"/>
          </p:nvPr>
        </p:nvSpPr>
        <p:spPr/>
        <p:txBody>
          <a:bodyPr>
            <a:normAutofit/>
          </a:bodyPr>
          <a:lstStyle/>
          <a:p>
            <a:r>
              <a:rPr lang="en-US" dirty="0" smtClean="0">
                <a:latin typeface="Myriad Pro Light" pitchFamily="34" charset="0"/>
              </a:rPr>
              <a:t>Where am I from?</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442" b="16279"/>
          <a:stretch/>
        </p:blipFill>
        <p:spPr bwMode="auto">
          <a:xfrm>
            <a:off x="685800" y="2667952"/>
            <a:ext cx="8229600" cy="293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372225" y="4067175"/>
            <a:ext cx="114300" cy="133350"/>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76435457"/>
      </p:ext>
    </p:extLst>
  </p:cSld>
  <p:clrMapOvr>
    <a:masterClrMapping/>
  </p:clrMapOvr>
  <mc:AlternateContent xmlns:mc="http://schemas.openxmlformats.org/markup-compatibility/2006" xmlns:p14="http://schemas.microsoft.com/office/powerpoint/2010/main">
    <mc:Choice Requires="p14">
      <p:transition spd="slow" p14:dur="3400" advTm="38960">
        <p14:reveal/>
      </p:transition>
    </mc:Choice>
    <mc:Fallback xmlns="">
      <p:transition spd="slow" advTm="389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The End</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Sean Falzon</a:t>
            </a:r>
            <a:endParaRPr lang="en-US" dirty="0">
              <a:latin typeface="Myriad Pro Light" pitchFamily="34" charset="0"/>
            </a:endParaRPr>
          </a:p>
        </p:txBody>
      </p:sp>
      <p:sp>
        <p:nvSpPr>
          <p:cNvPr id="4" name="Text Placeholder 3"/>
          <p:cNvSpPr>
            <a:spLocks noGrp="1"/>
          </p:cNvSpPr>
          <p:nvPr>
            <p:ph type="body" sz="quarter" idx="13"/>
          </p:nvPr>
        </p:nvSpPr>
        <p:spPr/>
        <p:txBody>
          <a:bodyPr>
            <a:normAutofit fontScale="77500" lnSpcReduction="20000"/>
          </a:bodyPr>
          <a:lstStyle/>
          <a:p>
            <a:r>
              <a:rPr lang="en-US" dirty="0" smtClean="0">
                <a:latin typeface="Myriad Pro Light" pitchFamily="34" charset="0"/>
              </a:rPr>
              <a:t>seanf@srw.com.au</a:t>
            </a:r>
          </a:p>
          <a:p>
            <a:r>
              <a:rPr lang="en-US" dirty="0" smtClean="0">
                <a:latin typeface="Myriad Pro Light" pitchFamily="34" charset="0"/>
              </a:rPr>
              <a:t>@</a:t>
            </a:r>
            <a:r>
              <a:rPr lang="en-US" dirty="0" err="1" smtClean="0">
                <a:latin typeface="Myriad Pro Light" pitchFamily="34" charset="0"/>
              </a:rPr>
              <a:t>nozlaf_au</a:t>
            </a:r>
            <a:endParaRPr lang="en-US" dirty="0">
              <a:latin typeface="Myriad Pro Light" pitchFamily="34" charset="0"/>
            </a:endParaRPr>
          </a:p>
        </p:txBody>
      </p:sp>
    </p:spTree>
    <p:extLst>
      <p:ext uri="{BB962C8B-B14F-4D97-AF65-F5344CB8AC3E}">
        <p14:creationId xmlns:p14="http://schemas.microsoft.com/office/powerpoint/2010/main" val="2410881350"/>
      </p:ext>
    </p:extLst>
  </p:cSld>
  <p:clrMapOvr>
    <a:masterClrMapping/>
  </p:clrMapOvr>
  <mc:AlternateContent xmlns:mc="http://schemas.openxmlformats.org/markup-compatibility/2006" xmlns:p14="http://schemas.microsoft.com/office/powerpoint/2010/main">
    <mc:Choice Requires="p14">
      <p:transition spd="slow" p14:dur="3400" advTm="7000">
        <p14:reveal/>
      </p:transition>
    </mc:Choice>
    <mc:Fallback xmlns="">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p:txBody>
          <a:bodyPr>
            <a:normAutofit fontScale="92500"/>
          </a:bodyPr>
          <a:lstStyle/>
          <a:p>
            <a:r>
              <a:rPr lang="en-AU" dirty="0" smtClean="0"/>
              <a:t>We will be covering</a:t>
            </a:r>
          </a:p>
          <a:p>
            <a:pPr marL="457200" indent="-457200">
              <a:buFont typeface="Arial" pitchFamily="34" charset="0"/>
              <a:buChar char="•"/>
            </a:pPr>
            <a:r>
              <a:rPr lang="en-AU" dirty="0" smtClean="0"/>
              <a:t>The Journey </a:t>
            </a:r>
          </a:p>
          <a:p>
            <a:pPr marL="1200150" lvl="1" indent="-457200">
              <a:buFont typeface="Arial" pitchFamily="34" charset="0"/>
              <a:buChar char="•"/>
            </a:pPr>
            <a:r>
              <a:rPr lang="en-AU" dirty="0" smtClean="0"/>
              <a:t>How we (IT) use </a:t>
            </a:r>
            <a:r>
              <a:rPr lang="en-AU" dirty="0" err="1" smtClean="0"/>
              <a:t>nagios</a:t>
            </a:r>
            <a:r>
              <a:rPr lang="en-AU" dirty="0"/>
              <a:t> </a:t>
            </a:r>
            <a:r>
              <a:rPr lang="en-AU" dirty="0" smtClean="0"/>
              <a:t>&amp; how the business uses it</a:t>
            </a:r>
          </a:p>
          <a:p>
            <a:pPr marL="1200150" lvl="1" indent="-457200">
              <a:buFont typeface="Arial" pitchFamily="34" charset="0"/>
              <a:buChar char="•"/>
            </a:pPr>
            <a:r>
              <a:rPr lang="en-AU" dirty="0" smtClean="0"/>
              <a:t>Why we started monitoring end user computers</a:t>
            </a:r>
          </a:p>
          <a:p>
            <a:pPr marL="1200150" lvl="1" indent="-457200">
              <a:buFont typeface="Arial" pitchFamily="34" charset="0"/>
              <a:buChar char="•"/>
            </a:pPr>
            <a:r>
              <a:rPr lang="en-AU" dirty="0" smtClean="0"/>
              <a:t>How we monitor end user pc’s &amp; lessons we learnt</a:t>
            </a:r>
          </a:p>
          <a:p>
            <a:pPr marL="457200" lvl="1" indent="-457200">
              <a:buFont typeface="Arial" panose="020B0604020202020204" pitchFamily="34" charset="0"/>
              <a:buChar char="•"/>
            </a:pPr>
            <a:r>
              <a:rPr lang="en-AU" sz="3200" dirty="0" smtClean="0"/>
              <a:t>What </a:t>
            </a:r>
            <a:r>
              <a:rPr lang="en-AU" sz="3200" dirty="0"/>
              <a:t>we are getting out of it now</a:t>
            </a:r>
          </a:p>
          <a:p>
            <a:pPr marL="457200" indent="-457200">
              <a:buFont typeface="Arial" pitchFamily="34" charset="0"/>
              <a:buChar char="•"/>
            </a:pPr>
            <a:r>
              <a:rPr lang="en-AU" dirty="0" smtClean="0"/>
              <a:t>Customer satisfaction as a driver for high performance culture</a:t>
            </a:r>
            <a:endParaRPr lang="en-AU" dirty="0"/>
          </a:p>
        </p:txBody>
      </p:sp>
    </p:spTree>
    <p:extLst>
      <p:ext uri="{BB962C8B-B14F-4D97-AF65-F5344CB8AC3E}">
        <p14:creationId xmlns:p14="http://schemas.microsoft.com/office/powerpoint/2010/main" val="187252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a:t>
            </a:r>
            <a:endParaRPr lang="en-US" dirty="0">
              <a:latin typeface="Myriad Pro Light" pitchFamily="34" charset="0"/>
            </a:endParaRPr>
          </a:p>
        </p:txBody>
      </p:sp>
      <p:sp>
        <p:nvSpPr>
          <p:cNvPr id="3" name="Content Placeholder 2"/>
          <p:cNvSpPr>
            <a:spLocks noGrp="1"/>
          </p:cNvSpPr>
          <p:nvPr>
            <p:ph idx="1"/>
          </p:nvPr>
        </p:nvSpPr>
        <p:spPr/>
        <p:txBody>
          <a:bodyPr>
            <a:normAutofit/>
          </a:bodyPr>
          <a:lstStyle/>
          <a:p>
            <a:endParaRPr lang="en-US" dirty="0" smtClean="0">
              <a:latin typeface="Myriad Pro Light" pitchFamily="34" charset="0"/>
            </a:endParaRPr>
          </a:p>
          <a:p>
            <a:endParaRPr lang="en-US" dirty="0">
              <a:latin typeface="Myriad Pro Light" pitchFamily="34" charset="0"/>
            </a:endParaRPr>
          </a:p>
          <a:p>
            <a:r>
              <a:rPr lang="en-US" dirty="0" smtClean="0">
                <a:latin typeface="Myriad Pro Light" pitchFamily="34" charset="0"/>
              </a:rPr>
              <a:t>How do we use </a:t>
            </a:r>
            <a:r>
              <a:rPr lang="en-US" dirty="0" err="1" smtClean="0">
                <a:latin typeface="Myriad Pro Light" pitchFamily="34" charset="0"/>
              </a:rPr>
              <a:t>Nagios</a:t>
            </a:r>
            <a:r>
              <a:rPr lang="en-US" dirty="0" smtClean="0">
                <a:latin typeface="Myriad Pro Light" pitchFamily="34" charset="0"/>
              </a:rPr>
              <a:t>?</a:t>
            </a:r>
          </a:p>
        </p:txBody>
      </p:sp>
      <p:sp>
        <p:nvSpPr>
          <p:cNvPr id="4" name="TextBox 3"/>
          <p:cNvSpPr txBox="1"/>
          <p:nvPr/>
        </p:nvSpPr>
        <p:spPr>
          <a:xfrm>
            <a:off x="3048000" y="3657600"/>
            <a:ext cx="5638800" cy="2215991"/>
          </a:xfrm>
          <a:prstGeom prst="rect">
            <a:avLst/>
          </a:prstGeom>
          <a:noFill/>
        </p:spPr>
        <p:txBody>
          <a:bodyPr wrap="square" rtlCol="0">
            <a:spAutoFit/>
          </a:bodyPr>
          <a:lstStyle/>
          <a:p>
            <a:pPr marL="457200" indent="-457200" algn="r">
              <a:buFont typeface="Courier New" pitchFamily="49" charset="0"/>
              <a:buChar char="o"/>
            </a:pPr>
            <a:r>
              <a:rPr lang="en-US" sz="2400" dirty="0">
                <a:latin typeface="Myriad Pro Light" pitchFamily="34" charset="0"/>
              </a:rPr>
              <a:t>Core Infrastructure</a:t>
            </a:r>
          </a:p>
          <a:p>
            <a:pPr marL="457200" indent="-457200" algn="r">
              <a:buFont typeface="Courier New" pitchFamily="49" charset="0"/>
              <a:buChar char="o"/>
            </a:pPr>
            <a:r>
              <a:rPr lang="en-US" sz="2400" dirty="0">
                <a:latin typeface="Myriad Pro Light" pitchFamily="34" charset="0"/>
              </a:rPr>
              <a:t>Office Temperature</a:t>
            </a:r>
          </a:p>
          <a:p>
            <a:pPr marL="457200" indent="-457200" algn="r">
              <a:buFont typeface="Courier New" pitchFamily="49" charset="0"/>
              <a:buChar char="o"/>
            </a:pPr>
            <a:r>
              <a:rPr lang="en-US" sz="2400" dirty="0">
                <a:latin typeface="Myriad Pro Light" pitchFamily="34" charset="0"/>
              </a:rPr>
              <a:t>Wireless Communications network</a:t>
            </a:r>
          </a:p>
          <a:p>
            <a:pPr marL="457200" indent="-457200" algn="r">
              <a:buFont typeface="Courier New" pitchFamily="49" charset="0"/>
              <a:buChar char="o"/>
            </a:pPr>
            <a:r>
              <a:rPr lang="en-US" sz="2400" dirty="0">
                <a:latin typeface="Myriad Pro Light" pitchFamily="34" charset="0"/>
              </a:rPr>
              <a:t>Asterisk Integration</a:t>
            </a:r>
          </a:p>
          <a:p>
            <a:pPr marL="457200" indent="-457200" algn="r">
              <a:buFont typeface="Courier New" pitchFamily="49" charset="0"/>
              <a:buChar char="o"/>
            </a:pPr>
            <a:r>
              <a:rPr lang="en-US" sz="2400" dirty="0">
                <a:latin typeface="Myriad Pro Light" pitchFamily="34" charset="0"/>
              </a:rPr>
              <a:t>Service Desk Plus integration</a:t>
            </a:r>
          </a:p>
          <a:p>
            <a:endParaRPr lang="en-AU" dirty="0"/>
          </a:p>
        </p:txBody>
      </p:sp>
    </p:spTree>
    <p:custDataLst>
      <p:tags r:id="rId1"/>
    </p:custDataLst>
    <p:extLst>
      <p:ext uri="{BB962C8B-B14F-4D97-AF65-F5344CB8AC3E}">
        <p14:creationId xmlns:p14="http://schemas.microsoft.com/office/powerpoint/2010/main" val="4074755046"/>
      </p:ext>
    </p:extLst>
  </p:cSld>
  <p:clrMapOvr>
    <a:masterClrMapping/>
  </p:clrMapOvr>
  <mc:AlternateContent xmlns:mc="http://schemas.openxmlformats.org/markup-compatibility/2006" xmlns:p14="http://schemas.microsoft.com/office/powerpoint/2010/main">
    <mc:Choice Requires="p14">
      <p:transition spd="slow" p14:dur="3400" advTm="76795">
        <p14:reveal/>
      </p:transition>
    </mc:Choice>
    <mc:Fallback xmlns="">
      <p:transition spd="slow" advTm="767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business knows </a:t>
            </a:r>
            <a:r>
              <a:rPr lang="en-AU" dirty="0" err="1" smtClean="0"/>
              <a:t>Nagios</a:t>
            </a:r>
            <a:endParaRPr lang="en-AU" dirty="0"/>
          </a:p>
        </p:txBody>
      </p:sp>
      <p:sp>
        <p:nvSpPr>
          <p:cNvPr id="3" name="Content Placeholder 2"/>
          <p:cNvSpPr>
            <a:spLocks noGrp="1"/>
          </p:cNvSpPr>
          <p:nvPr>
            <p:ph idx="1"/>
          </p:nvPr>
        </p:nvSpPr>
        <p:spPr/>
        <p:txBody>
          <a:bodyPr/>
          <a:lstStyle/>
          <a:p>
            <a:r>
              <a:rPr lang="en-AU" dirty="0" smtClean="0"/>
              <a:t>We give the operators of the irrigation district access to </a:t>
            </a:r>
            <a:r>
              <a:rPr lang="en-AU" dirty="0" err="1" smtClean="0"/>
              <a:t>Nagvis</a:t>
            </a:r>
            <a:r>
              <a:rPr lang="en-AU" dirty="0" smtClean="0"/>
              <a:t> for monitoring of the communications network</a:t>
            </a:r>
          </a:p>
          <a:p>
            <a:endParaRPr lang="en-AU" dirty="0"/>
          </a:p>
          <a:p>
            <a:r>
              <a:rPr lang="en-AU" dirty="0" smtClean="0"/>
              <a:t>So its important to know that the business knows we have monitoring technology deployed</a:t>
            </a:r>
            <a:endParaRPr lang="en-AU" dirty="0"/>
          </a:p>
        </p:txBody>
      </p:sp>
    </p:spTree>
    <p:extLst>
      <p:ext uri="{BB962C8B-B14F-4D97-AF65-F5344CB8AC3E}">
        <p14:creationId xmlns:p14="http://schemas.microsoft.com/office/powerpoint/2010/main" val="4054693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business knows </a:t>
            </a:r>
            <a:r>
              <a:rPr lang="en-AU" dirty="0" err="1" smtClean="0"/>
              <a:t>Nagios</a:t>
            </a:r>
            <a:endParaRPr lang="en-AU" dirty="0"/>
          </a:p>
        </p:txBody>
      </p:sp>
      <p:sp>
        <p:nvSpPr>
          <p:cNvPr id="3" name="Content Placeholder 2"/>
          <p:cNvSpPr>
            <a:spLocks noGrp="1"/>
          </p:cNvSpPr>
          <p:nvPr>
            <p:ph idx="1"/>
          </p:nvPr>
        </p:nvSpPr>
        <p:spPr/>
        <p:txBody>
          <a:bodyPr/>
          <a:lstStyle/>
          <a:p>
            <a:endParaRPr lang="en-A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3" t="13255" r="11448" b="3001"/>
          <a:stretch/>
        </p:blipFill>
        <p:spPr bwMode="auto">
          <a:xfrm>
            <a:off x="381000" y="1447800"/>
            <a:ext cx="8368234" cy="430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01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business knows </a:t>
            </a:r>
            <a:r>
              <a:rPr lang="en-AU" dirty="0" err="1" smtClean="0"/>
              <a:t>Nagios</a:t>
            </a:r>
            <a:endParaRPr lang="en-AU" dirty="0"/>
          </a:p>
        </p:txBody>
      </p:sp>
      <p:sp>
        <p:nvSpPr>
          <p:cNvPr id="3" name="Content Placeholder 2"/>
          <p:cNvSpPr>
            <a:spLocks noGrp="1"/>
          </p:cNvSpPr>
          <p:nvPr>
            <p:ph idx="1"/>
          </p:nvPr>
        </p:nvSpPr>
        <p:spPr/>
        <p:txBody>
          <a:bodyPr/>
          <a:lstStyle/>
          <a:p>
            <a:r>
              <a:rPr lang="en-AU" dirty="0" smtClean="0"/>
              <a:t>We even use it to solve Occupational Health and Safety Issues</a:t>
            </a:r>
            <a:endParaRPr lang="en-AU" dirty="0"/>
          </a:p>
        </p:txBody>
      </p:sp>
    </p:spTree>
    <p:extLst>
      <p:ext uri="{BB962C8B-B14F-4D97-AF65-F5344CB8AC3E}">
        <p14:creationId xmlns:p14="http://schemas.microsoft.com/office/powerpoint/2010/main" val="1282159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business knows </a:t>
            </a:r>
            <a:r>
              <a:rPr lang="en-AU" dirty="0" err="1" smtClean="0"/>
              <a:t>Nagios</a:t>
            </a:r>
            <a:endParaRPr lang="en-AU" dirty="0"/>
          </a:p>
        </p:txBody>
      </p:sp>
      <p:sp>
        <p:nvSpPr>
          <p:cNvPr id="3" name="Content Placeholder 2"/>
          <p:cNvSpPr>
            <a:spLocks noGrp="1"/>
          </p:cNvSpPr>
          <p:nvPr>
            <p:ph idx="1"/>
          </p:nvPr>
        </p:nvSpPr>
        <p:spPr/>
        <p:txBody>
          <a:bodyPr/>
          <a:lstStyle/>
          <a:p>
            <a:r>
              <a:rPr lang="en-AU" dirty="0" smtClean="0"/>
              <a:t> </a:t>
            </a:r>
            <a:endParaRPr lang="en-AU"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9" t="10106" r="42793" b="4652"/>
          <a:stretch/>
        </p:blipFill>
        <p:spPr bwMode="auto">
          <a:xfrm>
            <a:off x="1143000" y="1295400"/>
            <a:ext cx="6206673" cy="521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651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1.8|11.2|13.3|24.6"/>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TIMING" val="|19.9|44.2|1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40956</TotalTime>
  <Words>1642</Words>
  <Application>Microsoft Office PowerPoint</Application>
  <PresentationFormat>On-screen Show (4:3)</PresentationFormat>
  <Paragraphs>217</Paragraphs>
  <Slides>30</Slides>
  <Notes>24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Nagios World Conference Theme 2</vt:lpstr>
      <vt:lpstr>Nagios as a PC Health Monitor</vt:lpstr>
      <vt:lpstr>Introduction</vt:lpstr>
      <vt:lpstr>Introduction</vt:lpstr>
      <vt:lpstr>Agenda</vt:lpstr>
      <vt:lpstr>Introduction</vt:lpstr>
      <vt:lpstr>The business knows Nagios</vt:lpstr>
      <vt:lpstr>The business knows Nagios</vt:lpstr>
      <vt:lpstr>The business knows Nagios</vt:lpstr>
      <vt:lpstr>The business knows Nagios</vt:lpstr>
      <vt:lpstr>Introduction of pc monitoring</vt:lpstr>
      <vt:lpstr>Why?</vt:lpstr>
      <vt:lpstr>How?</vt:lpstr>
      <vt:lpstr>Typical end user complaint</vt:lpstr>
      <vt:lpstr>Why monitor pc’s ?</vt:lpstr>
      <vt:lpstr>Customer Service</vt:lpstr>
      <vt:lpstr>Why use Nagios?</vt:lpstr>
      <vt:lpstr>Visibility</vt:lpstr>
      <vt:lpstr>Awareness</vt:lpstr>
      <vt:lpstr>Remediation</vt:lpstr>
      <vt:lpstr>Reporting</vt:lpstr>
      <vt:lpstr>What is required?</vt:lpstr>
      <vt:lpstr>Configuration Example</vt:lpstr>
      <vt:lpstr>Problem solved!</vt:lpstr>
      <vt:lpstr>Distribute your client configuration</vt:lpstr>
      <vt:lpstr>Flexible Topology</vt:lpstr>
      <vt:lpstr>Conclusion</vt:lpstr>
      <vt:lpstr>Questions?</vt:lpstr>
      <vt:lpstr>Oh one more thing</vt:lpstr>
      <vt:lpstr>PowerPoint Presentation</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Sean Falzon</cp:lastModifiedBy>
  <cp:revision>106</cp:revision>
  <dcterms:created xsi:type="dcterms:W3CDTF">2014-06-30T15:36:22Z</dcterms:created>
  <dcterms:modified xsi:type="dcterms:W3CDTF">2014-10-16T16:21:31Z</dcterms:modified>
</cp:coreProperties>
</file>