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52"/>
  </p:notesMasterIdLst>
  <p:sldIdLst>
    <p:sldId id="257" r:id="rId3"/>
    <p:sldId id="260" r:id="rId4"/>
    <p:sldId id="262" r:id="rId5"/>
    <p:sldId id="281" r:id="rId6"/>
    <p:sldId id="321" r:id="rId7"/>
    <p:sldId id="282" r:id="rId8"/>
    <p:sldId id="283" r:id="rId9"/>
    <p:sldId id="284" r:id="rId10"/>
    <p:sldId id="285" r:id="rId11"/>
    <p:sldId id="320" r:id="rId12"/>
    <p:sldId id="286" r:id="rId13"/>
    <p:sldId id="287" r:id="rId14"/>
    <p:sldId id="288" r:id="rId15"/>
    <p:sldId id="289" r:id="rId16"/>
    <p:sldId id="290" r:id="rId17"/>
    <p:sldId id="291" r:id="rId18"/>
    <p:sldId id="292" r:id="rId19"/>
    <p:sldId id="293" r:id="rId20"/>
    <p:sldId id="294" r:id="rId21"/>
    <p:sldId id="295" r:id="rId22"/>
    <p:sldId id="296" r:id="rId23"/>
    <p:sldId id="297" r:id="rId24"/>
    <p:sldId id="302" r:id="rId25"/>
    <p:sldId id="299" r:id="rId26"/>
    <p:sldId id="300" r:id="rId27"/>
    <p:sldId id="301" r:id="rId28"/>
    <p:sldId id="298" r:id="rId29"/>
    <p:sldId id="303" r:id="rId30"/>
    <p:sldId id="304" r:id="rId31"/>
    <p:sldId id="305" r:id="rId32"/>
    <p:sldId id="322" r:id="rId33"/>
    <p:sldId id="306" r:id="rId34"/>
    <p:sldId id="316" r:id="rId35"/>
    <p:sldId id="319" r:id="rId36"/>
    <p:sldId id="317" r:id="rId37"/>
    <p:sldId id="307" r:id="rId38"/>
    <p:sldId id="308" r:id="rId39"/>
    <p:sldId id="309" r:id="rId40"/>
    <p:sldId id="324" r:id="rId41"/>
    <p:sldId id="323" r:id="rId42"/>
    <p:sldId id="310" r:id="rId43"/>
    <p:sldId id="311" r:id="rId44"/>
    <p:sldId id="312" r:id="rId45"/>
    <p:sldId id="314" r:id="rId46"/>
    <p:sldId id="313" r:id="rId47"/>
    <p:sldId id="315" r:id="rId48"/>
    <p:sldId id="325" r:id="rId49"/>
    <p:sldId id="279" r:id="rId50"/>
    <p:sldId id="278" r:id="rId51"/>
  </p:sldIdLst>
  <p:sldSz cx="9144000" cy="514826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575" autoAdjust="0"/>
  </p:normalViewPr>
  <p:slideViewPr>
    <p:cSldViewPr>
      <p:cViewPr varScale="1">
        <p:scale>
          <a:sx n="91" d="100"/>
          <a:sy n="91" d="100"/>
        </p:scale>
        <p:origin x="-822" y="-102"/>
      </p:cViewPr>
      <p:guideLst>
        <p:guide orient="horz" pos="1622"/>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4A3740-02CC-4DDB-95DD-97450E6CCF0E}" type="datetimeFigureOut">
              <a:rPr lang="en-AU" smtClean="0"/>
              <a:t>20/10/2014</a:t>
            </a:fld>
            <a:endParaRPr lang="en-AU"/>
          </a:p>
        </p:txBody>
      </p:sp>
      <p:sp>
        <p:nvSpPr>
          <p:cNvPr id="4" name="Slide Image Placeholder 3"/>
          <p:cNvSpPr>
            <a:spLocks noGrp="1" noRot="1" noChangeAspect="1"/>
          </p:cNvSpPr>
          <p:nvPr>
            <p:ph type="sldImg" idx="2"/>
          </p:nvPr>
        </p:nvSpPr>
        <p:spPr>
          <a:xfrm>
            <a:off x="384175" y="685800"/>
            <a:ext cx="608965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743128-3E0C-45E7-A909-01D8236E0980}" type="slidenum">
              <a:rPr lang="en-AU" smtClean="0"/>
              <a:t>‹#›</a:t>
            </a:fld>
            <a:endParaRPr lang="en-AU"/>
          </a:p>
        </p:txBody>
      </p:sp>
    </p:spTree>
    <p:extLst>
      <p:ext uri="{BB962C8B-B14F-4D97-AF65-F5344CB8AC3E}">
        <p14:creationId xmlns:p14="http://schemas.microsoft.com/office/powerpoint/2010/main" val="1639625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Speaker 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Myriad Pro Light" pitchFamily="34" charset="0"/>
            </a:endParaRPr>
          </a:p>
          <a:p>
            <a:endParaRPr lang="en-AU" dirty="0"/>
          </a:p>
        </p:txBody>
      </p:sp>
      <p:sp>
        <p:nvSpPr>
          <p:cNvPr id="4" name="Slide Number Placeholder 3"/>
          <p:cNvSpPr>
            <a:spLocks noGrp="1"/>
          </p:cNvSpPr>
          <p:nvPr>
            <p:ph type="sldNum" sz="quarter" idx="10"/>
          </p:nvPr>
        </p:nvSpPr>
        <p:spPr/>
        <p:txBody>
          <a:bodyPr/>
          <a:lstStyle/>
          <a:p>
            <a:fld id="{EC743128-3E0C-45E7-A909-01D8236E0980}" type="slidenum">
              <a:rPr lang="en-AU" smtClean="0"/>
              <a:t>2</a:t>
            </a:fld>
            <a:endParaRPr lang="en-AU"/>
          </a:p>
        </p:txBody>
      </p:sp>
    </p:spTree>
    <p:extLst>
      <p:ext uri="{BB962C8B-B14F-4D97-AF65-F5344CB8AC3E}">
        <p14:creationId xmlns:p14="http://schemas.microsoft.com/office/powerpoint/2010/main" val="2010361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Speaker Notes:</a:t>
            </a:r>
          </a:p>
          <a:p>
            <a:r>
              <a:rPr lang="en-AU" dirty="0" smtClean="0"/>
              <a:t>Prior to </a:t>
            </a:r>
            <a:r>
              <a:rPr lang="en-AU" dirty="0" err="1" smtClean="0"/>
              <a:t>Nagios</a:t>
            </a:r>
            <a:r>
              <a:rPr lang="en-AU" dirty="0" smtClean="0"/>
              <a:t>, we had no usable dash boards.</a:t>
            </a:r>
          </a:p>
          <a:p>
            <a:r>
              <a:rPr lang="en-AU" baseline="0" dirty="0" smtClean="0"/>
              <a:t>Management had no idea what was happening (neither did we)</a:t>
            </a:r>
          </a:p>
          <a:p>
            <a:r>
              <a:rPr lang="en-AU" baseline="0" dirty="0" smtClean="0"/>
              <a:t>P</a:t>
            </a:r>
            <a:r>
              <a:rPr lang="en-AU" dirty="0" smtClean="0"/>
              <a:t>roprietary dash boarding software is extremely </a:t>
            </a:r>
            <a:r>
              <a:rPr lang="en-AU" baseline="0" dirty="0" smtClean="0"/>
              <a:t>expensive.</a:t>
            </a:r>
            <a:endParaRPr lang="en-AU" dirty="0" smtClean="0"/>
          </a:p>
          <a:p>
            <a:r>
              <a:rPr lang="en-AU" dirty="0" smtClean="0"/>
              <a:t>Time Stamped as break</a:t>
            </a:r>
            <a:r>
              <a:rPr lang="en-AU" baseline="0" dirty="0" smtClean="0"/>
              <a:t> in </a:t>
            </a:r>
            <a:r>
              <a:rPr lang="en-AU" baseline="0" dirty="0" err="1" smtClean="0"/>
              <a:t>comms</a:t>
            </a:r>
            <a:r>
              <a:rPr lang="en-AU" baseline="0" dirty="0" smtClean="0"/>
              <a:t> to webserver can cause browser to stop updating.</a:t>
            </a:r>
          </a:p>
        </p:txBody>
      </p:sp>
      <p:sp>
        <p:nvSpPr>
          <p:cNvPr id="4" name="Slide Number Placeholder 3"/>
          <p:cNvSpPr>
            <a:spLocks noGrp="1"/>
          </p:cNvSpPr>
          <p:nvPr>
            <p:ph type="sldNum" sz="quarter" idx="10"/>
          </p:nvPr>
        </p:nvSpPr>
        <p:spPr/>
        <p:txBody>
          <a:bodyPr/>
          <a:lstStyle/>
          <a:p>
            <a:fld id="{EC743128-3E0C-45E7-A909-01D8236E0980}" type="slidenum">
              <a:rPr lang="en-AU" smtClean="0"/>
              <a:t>12</a:t>
            </a:fld>
            <a:endParaRPr lang="en-AU"/>
          </a:p>
        </p:txBody>
      </p:sp>
    </p:spTree>
    <p:extLst>
      <p:ext uri="{BB962C8B-B14F-4D97-AF65-F5344CB8AC3E}">
        <p14:creationId xmlns:p14="http://schemas.microsoft.com/office/powerpoint/2010/main" val="2827140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Speaker Notes:</a:t>
            </a:r>
          </a:p>
          <a:p>
            <a:r>
              <a:rPr lang="en-AU" dirty="0" smtClean="0"/>
              <a:t>To busy, to</a:t>
            </a:r>
            <a:r>
              <a:rPr lang="en-AU" baseline="0" dirty="0" smtClean="0"/>
              <a:t> much detail, top level status summary is usually red.</a:t>
            </a:r>
            <a:endParaRPr lang="en-AU" dirty="0"/>
          </a:p>
        </p:txBody>
      </p:sp>
      <p:sp>
        <p:nvSpPr>
          <p:cNvPr id="4" name="Slide Number Placeholder 3"/>
          <p:cNvSpPr>
            <a:spLocks noGrp="1"/>
          </p:cNvSpPr>
          <p:nvPr>
            <p:ph type="sldNum" sz="quarter" idx="10"/>
          </p:nvPr>
        </p:nvSpPr>
        <p:spPr/>
        <p:txBody>
          <a:bodyPr/>
          <a:lstStyle/>
          <a:p>
            <a:fld id="{EC743128-3E0C-45E7-A909-01D8236E0980}" type="slidenum">
              <a:rPr lang="en-AU" smtClean="0"/>
              <a:t>13</a:t>
            </a:fld>
            <a:endParaRPr lang="en-AU"/>
          </a:p>
        </p:txBody>
      </p:sp>
    </p:spTree>
    <p:extLst>
      <p:ext uri="{BB962C8B-B14F-4D97-AF65-F5344CB8AC3E}">
        <p14:creationId xmlns:p14="http://schemas.microsoft.com/office/powerpoint/2010/main" val="2827140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Speaker Notes:</a:t>
            </a:r>
          </a:p>
          <a:p>
            <a:r>
              <a:rPr lang="en-AU" dirty="0" smtClean="0"/>
              <a:t>Not much better</a:t>
            </a:r>
            <a:endParaRPr lang="en-AU" dirty="0"/>
          </a:p>
        </p:txBody>
      </p:sp>
      <p:sp>
        <p:nvSpPr>
          <p:cNvPr id="4" name="Slide Number Placeholder 3"/>
          <p:cNvSpPr>
            <a:spLocks noGrp="1"/>
          </p:cNvSpPr>
          <p:nvPr>
            <p:ph type="sldNum" sz="quarter" idx="10"/>
          </p:nvPr>
        </p:nvSpPr>
        <p:spPr/>
        <p:txBody>
          <a:bodyPr/>
          <a:lstStyle/>
          <a:p>
            <a:fld id="{EC743128-3E0C-45E7-A909-01D8236E0980}" type="slidenum">
              <a:rPr lang="en-AU" smtClean="0"/>
              <a:t>14</a:t>
            </a:fld>
            <a:endParaRPr lang="en-AU"/>
          </a:p>
        </p:txBody>
      </p:sp>
    </p:spTree>
    <p:extLst>
      <p:ext uri="{BB962C8B-B14F-4D97-AF65-F5344CB8AC3E}">
        <p14:creationId xmlns:p14="http://schemas.microsoft.com/office/powerpoint/2010/main" val="28271401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Speaker Notes:</a:t>
            </a:r>
          </a:p>
          <a:p>
            <a:r>
              <a:rPr lang="en-AU" dirty="0" smtClean="0"/>
              <a:t>Clean,</a:t>
            </a:r>
            <a:r>
              <a:rPr lang="en-AU" baseline="0" dirty="0" smtClean="0"/>
              <a:t> simple, easy to read, application status is instant.</a:t>
            </a:r>
            <a:endParaRPr lang="en-AU" dirty="0"/>
          </a:p>
        </p:txBody>
      </p:sp>
      <p:sp>
        <p:nvSpPr>
          <p:cNvPr id="4" name="Slide Number Placeholder 3"/>
          <p:cNvSpPr>
            <a:spLocks noGrp="1"/>
          </p:cNvSpPr>
          <p:nvPr>
            <p:ph type="sldNum" sz="quarter" idx="10"/>
          </p:nvPr>
        </p:nvSpPr>
        <p:spPr/>
        <p:txBody>
          <a:bodyPr/>
          <a:lstStyle/>
          <a:p>
            <a:fld id="{EC743128-3E0C-45E7-A909-01D8236E0980}" type="slidenum">
              <a:rPr lang="en-AU" smtClean="0"/>
              <a:t>15</a:t>
            </a:fld>
            <a:endParaRPr lang="en-AU"/>
          </a:p>
        </p:txBody>
      </p:sp>
    </p:spTree>
    <p:extLst>
      <p:ext uri="{BB962C8B-B14F-4D97-AF65-F5344CB8AC3E}">
        <p14:creationId xmlns:p14="http://schemas.microsoft.com/office/powerpoint/2010/main" val="28271401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Speaker Notes:</a:t>
            </a:r>
          </a:p>
          <a:p>
            <a:r>
              <a:rPr lang="en-AU" baseline="0" dirty="0" smtClean="0"/>
              <a:t>Simple information is also inferred by the position on the dash board</a:t>
            </a:r>
          </a:p>
          <a:p>
            <a:r>
              <a:rPr lang="en-AU" baseline="0" dirty="0" smtClean="0"/>
              <a:t>left hand side icons are for servers located at primary data centre, right hand side for secondary data centre.</a:t>
            </a:r>
          </a:p>
        </p:txBody>
      </p:sp>
      <p:sp>
        <p:nvSpPr>
          <p:cNvPr id="4" name="Slide Number Placeholder 3"/>
          <p:cNvSpPr>
            <a:spLocks noGrp="1"/>
          </p:cNvSpPr>
          <p:nvPr>
            <p:ph type="sldNum" sz="quarter" idx="10"/>
          </p:nvPr>
        </p:nvSpPr>
        <p:spPr/>
        <p:txBody>
          <a:bodyPr/>
          <a:lstStyle/>
          <a:p>
            <a:fld id="{EC743128-3E0C-45E7-A909-01D8236E0980}" type="slidenum">
              <a:rPr lang="en-AU" smtClean="0"/>
              <a:t>16</a:t>
            </a:fld>
            <a:endParaRPr lang="en-AU"/>
          </a:p>
        </p:txBody>
      </p:sp>
    </p:spTree>
    <p:extLst>
      <p:ext uri="{BB962C8B-B14F-4D97-AF65-F5344CB8AC3E}">
        <p14:creationId xmlns:p14="http://schemas.microsoft.com/office/powerpoint/2010/main" val="28271401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Speaker Notes:</a:t>
            </a:r>
          </a:p>
          <a:p>
            <a:r>
              <a:rPr lang="en-AU" dirty="0" smtClean="0"/>
              <a:t>VMware clusters present some interesting monitoring</a:t>
            </a:r>
            <a:r>
              <a:rPr lang="en-AU" baseline="0" dirty="0" smtClean="0"/>
              <a:t> challenges</a:t>
            </a:r>
          </a:p>
          <a:p>
            <a:r>
              <a:rPr lang="en-AU" baseline="0" dirty="0" smtClean="0"/>
              <a:t>Metrics from each ESX host are monitored</a:t>
            </a:r>
          </a:p>
          <a:p>
            <a:r>
              <a:rPr lang="en-AU" baseline="0" dirty="0" smtClean="0"/>
              <a:t>Metrics are clustered to prevent false positives</a:t>
            </a:r>
            <a:endParaRPr lang="en-AU" dirty="0" smtClean="0"/>
          </a:p>
          <a:p>
            <a:r>
              <a:rPr lang="en-AU" dirty="0" smtClean="0"/>
              <a:t>More</a:t>
            </a:r>
            <a:r>
              <a:rPr lang="en-AU" baseline="0" dirty="0" smtClean="0"/>
              <a:t> than 20% failure is shown as a warning, &gt; 40% is shown as critical</a:t>
            </a:r>
          </a:p>
          <a:p>
            <a:endParaRPr lang="en-AU" dirty="0" smtClean="0"/>
          </a:p>
        </p:txBody>
      </p:sp>
      <p:sp>
        <p:nvSpPr>
          <p:cNvPr id="4" name="Slide Number Placeholder 3"/>
          <p:cNvSpPr>
            <a:spLocks noGrp="1"/>
          </p:cNvSpPr>
          <p:nvPr>
            <p:ph type="sldNum" sz="quarter" idx="10"/>
          </p:nvPr>
        </p:nvSpPr>
        <p:spPr/>
        <p:txBody>
          <a:bodyPr/>
          <a:lstStyle/>
          <a:p>
            <a:fld id="{EC743128-3E0C-45E7-A909-01D8236E0980}" type="slidenum">
              <a:rPr lang="en-AU" smtClean="0"/>
              <a:t>17</a:t>
            </a:fld>
            <a:endParaRPr lang="en-AU"/>
          </a:p>
        </p:txBody>
      </p:sp>
    </p:spTree>
    <p:extLst>
      <p:ext uri="{BB962C8B-B14F-4D97-AF65-F5344CB8AC3E}">
        <p14:creationId xmlns:p14="http://schemas.microsoft.com/office/powerpoint/2010/main" val="28271401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Speaker Notes:</a:t>
            </a:r>
          </a:p>
        </p:txBody>
      </p:sp>
      <p:sp>
        <p:nvSpPr>
          <p:cNvPr id="4" name="Slide Number Placeholder 3"/>
          <p:cNvSpPr>
            <a:spLocks noGrp="1"/>
          </p:cNvSpPr>
          <p:nvPr>
            <p:ph type="sldNum" sz="quarter" idx="10"/>
          </p:nvPr>
        </p:nvSpPr>
        <p:spPr/>
        <p:txBody>
          <a:bodyPr/>
          <a:lstStyle/>
          <a:p>
            <a:fld id="{EC743128-3E0C-45E7-A909-01D8236E0980}" type="slidenum">
              <a:rPr lang="en-AU" smtClean="0"/>
              <a:t>18</a:t>
            </a:fld>
            <a:endParaRPr lang="en-AU"/>
          </a:p>
        </p:txBody>
      </p:sp>
    </p:spTree>
    <p:extLst>
      <p:ext uri="{BB962C8B-B14F-4D97-AF65-F5344CB8AC3E}">
        <p14:creationId xmlns:p14="http://schemas.microsoft.com/office/powerpoint/2010/main" val="28271401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Speaker Notes:</a:t>
            </a:r>
          </a:p>
          <a:p>
            <a:r>
              <a:rPr lang="en-AU" dirty="0" smtClean="0"/>
              <a:t>There are some minor issues</a:t>
            </a:r>
            <a:r>
              <a:rPr lang="en-AU" baseline="0" dirty="0" smtClean="0"/>
              <a:t> even though the top level show nothing is wrong.</a:t>
            </a:r>
            <a:endParaRPr lang="en-AU" dirty="0" smtClean="0"/>
          </a:p>
          <a:p>
            <a:r>
              <a:rPr lang="en-AU" dirty="0" smtClean="0"/>
              <a:t>Looks simple, there are more than 150 metrics collected and clustered to build the status of each VMware ESX cluster.</a:t>
            </a:r>
          </a:p>
          <a:p>
            <a:r>
              <a:rPr lang="en-AU" dirty="0" smtClean="0"/>
              <a:t>The Dashboard hides the complexity to give a simple clear indication</a:t>
            </a:r>
            <a:r>
              <a:rPr lang="en-AU" baseline="0" dirty="0" smtClean="0"/>
              <a:t> of the application status</a:t>
            </a:r>
            <a:endParaRPr lang="en-AU" dirty="0" smtClean="0"/>
          </a:p>
          <a:p>
            <a:endParaRPr lang="en-AU" dirty="0" smtClean="0"/>
          </a:p>
        </p:txBody>
      </p:sp>
      <p:sp>
        <p:nvSpPr>
          <p:cNvPr id="4" name="Slide Number Placeholder 3"/>
          <p:cNvSpPr>
            <a:spLocks noGrp="1"/>
          </p:cNvSpPr>
          <p:nvPr>
            <p:ph type="sldNum" sz="quarter" idx="10"/>
          </p:nvPr>
        </p:nvSpPr>
        <p:spPr/>
        <p:txBody>
          <a:bodyPr/>
          <a:lstStyle/>
          <a:p>
            <a:fld id="{EC743128-3E0C-45E7-A909-01D8236E0980}" type="slidenum">
              <a:rPr lang="en-AU" smtClean="0"/>
              <a:t>19</a:t>
            </a:fld>
            <a:endParaRPr lang="en-AU"/>
          </a:p>
        </p:txBody>
      </p:sp>
    </p:spTree>
    <p:extLst>
      <p:ext uri="{BB962C8B-B14F-4D97-AF65-F5344CB8AC3E}">
        <p14:creationId xmlns:p14="http://schemas.microsoft.com/office/powerpoint/2010/main" val="28271401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Speaker Notes:</a:t>
            </a:r>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Closer inspection shows minor issues using hover</a:t>
            </a:r>
          </a:p>
          <a:p>
            <a:endParaRPr lang="en-AU" dirty="0" smtClean="0"/>
          </a:p>
        </p:txBody>
      </p:sp>
      <p:sp>
        <p:nvSpPr>
          <p:cNvPr id="4" name="Slide Number Placeholder 3"/>
          <p:cNvSpPr>
            <a:spLocks noGrp="1"/>
          </p:cNvSpPr>
          <p:nvPr>
            <p:ph type="sldNum" sz="quarter" idx="10"/>
          </p:nvPr>
        </p:nvSpPr>
        <p:spPr/>
        <p:txBody>
          <a:bodyPr/>
          <a:lstStyle/>
          <a:p>
            <a:fld id="{EC743128-3E0C-45E7-A909-01D8236E0980}" type="slidenum">
              <a:rPr lang="en-AU" smtClean="0"/>
              <a:t>20</a:t>
            </a:fld>
            <a:endParaRPr lang="en-AU"/>
          </a:p>
        </p:txBody>
      </p:sp>
    </p:spTree>
    <p:extLst>
      <p:ext uri="{BB962C8B-B14F-4D97-AF65-F5344CB8AC3E}">
        <p14:creationId xmlns:p14="http://schemas.microsoft.com/office/powerpoint/2010/main" val="28271401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Speaker Notes:</a:t>
            </a:r>
          </a:p>
        </p:txBody>
      </p:sp>
      <p:sp>
        <p:nvSpPr>
          <p:cNvPr id="4" name="Slide Number Placeholder 3"/>
          <p:cNvSpPr>
            <a:spLocks noGrp="1"/>
          </p:cNvSpPr>
          <p:nvPr>
            <p:ph type="sldNum" sz="quarter" idx="10"/>
          </p:nvPr>
        </p:nvSpPr>
        <p:spPr/>
        <p:txBody>
          <a:bodyPr/>
          <a:lstStyle/>
          <a:p>
            <a:fld id="{EC743128-3E0C-45E7-A909-01D8236E0980}" type="slidenum">
              <a:rPr lang="en-AU" smtClean="0"/>
              <a:t>21</a:t>
            </a:fld>
            <a:endParaRPr lang="en-AU"/>
          </a:p>
        </p:txBody>
      </p:sp>
    </p:spTree>
    <p:extLst>
      <p:ext uri="{BB962C8B-B14F-4D97-AF65-F5344CB8AC3E}">
        <p14:creationId xmlns:p14="http://schemas.microsoft.com/office/powerpoint/2010/main" val="2827140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Speaker Notes:</a:t>
            </a:r>
          </a:p>
          <a:p>
            <a:endParaRPr lang="en-AU" dirty="0"/>
          </a:p>
        </p:txBody>
      </p:sp>
      <p:sp>
        <p:nvSpPr>
          <p:cNvPr id="4" name="Slide Number Placeholder 3"/>
          <p:cNvSpPr>
            <a:spLocks noGrp="1"/>
          </p:cNvSpPr>
          <p:nvPr>
            <p:ph type="sldNum" sz="quarter" idx="10"/>
          </p:nvPr>
        </p:nvSpPr>
        <p:spPr/>
        <p:txBody>
          <a:bodyPr/>
          <a:lstStyle/>
          <a:p>
            <a:fld id="{EC743128-3E0C-45E7-A909-01D8236E0980}" type="slidenum">
              <a:rPr lang="en-AU" smtClean="0"/>
              <a:t>4</a:t>
            </a:fld>
            <a:endParaRPr lang="en-AU"/>
          </a:p>
        </p:txBody>
      </p:sp>
    </p:spTree>
    <p:extLst>
      <p:ext uri="{BB962C8B-B14F-4D97-AF65-F5344CB8AC3E}">
        <p14:creationId xmlns:p14="http://schemas.microsoft.com/office/powerpoint/2010/main" val="18431359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Speaker Notes:</a:t>
            </a:r>
          </a:p>
          <a:p>
            <a:r>
              <a:rPr lang="en-AU" dirty="0" smtClean="0"/>
              <a:t>Lower level dash boards show the detail</a:t>
            </a:r>
            <a:r>
              <a:rPr lang="en-AU" baseline="0" dirty="0" smtClean="0"/>
              <a:t> for those who really need it</a:t>
            </a:r>
            <a:endParaRPr lang="en-AU" dirty="0" smtClean="0"/>
          </a:p>
        </p:txBody>
      </p:sp>
      <p:sp>
        <p:nvSpPr>
          <p:cNvPr id="4" name="Slide Number Placeholder 3"/>
          <p:cNvSpPr>
            <a:spLocks noGrp="1"/>
          </p:cNvSpPr>
          <p:nvPr>
            <p:ph type="sldNum" sz="quarter" idx="10"/>
          </p:nvPr>
        </p:nvSpPr>
        <p:spPr/>
        <p:txBody>
          <a:bodyPr/>
          <a:lstStyle/>
          <a:p>
            <a:fld id="{EC743128-3E0C-45E7-A909-01D8236E0980}" type="slidenum">
              <a:rPr lang="en-AU" smtClean="0"/>
              <a:t>22</a:t>
            </a:fld>
            <a:endParaRPr lang="en-AU"/>
          </a:p>
        </p:txBody>
      </p:sp>
    </p:spTree>
    <p:extLst>
      <p:ext uri="{BB962C8B-B14F-4D97-AF65-F5344CB8AC3E}">
        <p14:creationId xmlns:p14="http://schemas.microsoft.com/office/powerpoint/2010/main" val="28271401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latin typeface="Myriad Pro Light"/>
              </a:rPr>
              <a:t>Speaker Notes:</a:t>
            </a:r>
          </a:p>
          <a:p>
            <a:r>
              <a:rPr lang="en-AU" dirty="0" smtClean="0">
                <a:latin typeface="Myriad Pro Light"/>
              </a:rPr>
              <a:t>Application support teams have specific requirements</a:t>
            </a:r>
          </a:p>
          <a:p>
            <a:r>
              <a:rPr lang="en-AU" dirty="0" smtClean="0">
                <a:latin typeface="Myriad Pro Light"/>
              </a:rPr>
              <a:t>Specialty dash boards are displayed on large monitors in the support team areas</a:t>
            </a:r>
          </a:p>
          <a:p>
            <a:r>
              <a:rPr lang="en-AU" dirty="0" smtClean="0">
                <a:latin typeface="Myriad Pro Light"/>
              </a:rPr>
              <a:t>These are used for day to day operational status at a detailed level</a:t>
            </a:r>
          </a:p>
          <a:p>
            <a:r>
              <a:rPr lang="en-AU" dirty="0" smtClean="0">
                <a:latin typeface="Myriad Pro Light"/>
              </a:rPr>
              <a:t>The summary is rolled up to the NOC summary dash board</a:t>
            </a:r>
          </a:p>
        </p:txBody>
      </p:sp>
      <p:sp>
        <p:nvSpPr>
          <p:cNvPr id="4" name="Slide Number Placeholder 3"/>
          <p:cNvSpPr>
            <a:spLocks noGrp="1"/>
          </p:cNvSpPr>
          <p:nvPr>
            <p:ph type="sldNum" sz="quarter" idx="10"/>
          </p:nvPr>
        </p:nvSpPr>
        <p:spPr/>
        <p:txBody>
          <a:bodyPr/>
          <a:lstStyle/>
          <a:p>
            <a:fld id="{EC743128-3E0C-45E7-A909-01D8236E0980}" type="slidenum">
              <a:rPr lang="en-AU" smtClean="0"/>
              <a:t>23</a:t>
            </a:fld>
            <a:endParaRPr lang="en-AU"/>
          </a:p>
        </p:txBody>
      </p:sp>
    </p:spTree>
    <p:extLst>
      <p:ext uri="{BB962C8B-B14F-4D97-AF65-F5344CB8AC3E}">
        <p14:creationId xmlns:p14="http://schemas.microsoft.com/office/powerpoint/2010/main" val="28271401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Speaker Notes:</a:t>
            </a:r>
          </a:p>
          <a:p>
            <a:r>
              <a:rPr lang="en-AU" baseline="0" dirty="0" smtClean="0"/>
              <a:t>These are used for day to day operational status at a detailed level</a:t>
            </a:r>
          </a:p>
          <a:p>
            <a:r>
              <a:rPr lang="en-AU" baseline="0" dirty="0" smtClean="0"/>
              <a:t>The summary is rolled up to the NOC summary dash board</a:t>
            </a:r>
          </a:p>
        </p:txBody>
      </p:sp>
      <p:sp>
        <p:nvSpPr>
          <p:cNvPr id="4" name="Slide Number Placeholder 3"/>
          <p:cNvSpPr>
            <a:spLocks noGrp="1"/>
          </p:cNvSpPr>
          <p:nvPr>
            <p:ph type="sldNum" sz="quarter" idx="10"/>
          </p:nvPr>
        </p:nvSpPr>
        <p:spPr/>
        <p:txBody>
          <a:bodyPr/>
          <a:lstStyle/>
          <a:p>
            <a:fld id="{EC743128-3E0C-45E7-A909-01D8236E0980}" type="slidenum">
              <a:rPr lang="en-AU" smtClean="0"/>
              <a:t>24</a:t>
            </a:fld>
            <a:endParaRPr lang="en-AU"/>
          </a:p>
        </p:txBody>
      </p:sp>
    </p:spTree>
    <p:extLst>
      <p:ext uri="{BB962C8B-B14F-4D97-AF65-F5344CB8AC3E}">
        <p14:creationId xmlns:p14="http://schemas.microsoft.com/office/powerpoint/2010/main" val="28271401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Speaker Notes:</a:t>
            </a:r>
          </a:p>
          <a:p>
            <a:r>
              <a:rPr lang="en-AU" baseline="0" dirty="0" smtClean="0"/>
              <a:t>Email Archive Manager warning summary is rolled up to the summary dash board for management by the NOC</a:t>
            </a:r>
          </a:p>
        </p:txBody>
      </p:sp>
      <p:sp>
        <p:nvSpPr>
          <p:cNvPr id="4" name="Slide Number Placeholder 3"/>
          <p:cNvSpPr>
            <a:spLocks noGrp="1"/>
          </p:cNvSpPr>
          <p:nvPr>
            <p:ph type="sldNum" sz="quarter" idx="10"/>
          </p:nvPr>
        </p:nvSpPr>
        <p:spPr/>
        <p:txBody>
          <a:bodyPr/>
          <a:lstStyle/>
          <a:p>
            <a:fld id="{EC743128-3E0C-45E7-A909-01D8236E0980}" type="slidenum">
              <a:rPr lang="en-AU" smtClean="0"/>
              <a:t>25</a:t>
            </a:fld>
            <a:endParaRPr lang="en-AU"/>
          </a:p>
        </p:txBody>
      </p:sp>
    </p:spTree>
    <p:extLst>
      <p:ext uri="{BB962C8B-B14F-4D97-AF65-F5344CB8AC3E}">
        <p14:creationId xmlns:p14="http://schemas.microsoft.com/office/powerpoint/2010/main" val="28271401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Speaker Notes:</a:t>
            </a:r>
          </a:p>
        </p:txBody>
      </p:sp>
      <p:sp>
        <p:nvSpPr>
          <p:cNvPr id="4" name="Slide Number Placeholder 3"/>
          <p:cNvSpPr>
            <a:spLocks noGrp="1"/>
          </p:cNvSpPr>
          <p:nvPr>
            <p:ph type="sldNum" sz="quarter" idx="10"/>
          </p:nvPr>
        </p:nvSpPr>
        <p:spPr/>
        <p:txBody>
          <a:bodyPr/>
          <a:lstStyle/>
          <a:p>
            <a:fld id="{EC743128-3E0C-45E7-A909-01D8236E0980}" type="slidenum">
              <a:rPr lang="en-AU" smtClean="0"/>
              <a:t>26</a:t>
            </a:fld>
            <a:endParaRPr lang="en-AU"/>
          </a:p>
        </p:txBody>
      </p:sp>
    </p:spTree>
    <p:extLst>
      <p:ext uri="{BB962C8B-B14F-4D97-AF65-F5344CB8AC3E}">
        <p14:creationId xmlns:p14="http://schemas.microsoft.com/office/powerpoint/2010/main" val="28271401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latin typeface="Myriad Pro Light"/>
              </a:rPr>
              <a:t>Speaker Notes:</a:t>
            </a:r>
          </a:p>
          <a:p>
            <a:r>
              <a:rPr lang="en-AU" dirty="0" err="1" smtClean="0">
                <a:latin typeface="Myriad Pro Light"/>
              </a:rPr>
              <a:t>NagVis</a:t>
            </a:r>
            <a:r>
              <a:rPr lang="en-AU" dirty="0" smtClean="0">
                <a:latin typeface="Myriad Pro Light"/>
              </a:rPr>
              <a:t> is super configurable, anything we can dream up can be dash boarded easily.</a:t>
            </a:r>
          </a:p>
          <a:p>
            <a:r>
              <a:rPr lang="en-AU" dirty="0" smtClean="0">
                <a:latin typeface="Myriad Pro Light"/>
              </a:rPr>
              <a:t>Custom object graphics are created in graphics editor / publisher / power point and exported as </a:t>
            </a:r>
            <a:r>
              <a:rPr lang="en-AU" dirty="0" err="1" smtClean="0">
                <a:latin typeface="Myriad Pro Light"/>
              </a:rPr>
              <a:t>png</a:t>
            </a:r>
            <a:r>
              <a:rPr lang="en-AU" dirty="0" smtClean="0">
                <a:latin typeface="Myriad Pro Light"/>
              </a:rPr>
              <a:t> files.</a:t>
            </a:r>
          </a:p>
        </p:txBody>
      </p:sp>
      <p:sp>
        <p:nvSpPr>
          <p:cNvPr id="4" name="Slide Number Placeholder 3"/>
          <p:cNvSpPr>
            <a:spLocks noGrp="1"/>
          </p:cNvSpPr>
          <p:nvPr>
            <p:ph type="sldNum" sz="quarter" idx="10"/>
          </p:nvPr>
        </p:nvSpPr>
        <p:spPr/>
        <p:txBody>
          <a:bodyPr/>
          <a:lstStyle/>
          <a:p>
            <a:fld id="{EC743128-3E0C-45E7-A909-01D8236E0980}" type="slidenum">
              <a:rPr lang="en-AU" smtClean="0"/>
              <a:t>27</a:t>
            </a:fld>
            <a:endParaRPr lang="en-AU"/>
          </a:p>
        </p:txBody>
      </p:sp>
    </p:spTree>
    <p:extLst>
      <p:ext uri="{BB962C8B-B14F-4D97-AF65-F5344CB8AC3E}">
        <p14:creationId xmlns:p14="http://schemas.microsoft.com/office/powerpoint/2010/main" val="28271401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latin typeface="Myriad Pro Light"/>
              </a:rPr>
              <a:t>Speaker Notes:</a:t>
            </a:r>
          </a:p>
          <a:p>
            <a:r>
              <a:rPr lang="en-AU" dirty="0" smtClean="0">
                <a:latin typeface="Myriad Pro Light"/>
              </a:rPr>
              <a:t>Live</a:t>
            </a:r>
            <a:r>
              <a:rPr lang="en-AU" baseline="0" dirty="0" smtClean="0">
                <a:latin typeface="Myriad Pro Light"/>
              </a:rPr>
              <a:t> </a:t>
            </a:r>
            <a:r>
              <a:rPr lang="en-AU" dirty="0" err="1" smtClean="0">
                <a:latin typeface="Myriad Pro Light"/>
              </a:rPr>
              <a:t>perl</a:t>
            </a:r>
            <a:r>
              <a:rPr lang="en-AU" dirty="0" smtClean="0">
                <a:latin typeface="Myriad Pro Light"/>
              </a:rPr>
              <a:t> code that I use to extra data from a </a:t>
            </a:r>
            <a:r>
              <a:rPr lang="en-AU" dirty="0" err="1" smtClean="0">
                <a:latin typeface="Myriad Pro Light"/>
              </a:rPr>
              <a:t>Livestatus</a:t>
            </a:r>
            <a:r>
              <a:rPr lang="en-AU" dirty="0" smtClean="0">
                <a:latin typeface="Myriad Pro Light"/>
              </a:rPr>
              <a:t> backend,</a:t>
            </a:r>
            <a:r>
              <a:rPr lang="en-AU" baseline="0" dirty="0" smtClean="0">
                <a:latin typeface="Myriad Pro Light"/>
              </a:rPr>
              <a:t> only the hostname and port have been changed</a:t>
            </a:r>
            <a:endParaRPr lang="en-AU" dirty="0" smtClean="0">
              <a:latin typeface="Myriad Pro Light"/>
            </a:endParaRPr>
          </a:p>
        </p:txBody>
      </p:sp>
      <p:sp>
        <p:nvSpPr>
          <p:cNvPr id="4" name="Slide Number Placeholder 3"/>
          <p:cNvSpPr>
            <a:spLocks noGrp="1"/>
          </p:cNvSpPr>
          <p:nvPr>
            <p:ph type="sldNum" sz="quarter" idx="10"/>
          </p:nvPr>
        </p:nvSpPr>
        <p:spPr/>
        <p:txBody>
          <a:bodyPr/>
          <a:lstStyle/>
          <a:p>
            <a:fld id="{EC743128-3E0C-45E7-A909-01D8236E0980}" type="slidenum">
              <a:rPr lang="en-AU" smtClean="0"/>
              <a:t>28</a:t>
            </a:fld>
            <a:endParaRPr lang="en-AU"/>
          </a:p>
        </p:txBody>
      </p:sp>
    </p:spTree>
    <p:extLst>
      <p:ext uri="{BB962C8B-B14F-4D97-AF65-F5344CB8AC3E}">
        <p14:creationId xmlns:p14="http://schemas.microsoft.com/office/powerpoint/2010/main" val="28271401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Speaker Notes:</a:t>
            </a:r>
          </a:p>
          <a:p>
            <a:r>
              <a:rPr lang="en-AU" baseline="0" dirty="0" smtClean="0"/>
              <a:t>This is a Branch Status </a:t>
            </a:r>
            <a:r>
              <a:rPr lang="en-AU" baseline="0" dirty="0" err="1" smtClean="0"/>
              <a:t>GeoMap</a:t>
            </a:r>
            <a:r>
              <a:rPr lang="en-AU" baseline="0" dirty="0" smtClean="0"/>
              <a:t> that has been exported as a static map</a:t>
            </a:r>
          </a:p>
          <a:p>
            <a:r>
              <a:rPr lang="en-AU" baseline="0" dirty="0" smtClean="0"/>
              <a:t>Then enhanced with a couple of lines of </a:t>
            </a:r>
            <a:r>
              <a:rPr lang="en-AU" baseline="0" dirty="0" err="1" smtClean="0"/>
              <a:t>perl</a:t>
            </a:r>
            <a:r>
              <a:rPr lang="en-AU" baseline="0" dirty="0" smtClean="0"/>
              <a:t> that extra data from a </a:t>
            </a:r>
            <a:r>
              <a:rPr lang="en-AU" baseline="0" dirty="0" err="1" smtClean="0"/>
              <a:t>Livestatus</a:t>
            </a:r>
            <a:r>
              <a:rPr lang="en-AU" baseline="0" dirty="0" smtClean="0"/>
              <a:t> backend.</a:t>
            </a:r>
          </a:p>
          <a:p>
            <a:r>
              <a:rPr lang="en-AU" baseline="0" dirty="0" smtClean="0"/>
              <a:t>The </a:t>
            </a:r>
            <a:r>
              <a:rPr lang="en-AU" baseline="0" dirty="0" err="1" smtClean="0"/>
              <a:t>perl</a:t>
            </a:r>
            <a:r>
              <a:rPr lang="en-AU" baseline="0" dirty="0" smtClean="0"/>
              <a:t> code from the previous slide provides the values for the status boxes.</a:t>
            </a:r>
          </a:p>
          <a:p>
            <a:r>
              <a:rPr lang="en-AU" baseline="0" dirty="0" smtClean="0"/>
              <a:t>A separate cluster monitor provides the status colour for the boxes</a:t>
            </a:r>
          </a:p>
          <a:p>
            <a:r>
              <a:rPr lang="en-AU" baseline="0" dirty="0" smtClean="0"/>
              <a:t>Branches for each geographical state belong to a </a:t>
            </a:r>
            <a:r>
              <a:rPr lang="en-AU" baseline="0" dirty="0" err="1" smtClean="0"/>
              <a:t>hostgroup</a:t>
            </a:r>
            <a:endParaRPr lang="en-AU" baseline="0" dirty="0" smtClean="0"/>
          </a:p>
          <a:p>
            <a:r>
              <a:rPr lang="en-AU" baseline="0" dirty="0" smtClean="0"/>
              <a:t>The cluster monitor is set to !Name!2!5!$HOSTSTATEID</a:t>
            </a:r>
          </a:p>
          <a:p>
            <a:endParaRPr lang="en-AU" baseline="0" dirty="0" smtClean="0"/>
          </a:p>
          <a:p>
            <a:r>
              <a:rPr lang="en-AU" baseline="0" dirty="0" smtClean="0"/>
              <a:t>NOC monitoring team is in the unique position of showing all sites from all suppliers on one pane of glass, none of our service providers can do that.</a:t>
            </a:r>
          </a:p>
        </p:txBody>
      </p:sp>
      <p:sp>
        <p:nvSpPr>
          <p:cNvPr id="4" name="Slide Number Placeholder 3"/>
          <p:cNvSpPr>
            <a:spLocks noGrp="1"/>
          </p:cNvSpPr>
          <p:nvPr>
            <p:ph type="sldNum" sz="quarter" idx="10"/>
          </p:nvPr>
        </p:nvSpPr>
        <p:spPr/>
        <p:txBody>
          <a:bodyPr/>
          <a:lstStyle/>
          <a:p>
            <a:fld id="{EC743128-3E0C-45E7-A909-01D8236E0980}" type="slidenum">
              <a:rPr lang="en-AU" smtClean="0"/>
              <a:t>29</a:t>
            </a:fld>
            <a:endParaRPr lang="en-AU"/>
          </a:p>
        </p:txBody>
      </p:sp>
    </p:spTree>
    <p:extLst>
      <p:ext uri="{BB962C8B-B14F-4D97-AF65-F5344CB8AC3E}">
        <p14:creationId xmlns:p14="http://schemas.microsoft.com/office/powerpoint/2010/main" val="28271401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latin typeface="Myriad Pro Light"/>
              </a:rPr>
              <a:t>Speaker Notes:</a:t>
            </a:r>
          </a:p>
        </p:txBody>
      </p:sp>
      <p:sp>
        <p:nvSpPr>
          <p:cNvPr id="4" name="Slide Number Placeholder 3"/>
          <p:cNvSpPr>
            <a:spLocks noGrp="1"/>
          </p:cNvSpPr>
          <p:nvPr>
            <p:ph type="sldNum" sz="quarter" idx="10"/>
          </p:nvPr>
        </p:nvSpPr>
        <p:spPr/>
        <p:txBody>
          <a:bodyPr/>
          <a:lstStyle/>
          <a:p>
            <a:fld id="{EC743128-3E0C-45E7-A909-01D8236E0980}" type="slidenum">
              <a:rPr lang="en-AU" smtClean="0"/>
              <a:t>30</a:t>
            </a:fld>
            <a:endParaRPr lang="en-AU"/>
          </a:p>
        </p:txBody>
      </p:sp>
    </p:spTree>
    <p:extLst>
      <p:ext uri="{BB962C8B-B14F-4D97-AF65-F5344CB8AC3E}">
        <p14:creationId xmlns:p14="http://schemas.microsoft.com/office/powerpoint/2010/main" val="28271401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Speaker Notes:</a:t>
            </a:r>
          </a:p>
        </p:txBody>
      </p:sp>
      <p:sp>
        <p:nvSpPr>
          <p:cNvPr id="4" name="Slide Number Placeholder 3"/>
          <p:cNvSpPr>
            <a:spLocks noGrp="1"/>
          </p:cNvSpPr>
          <p:nvPr>
            <p:ph type="sldNum" sz="quarter" idx="10"/>
          </p:nvPr>
        </p:nvSpPr>
        <p:spPr/>
        <p:txBody>
          <a:bodyPr/>
          <a:lstStyle/>
          <a:p>
            <a:fld id="{EC743128-3E0C-45E7-A909-01D8236E0980}" type="slidenum">
              <a:rPr lang="en-AU" smtClean="0"/>
              <a:t>31</a:t>
            </a:fld>
            <a:endParaRPr lang="en-AU"/>
          </a:p>
        </p:txBody>
      </p:sp>
    </p:spTree>
    <p:extLst>
      <p:ext uri="{BB962C8B-B14F-4D97-AF65-F5344CB8AC3E}">
        <p14:creationId xmlns:p14="http://schemas.microsoft.com/office/powerpoint/2010/main" val="2827140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Speaker Notes:</a:t>
            </a:r>
          </a:p>
        </p:txBody>
      </p:sp>
      <p:sp>
        <p:nvSpPr>
          <p:cNvPr id="4" name="Slide Number Placeholder 3"/>
          <p:cNvSpPr>
            <a:spLocks noGrp="1"/>
          </p:cNvSpPr>
          <p:nvPr>
            <p:ph type="sldNum" sz="quarter" idx="10"/>
          </p:nvPr>
        </p:nvSpPr>
        <p:spPr/>
        <p:txBody>
          <a:bodyPr/>
          <a:lstStyle/>
          <a:p>
            <a:fld id="{EC743128-3E0C-45E7-A909-01D8236E0980}" type="slidenum">
              <a:rPr lang="en-AU" smtClean="0"/>
              <a:t>5</a:t>
            </a:fld>
            <a:endParaRPr lang="en-AU"/>
          </a:p>
        </p:txBody>
      </p:sp>
    </p:spTree>
    <p:extLst>
      <p:ext uri="{BB962C8B-B14F-4D97-AF65-F5344CB8AC3E}">
        <p14:creationId xmlns:p14="http://schemas.microsoft.com/office/powerpoint/2010/main" val="28271401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latin typeface="Myriad Pro Light"/>
              </a:rPr>
              <a:t>Speaker Notes:</a:t>
            </a:r>
          </a:p>
          <a:p>
            <a:r>
              <a:rPr lang="en-AU" dirty="0" smtClean="0">
                <a:latin typeface="Myriad Pro Light"/>
              </a:rPr>
              <a:t>I</a:t>
            </a:r>
            <a:r>
              <a:rPr lang="en-AU" baseline="0" dirty="0" smtClean="0">
                <a:latin typeface="Myriad Pro Light"/>
              </a:rPr>
              <a:t> have done it both ways, with two different monitoring systems and two different service desks, the methods are universal</a:t>
            </a:r>
          </a:p>
          <a:p>
            <a:r>
              <a:rPr lang="en-AU" baseline="0" dirty="0" smtClean="0">
                <a:latin typeface="Myriad Pro Light"/>
              </a:rPr>
              <a:t>Direct to API is hard work but gives fine grain control and extremely tight coupling – lots of coding</a:t>
            </a:r>
          </a:p>
          <a:p>
            <a:r>
              <a:rPr lang="en-AU" baseline="0" dirty="0" smtClean="0">
                <a:latin typeface="Myriad Pro Light"/>
              </a:rPr>
              <a:t>Going via event management is very easy and is loosely coupled – very simple coding in the notification script.</a:t>
            </a:r>
            <a:endParaRPr lang="en-AU" dirty="0" smtClean="0">
              <a:latin typeface="Myriad Pro Light"/>
            </a:endParaRPr>
          </a:p>
        </p:txBody>
      </p:sp>
      <p:sp>
        <p:nvSpPr>
          <p:cNvPr id="4" name="Slide Number Placeholder 3"/>
          <p:cNvSpPr>
            <a:spLocks noGrp="1"/>
          </p:cNvSpPr>
          <p:nvPr>
            <p:ph type="sldNum" sz="quarter" idx="10"/>
          </p:nvPr>
        </p:nvSpPr>
        <p:spPr/>
        <p:txBody>
          <a:bodyPr/>
          <a:lstStyle/>
          <a:p>
            <a:fld id="{EC743128-3E0C-45E7-A909-01D8236E0980}" type="slidenum">
              <a:rPr lang="en-AU" smtClean="0"/>
              <a:t>32</a:t>
            </a:fld>
            <a:endParaRPr lang="en-AU"/>
          </a:p>
        </p:txBody>
      </p:sp>
    </p:spTree>
    <p:extLst>
      <p:ext uri="{BB962C8B-B14F-4D97-AF65-F5344CB8AC3E}">
        <p14:creationId xmlns:p14="http://schemas.microsoft.com/office/powerpoint/2010/main" val="28271401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Speaker Notes:</a:t>
            </a:r>
          </a:p>
          <a:p>
            <a:r>
              <a:rPr lang="en-AU" dirty="0" smtClean="0"/>
              <a:t>Difficult but gives a lot more control.</a:t>
            </a:r>
          </a:p>
          <a:p>
            <a:r>
              <a:rPr lang="en-AU" dirty="0" smtClean="0"/>
              <a:t>A lot of code has to be written and maintained.</a:t>
            </a:r>
          </a:p>
          <a:p>
            <a:r>
              <a:rPr lang="en-AU" dirty="0" smtClean="0"/>
              <a:t>We did this and had very tightly coupled monitoring to SD integration, but nobody</a:t>
            </a:r>
            <a:r>
              <a:rPr lang="en-AU" baseline="0" dirty="0" smtClean="0"/>
              <a:t> really cared, so long as the ticket gets logged</a:t>
            </a:r>
          </a:p>
          <a:p>
            <a:r>
              <a:rPr lang="en-AU" baseline="0" dirty="0" smtClean="0"/>
              <a:t>Maintained the whole thing for years.</a:t>
            </a:r>
            <a:endParaRPr lang="en-AU" dirty="0" smtClean="0"/>
          </a:p>
        </p:txBody>
      </p:sp>
      <p:sp>
        <p:nvSpPr>
          <p:cNvPr id="4" name="Slide Number Placeholder 3"/>
          <p:cNvSpPr>
            <a:spLocks noGrp="1"/>
          </p:cNvSpPr>
          <p:nvPr>
            <p:ph type="sldNum" sz="quarter" idx="10"/>
          </p:nvPr>
        </p:nvSpPr>
        <p:spPr/>
        <p:txBody>
          <a:bodyPr/>
          <a:lstStyle/>
          <a:p>
            <a:fld id="{EC743128-3E0C-45E7-A909-01D8236E0980}" type="slidenum">
              <a:rPr lang="en-AU" smtClean="0"/>
              <a:t>33</a:t>
            </a:fld>
            <a:endParaRPr lang="en-AU"/>
          </a:p>
        </p:txBody>
      </p:sp>
    </p:spTree>
    <p:extLst>
      <p:ext uri="{BB962C8B-B14F-4D97-AF65-F5344CB8AC3E}">
        <p14:creationId xmlns:p14="http://schemas.microsoft.com/office/powerpoint/2010/main" val="28271401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Speaker Notes:</a:t>
            </a:r>
          </a:p>
          <a:p>
            <a:r>
              <a:rPr lang="en-AU" dirty="0" smtClean="0"/>
              <a:t>Now doing it this way.</a:t>
            </a:r>
          </a:p>
          <a:p>
            <a:r>
              <a:rPr lang="en-AU" dirty="0" smtClean="0"/>
              <a:t>Much easier, construct event in notification</a:t>
            </a:r>
            <a:r>
              <a:rPr lang="en-AU" baseline="0" dirty="0" smtClean="0"/>
              <a:t> script, fire and forget.</a:t>
            </a:r>
            <a:endParaRPr lang="en-AU" dirty="0" smtClean="0"/>
          </a:p>
        </p:txBody>
      </p:sp>
      <p:sp>
        <p:nvSpPr>
          <p:cNvPr id="4" name="Slide Number Placeholder 3"/>
          <p:cNvSpPr>
            <a:spLocks noGrp="1"/>
          </p:cNvSpPr>
          <p:nvPr>
            <p:ph type="sldNum" sz="quarter" idx="10"/>
          </p:nvPr>
        </p:nvSpPr>
        <p:spPr/>
        <p:txBody>
          <a:bodyPr/>
          <a:lstStyle/>
          <a:p>
            <a:fld id="{EC743128-3E0C-45E7-A909-01D8236E0980}" type="slidenum">
              <a:rPr lang="en-AU" smtClean="0"/>
              <a:t>34</a:t>
            </a:fld>
            <a:endParaRPr lang="en-AU"/>
          </a:p>
        </p:txBody>
      </p:sp>
    </p:spTree>
    <p:extLst>
      <p:ext uri="{BB962C8B-B14F-4D97-AF65-F5344CB8AC3E}">
        <p14:creationId xmlns:p14="http://schemas.microsoft.com/office/powerpoint/2010/main" val="28271401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latin typeface="Myriad Pro Light"/>
              </a:rPr>
              <a:t>Speaker Notes:</a:t>
            </a:r>
          </a:p>
          <a:p>
            <a:endParaRPr lang="en-AU" dirty="0" smtClean="0">
              <a:latin typeface="Myriad Pro Light"/>
            </a:endParaRPr>
          </a:p>
        </p:txBody>
      </p:sp>
      <p:sp>
        <p:nvSpPr>
          <p:cNvPr id="4" name="Slide Number Placeholder 3"/>
          <p:cNvSpPr>
            <a:spLocks noGrp="1"/>
          </p:cNvSpPr>
          <p:nvPr>
            <p:ph type="sldNum" sz="quarter" idx="10"/>
          </p:nvPr>
        </p:nvSpPr>
        <p:spPr/>
        <p:txBody>
          <a:bodyPr/>
          <a:lstStyle/>
          <a:p>
            <a:fld id="{EC743128-3E0C-45E7-A909-01D8236E0980}" type="slidenum">
              <a:rPr lang="en-AU" smtClean="0"/>
              <a:t>35</a:t>
            </a:fld>
            <a:endParaRPr lang="en-AU"/>
          </a:p>
        </p:txBody>
      </p:sp>
    </p:spTree>
    <p:extLst>
      <p:ext uri="{BB962C8B-B14F-4D97-AF65-F5344CB8AC3E}">
        <p14:creationId xmlns:p14="http://schemas.microsoft.com/office/powerpoint/2010/main" val="28271401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latin typeface="Myriad Pro Light"/>
              </a:rPr>
              <a:t>Speaker Notes:</a:t>
            </a:r>
          </a:p>
          <a:p>
            <a:r>
              <a:rPr lang="en-AU" dirty="0" smtClean="0">
                <a:latin typeface="Myriad Pro Light"/>
              </a:rPr>
              <a:t>BEM – BMC Event</a:t>
            </a:r>
            <a:r>
              <a:rPr lang="en-AU" baseline="0" dirty="0" smtClean="0">
                <a:latin typeface="Myriad Pro Light"/>
              </a:rPr>
              <a:t> Management</a:t>
            </a:r>
            <a:endParaRPr lang="en-AU" dirty="0" smtClean="0">
              <a:latin typeface="Myriad Pro Light"/>
            </a:endParaRPr>
          </a:p>
        </p:txBody>
      </p:sp>
      <p:sp>
        <p:nvSpPr>
          <p:cNvPr id="4" name="Slide Number Placeholder 3"/>
          <p:cNvSpPr>
            <a:spLocks noGrp="1"/>
          </p:cNvSpPr>
          <p:nvPr>
            <p:ph type="sldNum" sz="quarter" idx="10"/>
          </p:nvPr>
        </p:nvSpPr>
        <p:spPr/>
        <p:txBody>
          <a:bodyPr/>
          <a:lstStyle/>
          <a:p>
            <a:fld id="{EC743128-3E0C-45E7-A909-01D8236E0980}" type="slidenum">
              <a:rPr lang="en-AU" smtClean="0"/>
              <a:t>36</a:t>
            </a:fld>
            <a:endParaRPr lang="en-AU"/>
          </a:p>
        </p:txBody>
      </p:sp>
    </p:spTree>
    <p:extLst>
      <p:ext uri="{BB962C8B-B14F-4D97-AF65-F5344CB8AC3E}">
        <p14:creationId xmlns:p14="http://schemas.microsoft.com/office/powerpoint/2010/main" val="28271401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latin typeface="Myriad Pro Light"/>
              </a:rPr>
              <a:t>Speaker Notes:</a:t>
            </a:r>
          </a:p>
          <a:p>
            <a:r>
              <a:rPr lang="en-AU" dirty="0" smtClean="0">
                <a:latin typeface="Myriad Pro Light"/>
              </a:rPr>
              <a:t>Custom</a:t>
            </a:r>
            <a:r>
              <a:rPr lang="en-AU" baseline="0" dirty="0" smtClean="0">
                <a:latin typeface="Myriad Pro Light"/>
              </a:rPr>
              <a:t> macro contains Resolver Group for Remedy.</a:t>
            </a:r>
            <a:endParaRPr lang="en-AU" dirty="0" smtClean="0">
              <a:latin typeface="Myriad Pro Light"/>
            </a:endParaRPr>
          </a:p>
        </p:txBody>
      </p:sp>
      <p:sp>
        <p:nvSpPr>
          <p:cNvPr id="4" name="Slide Number Placeholder 3"/>
          <p:cNvSpPr>
            <a:spLocks noGrp="1"/>
          </p:cNvSpPr>
          <p:nvPr>
            <p:ph type="sldNum" sz="quarter" idx="10"/>
          </p:nvPr>
        </p:nvSpPr>
        <p:spPr/>
        <p:txBody>
          <a:bodyPr/>
          <a:lstStyle/>
          <a:p>
            <a:fld id="{EC743128-3E0C-45E7-A909-01D8236E0980}" type="slidenum">
              <a:rPr lang="en-AU" smtClean="0"/>
              <a:t>37</a:t>
            </a:fld>
            <a:endParaRPr lang="en-AU"/>
          </a:p>
        </p:txBody>
      </p:sp>
    </p:spTree>
    <p:extLst>
      <p:ext uri="{BB962C8B-B14F-4D97-AF65-F5344CB8AC3E}">
        <p14:creationId xmlns:p14="http://schemas.microsoft.com/office/powerpoint/2010/main" val="28271401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latin typeface="Myriad Pro Light"/>
              </a:rPr>
              <a:t>Speaker Notes:</a:t>
            </a:r>
          </a:p>
          <a:p>
            <a:endParaRPr lang="en-AU" dirty="0" smtClean="0">
              <a:latin typeface="Myriad Pro Light"/>
            </a:endParaRPr>
          </a:p>
        </p:txBody>
      </p:sp>
      <p:sp>
        <p:nvSpPr>
          <p:cNvPr id="4" name="Slide Number Placeholder 3"/>
          <p:cNvSpPr>
            <a:spLocks noGrp="1"/>
          </p:cNvSpPr>
          <p:nvPr>
            <p:ph type="sldNum" sz="quarter" idx="10"/>
          </p:nvPr>
        </p:nvSpPr>
        <p:spPr/>
        <p:txBody>
          <a:bodyPr/>
          <a:lstStyle/>
          <a:p>
            <a:fld id="{EC743128-3E0C-45E7-A909-01D8236E0980}" type="slidenum">
              <a:rPr lang="en-AU" smtClean="0"/>
              <a:t>38</a:t>
            </a:fld>
            <a:endParaRPr lang="en-AU"/>
          </a:p>
        </p:txBody>
      </p:sp>
    </p:spTree>
    <p:extLst>
      <p:ext uri="{BB962C8B-B14F-4D97-AF65-F5344CB8AC3E}">
        <p14:creationId xmlns:p14="http://schemas.microsoft.com/office/powerpoint/2010/main" val="28271401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latin typeface="Myriad Pro Light"/>
              </a:rPr>
              <a:t>Speaker Notes:</a:t>
            </a:r>
          </a:p>
        </p:txBody>
      </p:sp>
      <p:sp>
        <p:nvSpPr>
          <p:cNvPr id="4" name="Slide Number Placeholder 3"/>
          <p:cNvSpPr>
            <a:spLocks noGrp="1"/>
          </p:cNvSpPr>
          <p:nvPr>
            <p:ph type="sldNum" sz="quarter" idx="10"/>
          </p:nvPr>
        </p:nvSpPr>
        <p:spPr/>
        <p:txBody>
          <a:bodyPr/>
          <a:lstStyle/>
          <a:p>
            <a:fld id="{EC743128-3E0C-45E7-A909-01D8236E0980}" type="slidenum">
              <a:rPr lang="en-AU" smtClean="0"/>
              <a:t>39</a:t>
            </a:fld>
            <a:endParaRPr lang="en-AU"/>
          </a:p>
        </p:txBody>
      </p:sp>
    </p:spTree>
    <p:extLst>
      <p:ext uri="{BB962C8B-B14F-4D97-AF65-F5344CB8AC3E}">
        <p14:creationId xmlns:p14="http://schemas.microsoft.com/office/powerpoint/2010/main" val="28271401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Speaker Notes:</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baseline="0" dirty="0" smtClean="0">
                <a:latin typeface="Myriad Pro Light"/>
              </a:rPr>
              <a:t>Methods presented here are applicable to any legacy style system that has a logging mechanism and IP connectivity.</a:t>
            </a:r>
            <a:endParaRPr lang="en-AU" sz="1200" dirty="0" smtClean="0">
              <a:latin typeface="Myriad Pro Light"/>
            </a:endParaRPr>
          </a:p>
          <a:p>
            <a:endParaRPr lang="en-AU" dirty="0" smtClean="0"/>
          </a:p>
        </p:txBody>
      </p:sp>
      <p:sp>
        <p:nvSpPr>
          <p:cNvPr id="4" name="Slide Number Placeholder 3"/>
          <p:cNvSpPr>
            <a:spLocks noGrp="1"/>
          </p:cNvSpPr>
          <p:nvPr>
            <p:ph type="sldNum" sz="quarter" idx="10"/>
          </p:nvPr>
        </p:nvSpPr>
        <p:spPr/>
        <p:txBody>
          <a:bodyPr/>
          <a:lstStyle/>
          <a:p>
            <a:fld id="{EC743128-3E0C-45E7-A909-01D8236E0980}" type="slidenum">
              <a:rPr lang="en-AU" smtClean="0"/>
              <a:t>40</a:t>
            </a:fld>
            <a:endParaRPr lang="en-AU"/>
          </a:p>
        </p:txBody>
      </p:sp>
    </p:spTree>
    <p:extLst>
      <p:ext uri="{BB962C8B-B14F-4D97-AF65-F5344CB8AC3E}">
        <p14:creationId xmlns:p14="http://schemas.microsoft.com/office/powerpoint/2010/main" val="28271401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latin typeface="Myriad Pro Light"/>
              </a:rPr>
              <a:t>Speaker Notes:</a:t>
            </a:r>
          </a:p>
          <a:p>
            <a:endParaRPr lang="en-AU" dirty="0" smtClean="0">
              <a:latin typeface="Myriad Pro Light"/>
            </a:endParaRPr>
          </a:p>
        </p:txBody>
      </p:sp>
      <p:sp>
        <p:nvSpPr>
          <p:cNvPr id="4" name="Slide Number Placeholder 3"/>
          <p:cNvSpPr>
            <a:spLocks noGrp="1"/>
          </p:cNvSpPr>
          <p:nvPr>
            <p:ph type="sldNum" sz="quarter" idx="10"/>
          </p:nvPr>
        </p:nvSpPr>
        <p:spPr/>
        <p:txBody>
          <a:bodyPr/>
          <a:lstStyle/>
          <a:p>
            <a:fld id="{EC743128-3E0C-45E7-A909-01D8236E0980}" type="slidenum">
              <a:rPr lang="en-AU" smtClean="0"/>
              <a:t>41</a:t>
            </a:fld>
            <a:endParaRPr lang="en-AU"/>
          </a:p>
        </p:txBody>
      </p:sp>
    </p:spTree>
    <p:extLst>
      <p:ext uri="{BB962C8B-B14F-4D97-AF65-F5344CB8AC3E}">
        <p14:creationId xmlns:p14="http://schemas.microsoft.com/office/powerpoint/2010/main" val="2827140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dirty="0" smtClean="0"/>
              <a:t>Speaker Notes:</a:t>
            </a:r>
          </a:p>
          <a:p>
            <a:r>
              <a:rPr lang="en-AU" altLang="en-US" dirty="0" smtClean="0"/>
              <a:t>Lots of other monitoring systems in place.</a:t>
            </a:r>
          </a:p>
          <a:p>
            <a:r>
              <a:rPr lang="en-AU" altLang="en-US" dirty="0" smtClean="0"/>
              <a:t>Including monitoring</a:t>
            </a:r>
            <a:r>
              <a:rPr lang="en-AU" altLang="en-US" baseline="0" dirty="0" smtClean="0"/>
              <a:t> agents in server builds makes life so much easier.</a:t>
            </a:r>
            <a:endParaRPr lang="en-AU" altLang="en-US" dirty="0" smtClean="0"/>
          </a:p>
          <a:p>
            <a:endParaRPr lang="en-AU" dirty="0"/>
          </a:p>
        </p:txBody>
      </p:sp>
      <p:sp>
        <p:nvSpPr>
          <p:cNvPr id="4" name="Slide Number Placeholder 3"/>
          <p:cNvSpPr>
            <a:spLocks noGrp="1"/>
          </p:cNvSpPr>
          <p:nvPr>
            <p:ph type="sldNum" sz="quarter" idx="10"/>
          </p:nvPr>
        </p:nvSpPr>
        <p:spPr/>
        <p:txBody>
          <a:bodyPr/>
          <a:lstStyle/>
          <a:p>
            <a:fld id="{EC743128-3E0C-45E7-A909-01D8236E0980}" type="slidenum">
              <a:rPr lang="en-AU" smtClean="0"/>
              <a:t>6</a:t>
            </a:fld>
            <a:endParaRPr lang="en-AU"/>
          </a:p>
        </p:txBody>
      </p:sp>
    </p:spTree>
    <p:extLst>
      <p:ext uri="{BB962C8B-B14F-4D97-AF65-F5344CB8AC3E}">
        <p14:creationId xmlns:p14="http://schemas.microsoft.com/office/powerpoint/2010/main" val="28271401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smtClean="0">
                <a:latin typeface="Myriad Pro Light"/>
              </a:rPr>
              <a:t>Speaker Notes:</a:t>
            </a:r>
          </a:p>
          <a:p>
            <a:r>
              <a:rPr lang="en-AU" sz="1200" dirty="0" smtClean="0">
                <a:latin typeface="Myriad Pro Light"/>
              </a:rPr>
              <a:t>IT pundits</a:t>
            </a:r>
            <a:r>
              <a:rPr lang="en-AU" sz="1200" baseline="0" dirty="0" smtClean="0">
                <a:latin typeface="Myriad Pro Light"/>
              </a:rPr>
              <a:t> have been predicting the death of the mainframe for years, someone forgot to tell the mainframe guys.</a:t>
            </a:r>
          </a:p>
          <a:p>
            <a:r>
              <a:rPr lang="en-AU" sz="1200" baseline="0" dirty="0" smtClean="0">
                <a:latin typeface="Myriad Pro Light"/>
              </a:rPr>
              <a:t>Instead of dying they have morphed into super web application servers.</a:t>
            </a:r>
          </a:p>
          <a:p>
            <a:r>
              <a:rPr lang="en-AU" sz="1200" baseline="0" dirty="0" smtClean="0">
                <a:latin typeface="Myriad Pro Light"/>
              </a:rPr>
              <a:t>After a recent upgrade, we kept the old MF as a OS390 WebSphere App server, these dinosaurs aren’t retiring anytime soon.</a:t>
            </a:r>
          </a:p>
        </p:txBody>
      </p:sp>
      <p:sp>
        <p:nvSpPr>
          <p:cNvPr id="4" name="Slide Number Placeholder 3"/>
          <p:cNvSpPr>
            <a:spLocks noGrp="1"/>
          </p:cNvSpPr>
          <p:nvPr>
            <p:ph type="sldNum" sz="quarter" idx="10"/>
          </p:nvPr>
        </p:nvSpPr>
        <p:spPr/>
        <p:txBody>
          <a:bodyPr/>
          <a:lstStyle/>
          <a:p>
            <a:fld id="{EC743128-3E0C-45E7-A909-01D8236E0980}" type="slidenum">
              <a:rPr lang="en-AU" smtClean="0"/>
              <a:t>42</a:t>
            </a:fld>
            <a:endParaRPr lang="en-AU"/>
          </a:p>
        </p:txBody>
      </p:sp>
    </p:spTree>
    <p:extLst>
      <p:ext uri="{BB962C8B-B14F-4D97-AF65-F5344CB8AC3E}">
        <p14:creationId xmlns:p14="http://schemas.microsoft.com/office/powerpoint/2010/main" val="28271401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latin typeface="Myriad Pro Light"/>
              </a:rPr>
              <a:t>Speaker Notes:</a:t>
            </a:r>
          </a:p>
          <a:p>
            <a:endParaRPr lang="en-AU" dirty="0" smtClean="0">
              <a:latin typeface="Myriad Pro Light"/>
            </a:endParaRPr>
          </a:p>
        </p:txBody>
      </p:sp>
      <p:sp>
        <p:nvSpPr>
          <p:cNvPr id="4" name="Slide Number Placeholder 3"/>
          <p:cNvSpPr>
            <a:spLocks noGrp="1"/>
          </p:cNvSpPr>
          <p:nvPr>
            <p:ph type="sldNum" sz="quarter" idx="10"/>
          </p:nvPr>
        </p:nvSpPr>
        <p:spPr/>
        <p:txBody>
          <a:bodyPr/>
          <a:lstStyle/>
          <a:p>
            <a:fld id="{EC743128-3E0C-45E7-A909-01D8236E0980}" type="slidenum">
              <a:rPr lang="en-AU" smtClean="0"/>
              <a:t>43</a:t>
            </a:fld>
            <a:endParaRPr lang="en-AU"/>
          </a:p>
        </p:txBody>
      </p:sp>
    </p:spTree>
    <p:extLst>
      <p:ext uri="{BB962C8B-B14F-4D97-AF65-F5344CB8AC3E}">
        <p14:creationId xmlns:p14="http://schemas.microsoft.com/office/powerpoint/2010/main" val="28271401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latin typeface="Myriad Pro Light"/>
              </a:rPr>
              <a:t>Speaker Notes:</a:t>
            </a:r>
          </a:p>
          <a:p>
            <a:endParaRPr lang="en-AU" dirty="0" smtClean="0">
              <a:latin typeface="Myriad Pro Light"/>
            </a:endParaRPr>
          </a:p>
        </p:txBody>
      </p:sp>
      <p:sp>
        <p:nvSpPr>
          <p:cNvPr id="4" name="Slide Number Placeholder 3"/>
          <p:cNvSpPr>
            <a:spLocks noGrp="1"/>
          </p:cNvSpPr>
          <p:nvPr>
            <p:ph type="sldNum" sz="quarter" idx="10"/>
          </p:nvPr>
        </p:nvSpPr>
        <p:spPr/>
        <p:txBody>
          <a:bodyPr/>
          <a:lstStyle/>
          <a:p>
            <a:fld id="{EC743128-3E0C-45E7-A909-01D8236E0980}" type="slidenum">
              <a:rPr lang="en-AU" smtClean="0"/>
              <a:t>44</a:t>
            </a:fld>
            <a:endParaRPr lang="en-AU"/>
          </a:p>
        </p:txBody>
      </p:sp>
    </p:spTree>
    <p:extLst>
      <p:ext uri="{BB962C8B-B14F-4D97-AF65-F5344CB8AC3E}">
        <p14:creationId xmlns:p14="http://schemas.microsoft.com/office/powerpoint/2010/main" val="28271401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Speaker Notes:</a:t>
            </a:r>
          </a:p>
          <a:p>
            <a:r>
              <a:rPr lang="en-AU" dirty="0" smtClean="0"/>
              <a:t>This</a:t>
            </a:r>
            <a:r>
              <a:rPr lang="en-AU" baseline="0" dirty="0" smtClean="0"/>
              <a:t> method is flexible</a:t>
            </a:r>
          </a:p>
          <a:p>
            <a:r>
              <a:rPr lang="en-AU" baseline="0" dirty="0" smtClean="0"/>
              <a:t>Originally built to integrate into proprietary event management system.</a:t>
            </a:r>
          </a:p>
          <a:p>
            <a:r>
              <a:rPr lang="en-AU" baseline="0" dirty="0" smtClean="0"/>
              <a:t>With simple code changes to output method, now feeds into </a:t>
            </a:r>
            <a:r>
              <a:rPr lang="en-AU" baseline="0" dirty="0" err="1" smtClean="0"/>
              <a:t>Nagios</a:t>
            </a:r>
            <a:r>
              <a:rPr lang="en-AU" baseline="0" dirty="0" smtClean="0"/>
              <a:t>.</a:t>
            </a:r>
            <a:endParaRPr lang="en-AU" dirty="0" smtClean="0"/>
          </a:p>
        </p:txBody>
      </p:sp>
      <p:sp>
        <p:nvSpPr>
          <p:cNvPr id="4" name="Slide Number Placeholder 3"/>
          <p:cNvSpPr>
            <a:spLocks noGrp="1"/>
          </p:cNvSpPr>
          <p:nvPr>
            <p:ph type="sldNum" sz="quarter" idx="10"/>
          </p:nvPr>
        </p:nvSpPr>
        <p:spPr/>
        <p:txBody>
          <a:bodyPr/>
          <a:lstStyle/>
          <a:p>
            <a:fld id="{EC743128-3E0C-45E7-A909-01D8236E0980}" type="slidenum">
              <a:rPr lang="en-AU" smtClean="0"/>
              <a:t>45</a:t>
            </a:fld>
            <a:endParaRPr lang="en-AU"/>
          </a:p>
        </p:txBody>
      </p:sp>
    </p:spTree>
    <p:extLst>
      <p:ext uri="{BB962C8B-B14F-4D97-AF65-F5344CB8AC3E}">
        <p14:creationId xmlns:p14="http://schemas.microsoft.com/office/powerpoint/2010/main" val="28271401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latin typeface="Myriad Pro Light"/>
              </a:rPr>
              <a:t>Speaker Notes:</a:t>
            </a:r>
          </a:p>
          <a:p>
            <a:endParaRPr lang="en-AU" dirty="0" smtClean="0">
              <a:latin typeface="Myriad Pro Light"/>
            </a:endParaRPr>
          </a:p>
        </p:txBody>
      </p:sp>
      <p:sp>
        <p:nvSpPr>
          <p:cNvPr id="4" name="Slide Number Placeholder 3"/>
          <p:cNvSpPr>
            <a:spLocks noGrp="1"/>
          </p:cNvSpPr>
          <p:nvPr>
            <p:ph type="sldNum" sz="quarter" idx="10"/>
          </p:nvPr>
        </p:nvSpPr>
        <p:spPr/>
        <p:txBody>
          <a:bodyPr/>
          <a:lstStyle/>
          <a:p>
            <a:fld id="{EC743128-3E0C-45E7-A909-01D8236E0980}" type="slidenum">
              <a:rPr lang="en-AU" smtClean="0"/>
              <a:t>46</a:t>
            </a:fld>
            <a:endParaRPr lang="en-AU"/>
          </a:p>
        </p:txBody>
      </p:sp>
    </p:spTree>
    <p:extLst>
      <p:ext uri="{BB962C8B-B14F-4D97-AF65-F5344CB8AC3E}">
        <p14:creationId xmlns:p14="http://schemas.microsoft.com/office/powerpoint/2010/main" val="28271401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latin typeface="Myriad Pro Light"/>
              </a:rPr>
              <a:t>Speaker Notes:</a:t>
            </a:r>
          </a:p>
        </p:txBody>
      </p:sp>
      <p:sp>
        <p:nvSpPr>
          <p:cNvPr id="4" name="Slide Number Placeholder 3"/>
          <p:cNvSpPr>
            <a:spLocks noGrp="1"/>
          </p:cNvSpPr>
          <p:nvPr>
            <p:ph type="sldNum" sz="quarter" idx="10"/>
          </p:nvPr>
        </p:nvSpPr>
        <p:spPr/>
        <p:txBody>
          <a:bodyPr/>
          <a:lstStyle/>
          <a:p>
            <a:fld id="{EC743128-3E0C-45E7-A909-01D8236E0980}" type="slidenum">
              <a:rPr lang="en-AU" smtClean="0"/>
              <a:t>47</a:t>
            </a:fld>
            <a:endParaRPr lang="en-AU"/>
          </a:p>
        </p:txBody>
      </p:sp>
    </p:spTree>
    <p:extLst>
      <p:ext uri="{BB962C8B-B14F-4D97-AF65-F5344CB8AC3E}">
        <p14:creationId xmlns:p14="http://schemas.microsoft.com/office/powerpoint/2010/main" val="2827140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dirty="0" smtClean="0"/>
              <a:t>Speaker Notes:</a:t>
            </a:r>
          </a:p>
          <a:p>
            <a:r>
              <a:rPr lang="en-AU" altLang="en-US" dirty="0" smtClean="0"/>
              <a:t>Gaps – lack of monitoring of network based services, DNS, NTP,</a:t>
            </a:r>
            <a:r>
              <a:rPr lang="en-AU" altLang="en-US" baseline="0" dirty="0" smtClean="0"/>
              <a:t> DHCP, </a:t>
            </a:r>
            <a:r>
              <a:rPr lang="en-AU" altLang="en-US" baseline="0" dirty="0" err="1" smtClean="0"/>
              <a:t>etc</a:t>
            </a:r>
            <a:r>
              <a:rPr lang="en-AU" altLang="en-US" baseline="0" dirty="0" smtClean="0"/>
              <a:t>, caused apps to fail due to missing dependencies.</a:t>
            </a:r>
            <a:endParaRPr lang="en-AU" altLang="en-US" dirty="0" smtClean="0"/>
          </a:p>
          <a:p>
            <a:r>
              <a:rPr lang="en-AU" altLang="en-US" dirty="0" smtClean="0"/>
              <a:t>Vendor solution</a:t>
            </a:r>
            <a:r>
              <a:rPr lang="en-AU" altLang="en-US" baseline="0" dirty="0" smtClean="0"/>
              <a:t> to gaps in their product was to use (and pay for) more of their product, I tried </a:t>
            </a:r>
            <a:r>
              <a:rPr lang="en-AU" altLang="en-US" baseline="0" dirty="0" err="1" smtClean="0"/>
              <a:t>Nagios</a:t>
            </a:r>
            <a:r>
              <a:rPr lang="en-AU" altLang="en-US" baseline="0" dirty="0" smtClean="0"/>
              <a:t> instead.</a:t>
            </a:r>
            <a:endParaRPr lang="en-AU" altLang="en-US" dirty="0" smtClean="0"/>
          </a:p>
          <a:p>
            <a:r>
              <a:rPr lang="en-AU" altLang="en-US" dirty="0" smtClean="0"/>
              <a:t>2 years after the initial </a:t>
            </a:r>
            <a:r>
              <a:rPr lang="en-AU" altLang="en-US" dirty="0" err="1" smtClean="0"/>
              <a:t>Nagios</a:t>
            </a:r>
            <a:r>
              <a:rPr lang="en-AU" altLang="en-US" dirty="0" smtClean="0"/>
              <a:t> instance was deployed and seeing the benefits first hand, I went out on a limb and personally made the decision to deploy </a:t>
            </a:r>
            <a:r>
              <a:rPr lang="en-AU" altLang="en-US" dirty="0" err="1" smtClean="0"/>
              <a:t>Nagios</a:t>
            </a:r>
            <a:r>
              <a:rPr lang="en-AU" altLang="en-US" dirty="0" smtClean="0"/>
              <a:t> monitoring throughout the enterprise.</a:t>
            </a:r>
          </a:p>
          <a:p>
            <a:r>
              <a:rPr lang="en-AU" altLang="en-US" dirty="0" err="1" smtClean="0"/>
              <a:t>Nagios</a:t>
            </a:r>
            <a:r>
              <a:rPr lang="en-AU" altLang="en-US" dirty="0" smtClean="0"/>
              <a:t> implementation was very successful</a:t>
            </a:r>
          </a:p>
          <a:p>
            <a:endParaRPr lang="en-AU" altLang="en-US" dirty="0" smtClean="0"/>
          </a:p>
          <a:p>
            <a:r>
              <a:rPr lang="en-AU" altLang="en-US" dirty="0" smtClean="0"/>
              <a:t>The head of IT production support at the time, was so happy with the results that we were rapidly achieving that my KPI's for the year were all changed mid year from various monitoring projects to a single entry, "Remove vendor</a:t>
            </a:r>
            <a:r>
              <a:rPr lang="en-AU" altLang="en-US" baseline="0" dirty="0" smtClean="0"/>
              <a:t> framework</a:t>
            </a:r>
            <a:r>
              <a:rPr lang="en-AU" altLang="en-US" dirty="0" smtClean="0"/>
              <a:t> and replace with </a:t>
            </a:r>
            <a:r>
              <a:rPr lang="en-AU" altLang="en-US" dirty="0" err="1" smtClean="0"/>
              <a:t>Nagios</a:t>
            </a:r>
            <a:r>
              <a:rPr lang="en-AU" altLang="en-US" dirty="0" smtClean="0"/>
              <a:t>".</a:t>
            </a:r>
          </a:p>
          <a:p>
            <a:endParaRPr lang="en-AU" altLang="en-US" dirty="0" smtClean="0"/>
          </a:p>
          <a:p>
            <a:r>
              <a:rPr lang="en-AU" altLang="en-US" dirty="0" smtClean="0"/>
              <a:t>I was a member of the original team of three, that deployed the vendor monitoring 16 years ago in 1998</a:t>
            </a:r>
          </a:p>
          <a:p>
            <a:r>
              <a:rPr lang="en-AU" altLang="en-US" dirty="0" smtClean="0"/>
              <a:t>I have a unique insiders view of the entire monitoring journey and in depth knowledge of the successes and failures.</a:t>
            </a:r>
          </a:p>
          <a:p>
            <a:r>
              <a:rPr lang="en-AU" altLang="en-US" dirty="0" smtClean="0"/>
              <a:t>We were successful and saved the company many millions of dollars in annual licensing fees.</a:t>
            </a:r>
          </a:p>
          <a:p>
            <a:endParaRPr lang="en-AU" altLang="en-US" dirty="0" smtClean="0"/>
          </a:p>
        </p:txBody>
      </p:sp>
      <p:sp>
        <p:nvSpPr>
          <p:cNvPr id="4" name="Slide Number Placeholder 3"/>
          <p:cNvSpPr>
            <a:spLocks noGrp="1"/>
          </p:cNvSpPr>
          <p:nvPr>
            <p:ph type="sldNum" sz="quarter" idx="10"/>
          </p:nvPr>
        </p:nvSpPr>
        <p:spPr/>
        <p:txBody>
          <a:bodyPr/>
          <a:lstStyle/>
          <a:p>
            <a:fld id="{EC743128-3E0C-45E7-A909-01D8236E0980}" type="slidenum">
              <a:rPr lang="en-AU" smtClean="0"/>
              <a:t>7</a:t>
            </a:fld>
            <a:endParaRPr lang="en-AU"/>
          </a:p>
        </p:txBody>
      </p:sp>
    </p:spTree>
    <p:extLst>
      <p:ext uri="{BB962C8B-B14F-4D97-AF65-F5344CB8AC3E}">
        <p14:creationId xmlns:p14="http://schemas.microsoft.com/office/powerpoint/2010/main" val="2827140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dirty="0" smtClean="0"/>
              <a:t>Speaker Notes:</a:t>
            </a:r>
          </a:p>
          <a:p>
            <a:endParaRPr lang="en-AU" altLang="en-US" dirty="0" smtClean="0"/>
          </a:p>
          <a:p>
            <a:r>
              <a:rPr lang="en-AU" altLang="en-US" dirty="0" smtClean="0"/>
              <a:t>Paradigm</a:t>
            </a:r>
            <a:r>
              <a:rPr lang="en-AU" altLang="en-US" baseline="0" dirty="0" smtClean="0"/>
              <a:t> shift in monitoring, </a:t>
            </a:r>
            <a:r>
              <a:rPr lang="en-AU" altLang="en-US" baseline="0" dirty="0" err="1" smtClean="0"/>
              <a:t>Nagios</a:t>
            </a:r>
            <a:r>
              <a:rPr lang="en-AU" altLang="en-US" baseline="0" dirty="0" smtClean="0"/>
              <a:t> so easy to use that systems admins now in charge of their own monitoring, previously not possible due to complexity.</a:t>
            </a:r>
          </a:p>
          <a:p>
            <a:endParaRPr lang="en-AU" altLang="en-US" dirty="0" smtClean="0"/>
          </a:p>
          <a:p>
            <a:r>
              <a:rPr lang="en-AU" altLang="en-US" dirty="0" smtClean="0"/>
              <a:t>In six months we achieved deeper monitoring penetration that in the previous</a:t>
            </a:r>
            <a:r>
              <a:rPr lang="en-AU" altLang="en-US" baseline="0" dirty="0" smtClean="0"/>
              <a:t> 8 years</a:t>
            </a:r>
          </a:p>
          <a:p>
            <a:r>
              <a:rPr lang="en-AU" altLang="en-US" baseline="0" dirty="0" smtClean="0"/>
              <a:t>No more us and them or turf wars, </a:t>
            </a:r>
            <a:r>
              <a:rPr lang="en-AU" altLang="en-US" baseline="0" dirty="0" err="1" smtClean="0"/>
              <a:t>sysadmins</a:t>
            </a:r>
            <a:r>
              <a:rPr lang="en-AU" altLang="en-US" baseline="0" dirty="0" smtClean="0"/>
              <a:t> own it, so they embraced it.</a:t>
            </a:r>
          </a:p>
          <a:p>
            <a:r>
              <a:rPr lang="en-AU" altLang="en-US" baseline="0" dirty="0" smtClean="0"/>
              <a:t>App Support teams know their apps better than the monitoring team ever will, we gave them the tools to monitor what they knew was important to them.</a:t>
            </a:r>
          </a:p>
          <a:p>
            <a:r>
              <a:rPr lang="en-AU" altLang="en-US" baseline="0" dirty="0" smtClean="0"/>
              <a:t>I provide the monitoring system, they provide the app knowledge.</a:t>
            </a:r>
            <a:endParaRPr lang="en-AU" altLang="en-US" dirty="0" smtClean="0"/>
          </a:p>
          <a:p>
            <a:endParaRPr lang="en-AU" altLang="en-US" dirty="0" smtClean="0"/>
          </a:p>
          <a:p>
            <a:r>
              <a:rPr lang="en-AU" altLang="en-US" dirty="0" smtClean="0"/>
              <a:t>Including monitoring</a:t>
            </a:r>
            <a:r>
              <a:rPr lang="en-AU" altLang="en-US" baseline="0" dirty="0" smtClean="0"/>
              <a:t> agents in server builds makes life so much easier later on, infrastructure teams built the agents into their build process because they wanted them</a:t>
            </a:r>
          </a:p>
          <a:p>
            <a:r>
              <a:rPr lang="en-AU" altLang="en-US" baseline="0" dirty="0" smtClean="0"/>
              <a:t>Internal customers are pleasantly surprised when I show up to project meeting and say “sure, I’ll have it done by next week” instead of the usual 3 months +</a:t>
            </a:r>
          </a:p>
          <a:p>
            <a:r>
              <a:rPr lang="en-AU" altLang="en-US" baseline="0" dirty="0" smtClean="0"/>
              <a:t>Occasionally I am able to attend the first meeting with a sample dashboard of their app.</a:t>
            </a:r>
          </a:p>
          <a:p>
            <a:endParaRPr lang="en-AU" altLang="en-US" dirty="0" smtClean="0"/>
          </a:p>
        </p:txBody>
      </p:sp>
      <p:sp>
        <p:nvSpPr>
          <p:cNvPr id="4" name="Slide Number Placeholder 3"/>
          <p:cNvSpPr>
            <a:spLocks noGrp="1"/>
          </p:cNvSpPr>
          <p:nvPr>
            <p:ph type="sldNum" sz="quarter" idx="10"/>
          </p:nvPr>
        </p:nvSpPr>
        <p:spPr/>
        <p:txBody>
          <a:bodyPr/>
          <a:lstStyle/>
          <a:p>
            <a:fld id="{EC743128-3E0C-45E7-A909-01D8236E0980}" type="slidenum">
              <a:rPr lang="en-AU" smtClean="0"/>
              <a:t>8</a:t>
            </a:fld>
            <a:endParaRPr lang="en-AU"/>
          </a:p>
        </p:txBody>
      </p:sp>
    </p:spTree>
    <p:extLst>
      <p:ext uri="{BB962C8B-B14F-4D97-AF65-F5344CB8AC3E}">
        <p14:creationId xmlns:p14="http://schemas.microsoft.com/office/powerpoint/2010/main" val="2827140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Speaker Notes:</a:t>
            </a:r>
          </a:p>
          <a:p>
            <a:endParaRPr lang="en-AU" dirty="0" smtClean="0"/>
          </a:p>
          <a:p>
            <a:r>
              <a:rPr lang="en-AU" dirty="0" smtClean="0"/>
              <a:t>All supported by: 16 </a:t>
            </a:r>
            <a:r>
              <a:rPr lang="en-AU" dirty="0" err="1" smtClean="0"/>
              <a:t>Nagios</a:t>
            </a:r>
            <a:r>
              <a:rPr lang="en-AU" dirty="0" smtClean="0"/>
              <a:t> servers,</a:t>
            </a:r>
            <a:r>
              <a:rPr lang="en-AU" baseline="0" dirty="0" smtClean="0"/>
              <a:t> 1 engineer and lots of support from </a:t>
            </a:r>
            <a:r>
              <a:rPr lang="en-AU" baseline="0" dirty="0" err="1" smtClean="0"/>
              <a:t>SysAdmin</a:t>
            </a:r>
            <a:r>
              <a:rPr lang="en-AU" baseline="0" dirty="0" smtClean="0"/>
              <a:t> colleagues.</a:t>
            </a:r>
            <a:endParaRPr lang="en-AU" dirty="0" smtClean="0"/>
          </a:p>
          <a:p>
            <a:endParaRPr lang="en-AU" altLang="en-US" dirty="0" smtClean="0"/>
          </a:p>
          <a:p>
            <a:endParaRPr lang="en-AU" altLang="en-US" dirty="0" smtClean="0"/>
          </a:p>
        </p:txBody>
      </p:sp>
      <p:sp>
        <p:nvSpPr>
          <p:cNvPr id="4" name="Slide Number Placeholder 3"/>
          <p:cNvSpPr>
            <a:spLocks noGrp="1"/>
          </p:cNvSpPr>
          <p:nvPr>
            <p:ph type="sldNum" sz="quarter" idx="10"/>
          </p:nvPr>
        </p:nvSpPr>
        <p:spPr/>
        <p:txBody>
          <a:bodyPr/>
          <a:lstStyle/>
          <a:p>
            <a:fld id="{EC743128-3E0C-45E7-A909-01D8236E0980}" type="slidenum">
              <a:rPr lang="en-AU" smtClean="0"/>
              <a:t>9</a:t>
            </a:fld>
            <a:endParaRPr lang="en-AU"/>
          </a:p>
        </p:txBody>
      </p:sp>
    </p:spTree>
    <p:extLst>
      <p:ext uri="{BB962C8B-B14F-4D97-AF65-F5344CB8AC3E}">
        <p14:creationId xmlns:p14="http://schemas.microsoft.com/office/powerpoint/2010/main" val="2827140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Speaker Notes:</a:t>
            </a:r>
          </a:p>
        </p:txBody>
      </p:sp>
      <p:sp>
        <p:nvSpPr>
          <p:cNvPr id="4" name="Slide Number Placeholder 3"/>
          <p:cNvSpPr>
            <a:spLocks noGrp="1"/>
          </p:cNvSpPr>
          <p:nvPr>
            <p:ph type="sldNum" sz="quarter" idx="10"/>
          </p:nvPr>
        </p:nvSpPr>
        <p:spPr/>
        <p:txBody>
          <a:bodyPr/>
          <a:lstStyle/>
          <a:p>
            <a:fld id="{EC743128-3E0C-45E7-A909-01D8236E0980}" type="slidenum">
              <a:rPr lang="en-AU" smtClean="0"/>
              <a:t>10</a:t>
            </a:fld>
            <a:endParaRPr lang="en-AU"/>
          </a:p>
        </p:txBody>
      </p:sp>
    </p:spTree>
    <p:extLst>
      <p:ext uri="{BB962C8B-B14F-4D97-AF65-F5344CB8AC3E}">
        <p14:creationId xmlns:p14="http://schemas.microsoft.com/office/powerpoint/2010/main" val="2827140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Speaker Notes:</a:t>
            </a:r>
          </a:p>
          <a:p>
            <a:endParaRPr lang="en-AU" altLang="en-US" dirty="0" smtClean="0"/>
          </a:p>
          <a:p>
            <a:endParaRPr lang="en-AU" altLang="en-US" dirty="0" smtClean="0"/>
          </a:p>
        </p:txBody>
      </p:sp>
      <p:sp>
        <p:nvSpPr>
          <p:cNvPr id="4" name="Slide Number Placeholder 3"/>
          <p:cNvSpPr>
            <a:spLocks noGrp="1"/>
          </p:cNvSpPr>
          <p:nvPr>
            <p:ph type="sldNum" sz="quarter" idx="10"/>
          </p:nvPr>
        </p:nvSpPr>
        <p:spPr/>
        <p:txBody>
          <a:bodyPr/>
          <a:lstStyle/>
          <a:p>
            <a:fld id="{EC743128-3E0C-45E7-A909-01D8236E0980}" type="slidenum">
              <a:rPr lang="en-AU" smtClean="0"/>
              <a:t>11</a:t>
            </a:fld>
            <a:endParaRPr lang="en-AU"/>
          </a:p>
        </p:txBody>
      </p:sp>
    </p:spTree>
    <p:extLst>
      <p:ext uri="{BB962C8B-B14F-4D97-AF65-F5344CB8AC3E}">
        <p14:creationId xmlns:p14="http://schemas.microsoft.com/office/powerpoint/2010/main" val="2827140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9299"/>
            <a:ext cx="7772400" cy="110354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7349"/>
            <a:ext cx="6400800" cy="131566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1E9A4A9-D095-41F7-B2D8-60C19A62F1A1}" type="datetimeFigureOut">
              <a:rPr lang="en-US" smtClean="0"/>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4995B-4D80-424B-8474-687D08C6FB66}" type="slidenum">
              <a:rPr lang="en-US" smtClean="0"/>
              <a:t>‹#›</a:t>
            </a:fld>
            <a:endParaRPr lang="en-US"/>
          </a:p>
        </p:txBody>
      </p:sp>
    </p:spTree>
    <p:extLst>
      <p:ext uri="{BB962C8B-B14F-4D97-AF65-F5344CB8AC3E}">
        <p14:creationId xmlns:p14="http://schemas.microsoft.com/office/powerpoint/2010/main" val="1280553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E9A4A9-D095-41F7-B2D8-60C19A62F1A1}" type="datetimeFigureOut">
              <a:rPr lang="en-US" smtClean="0"/>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4995B-4D80-424B-8474-687D08C6FB66}" type="slidenum">
              <a:rPr lang="en-US" smtClean="0"/>
              <a:t>‹#›</a:t>
            </a:fld>
            <a:endParaRPr lang="en-US"/>
          </a:p>
        </p:txBody>
      </p:sp>
    </p:spTree>
    <p:extLst>
      <p:ext uri="{BB962C8B-B14F-4D97-AF65-F5344CB8AC3E}">
        <p14:creationId xmlns:p14="http://schemas.microsoft.com/office/powerpoint/2010/main" val="3031025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169"/>
            <a:ext cx="2057400" cy="439270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169"/>
            <a:ext cx="6019800" cy="439270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E9A4A9-D095-41F7-B2D8-60C19A62F1A1}" type="datetimeFigureOut">
              <a:rPr lang="en-US" smtClean="0"/>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4995B-4D80-424B-8474-687D08C6FB66}" type="slidenum">
              <a:rPr lang="en-US" smtClean="0"/>
              <a:t>‹#›</a:t>
            </a:fld>
            <a:endParaRPr lang="en-US"/>
          </a:p>
        </p:txBody>
      </p:sp>
    </p:spTree>
    <p:extLst>
      <p:ext uri="{BB962C8B-B14F-4D97-AF65-F5344CB8AC3E}">
        <p14:creationId xmlns:p14="http://schemas.microsoft.com/office/powerpoint/2010/main" val="84295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572029"/>
            <a:ext cx="7772400" cy="1144058"/>
          </a:xfrm>
        </p:spPr>
        <p:txBody>
          <a:bodyPr/>
          <a:lstStyle>
            <a:lvl1pPr>
              <a:defRPr>
                <a:solidFill>
                  <a:schemeClr val="bg1"/>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1371600" y="1716088"/>
            <a:ext cx="6400800" cy="572029"/>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a:t>
            </a:r>
            <a:endParaRPr lang="en-US" dirty="0"/>
          </a:p>
        </p:txBody>
      </p:sp>
      <p:sp>
        <p:nvSpPr>
          <p:cNvPr id="4" name="Date Placeholder 3"/>
          <p:cNvSpPr>
            <a:spLocks noGrp="1"/>
          </p:cNvSpPr>
          <p:nvPr>
            <p:ph type="dt" sz="half" idx="10"/>
          </p:nvPr>
        </p:nvSpPr>
        <p:spPr/>
        <p:txBody>
          <a:bodyPr/>
          <a:lstStyle/>
          <a:p>
            <a:fld id="{F546B7FC-6DF0-46BC-8748-DD3BA160D17C}" type="datetimeFigureOut">
              <a:rPr lang="en-US" smtClean="0"/>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66DBC7-9F20-4BB1-9BBD-BBA54636F519}" type="slidenum">
              <a:rPr lang="en-US" smtClean="0"/>
              <a:t>‹#›</a:t>
            </a:fld>
            <a:endParaRPr lang="en-US"/>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85938" y="4461828"/>
            <a:ext cx="5572125" cy="807991"/>
          </a:xfrm>
          <a:prstGeom prst="rect">
            <a:avLst/>
          </a:prstGeom>
        </p:spPr>
      </p:pic>
      <p:sp>
        <p:nvSpPr>
          <p:cNvPr id="9" name="Text Placeholder 8"/>
          <p:cNvSpPr>
            <a:spLocks noGrp="1"/>
          </p:cNvSpPr>
          <p:nvPr>
            <p:ph type="body" sz="quarter" idx="13" hasCustomPrompt="1"/>
          </p:nvPr>
        </p:nvSpPr>
        <p:spPr>
          <a:xfrm>
            <a:off x="2514599" y="2288117"/>
            <a:ext cx="4114800" cy="400420"/>
          </a:xfrm>
        </p:spPr>
        <p:txBody>
          <a:bodyPr>
            <a:normAutofit/>
          </a:bodyPr>
          <a:lstStyle>
            <a:lvl1pPr marL="0" indent="0" algn="ctr">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youremail@domain.com</a:t>
            </a:r>
          </a:p>
        </p:txBody>
      </p:sp>
    </p:spTree>
    <p:extLst>
      <p:ext uri="{BB962C8B-B14F-4D97-AF65-F5344CB8AC3E}">
        <p14:creationId xmlns:p14="http://schemas.microsoft.com/office/powerpoint/2010/main" val="458561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572029"/>
            <a:ext cx="7772400" cy="1144058"/>
          </a:xfrm>
        </p:spPr>
        <p:txBody>
          <a:bodyPr/>
          <a:lstStyle>
            <a:lvl1pPr>
              <a:defRPr>
                <a:solidFill>
                  <a:schemeClr val="bg1"/>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1371600" y="1716088"/>
            <a:ext cx="6400800" cy="572029"/>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a:t>
            </a:r>
            <a:endParaRPr lang="en-US" dirty="0"/>
          </a:p>
        </p:txBody>
      </p:sp>
      <p:sp>
        <p:nvSpPr>
          <p:cNvPr id="4" name="Date Placeholder 3"/>
          <p:cNvSpPr>
            <a:spLocks noGrp="1"/>
          </p:cNvSpPr>
          <p:nvPr>
            <p:ph type="dt" sz="half" idx="10"/>
          </p:nvPr>
        </p:nvSpPr>
        <p:spPr/>
        <p:txBody>
          <a:bodyPr/>
          <a:lstStyle/>
          <a:p>
            <a:fld id="{F546B7FC-6DF0-46BC-8748-DD3BA160D17C}" type="datetimeFigureOut">
              <a:rPr lang="en-US" smtClean="0">
                <a:solidFill>
                  <a:prstClr val="black">
                    <a:tint val="75000"/>
                  </a:prstClr>
                </a:solidFill>
              </a:rPr>
              <a:pPr/>
              <a:t>10/20/2014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D66DBC7-9F20-4BB1-9BBD-BBA54636F519}"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85938" y="4461828"/>
            <a:ext cx="5572125" cy="807991"/>
          </a:xfrm>
          <a:prstGeom prst="rect">
            <a:avLst/>
          </a:prstGeom>
        </p:spPr>
      </p:pic>
      <p:sp>
        <p:nvSpPr>
          <p:cNvPr id="9" name="Text Placeholder 8"/>
          <p:cNvSpPr>
            <a:spLocks noGrp="1"/>
          </p:cNvSpPr>
          <p:nvPr>
            <p:ph type="body" sz="quarter" idx="13" hasCustomPrompt="1"/>
          </p:nvPr>
        </p:nvSpPr>
        <p:spPr>
          <a:xfrm>
            <a:off x="2514599" y="2288117"/>
            <a:ext cx="4114800" cy="400420"/>
          </a:xfrm>
        </p:spPr>
        <p:txBody>
          <a:bodyPr>
            <a:normAutofit/>
          </a:bodyPr>
          <a:lstStyle>
            <a:lvl1pPr marL="0" indent="0" algn="ctr">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youremail@domain.com</a:t>
            </a:r>
          </a:p>
        </p:txBody>
      </p:sp>
    </p:spTree>
    <p:extLst>
      <p:ext uri="{BB962C8B-B14F-4D97-AF65-F5344CB8AC3E}">
        <p14:creationId xmlns:p14="http://schemas.microsoft.com/office/powerpoint/2010/main" val="1146410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25973" b="59999"/>
          <a:stretch/>
        </p:blipFill>
        <p:spPr>
          <a:xfrm>
            <a:off x="0" y="0"/>
            <a:ext cx="9144000" cy="796074"/>
          </a:xfrm>
          <a:prstGeom prst="rect">
            <a:avLst/>
          </a:prstGeom>
        </p:spPr>
      </p:pic>
      <p:sp>
        <p:nvSpPr>
          <p:cNvPr id="2" name="Title 1"/>
          <p:cNvSpPr>
            <a:spLocks noGrp="1"/>
          </p:cNvSpPr>
          <p:nvPr>
            <p:ph type="title"/>
          </p:nvPr>
        </p:nvSpPr>
        <p:spPr>
          <a:xfrm>
            <a:off x="457200" y="0"/>
            <a:ext cx="8229600" cy="796074"/>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0" indent="0">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546B7FC-6DF0-46BC-8748-DD3BA160D17C}" type="datetimeFigureOut">
              <a:rPr lang="en-US" smtClean="0">
                <a:solidFill>
                  <a:prstClr val="black">
                    <a:tint val="75000"/>
                  </a:prstClr>
                </a:solidFill>
              </a:rPr>
              <a:pPr/>
              <a:t>10/20/2014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D66DBC7-9F20-4BB1-9BBD-BBA54636F519}" type="slidenum">
              <a:rPr lang="en-US" smtClean="0">
                <a:solidFill>
                  <a:prstClr val="black">
                    <a:tint val="75000"/>
                  </a:prstClr>
                </a:solidFill>
              </a:rPr>
              <a:pPr/>
              <a:t>‹#›</a:t>
            </a:fld>
            <a:endParaRPr lang="en-US">
              <a:solidFill>
                <a:prstClr val="black">
                  <a:tint val="75000"/>
                </a:prstClr>
              </a:solidFill>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4761902"/>
            <a:ext cx="3810000" cy="386361"/>
          </a:xfrm>
          <a:prstGeom prst="rect">
            <a:avLst/>
          </a:prstGeom>
        </p:spPr>
      </p:pic>
    </p:spTree>
    <p:extLst>
      <p:ext uri="{BB962C8B-B14F-4D97-AF65-F5344CB8AC3E}">
        <p14:creationId xmlns:p14="http://schemas.microsoft.com/office/powerpoint/2010/main" val="34371127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t="25973" b="59999"/>
          <a:stretch/>
        </p:blipFill>
        <p:spPr>
          <a:xfrm>
            <a:off x="0" y="0"/>
            <a:ext cx="9144000" cy="796074"/>
          </a:xfrm>
          <a:prstGeom prst="rect">
            <a:avLst/>
          </a:prstGeom>
        </p:spPr>
      </p:pic>
      <p:sp>
        <p:nvSpPr>
          <p:cNvPr id="2" name="Title 1"/>
          <p:cNvSpPr>
            <a:spLocks noGrp="1"/>
          </p:cNvSpPr>
          <p:nvPr>
            <p:ph type="title"/>
          </p:nvPr>
        </p:nvSpPr>
        <p:spPr>
          <a:xfrm>
            <a:off x="722313" y="3308236"/>
            <a:ext cx="7772400" cy="1022502"/>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2054"/>
            <a:ext cx="7772400" cy="112618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46B7FC-6DF0-46BC-8748-DD3BA160D17C}" type="datetimeFigureOut">
              <a:rPr lang="en-US" smtClean="0">
                <a:solidFill>
                  <a:prstClr val="black">
                    <a:tint val="75000"/>
                  </a:prstClr>
                </a:solidFill>
              </a:rPr>
              <a:pPr/>
              <a:t>10/20/2014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D66DBC7-9F20-4BB1-9BBD-BBA54636F519}"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4761902"/>
            <a:ext cx="3810000" cy="386361"/>
          </a:xfrm>
          <a:prstGeom prst="rect">
            <a:avLst/>
          </a:prstGeom>
        </p:spPr>
      </p:pic>
    </p:spTree>
    <p:extLst>
      <p:ext uri="{BB962C8B-B14F-4D97-AF65-F5344CB8AC3E}">
        <p14:creationId xmlns:p14="http://schemas.microsoft.com/office/powerpoint/2010/main" val="31319758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25973" b="59999"/>
          <a:stretch/>
        </p:blipFill>
        <p:spPr>
          <a:xfrm>
            <a:off x="0" y="0"/>
            <a:ext cx="9144000" cy="796074"/>
          </a:xfrm>
          <a:prstGeom prst="rect">
            <a:avLst/>
          </a:prstGeom>
        </p:spPr>
      </p:pic>
      <p:sp>
        <p:nvSpPr>
          <p:cNvPr id="2" name="Title 1"/>
          <p:cNvSpPr>
            <a:spLocks noGrp="1"/>
          </p:cNvSpPr>
          <p:nvPr>
            <p:ph type="title"/>
          </p:nvPr>
        </p:nvSpPr>
        <p:spPr>
          <a:xfrm>
            <a:off x="457200" y="0"/>
            <a:ext cx="8229600" cy="796074"/>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01262"/>
            <a:ext cx="4038600" cy="33976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1262"/>
            <a:ext cx="4038600" cy="33976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46B7FC-6DF0-46BC-8748-DD3BA160D17C}" type="datetimeFigureOut">
              <a:rPr lang="en-US" smtClean="0">
                <a:solidFill>
                  <a:prstClr val="black">
                    <a:tint val="75000"/>
                  </a:prstClr>
                </a:solidFill>
              </a:rPr>
              <a:pPr/>
              <a:t>10/20/2014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D66DBC7-9F20-4BB1-9BBD-BBA54636F519}"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4761902"/>
            <a:ext cx="3810000" cy="386361"/>
          </a:xfrm>
          <a:prstGeom prst="rect">
            <a:avLst/>
          </a:prstGeom>
        </p:spPr>
      </p:pic>
    </p:spTree>
    <p:extLst>
      <p:ext uri="{BB962C8B-B14F-4D97-AF65-F5344CB8AC3E}">
        <p14:creationId xmlns:p14="http://schemas.microsoft.com/office/powerpoint/2010/main" val="732419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t="25973" b="59999"/>
          <a:stretch/>
        </p:blipFill>
        <p:spPr>
          <a:xfrm>
            <a:off x="0" y="0"/>
            <a:ext cx="9144000" cy="796074"/>
          </a:xfrm>
          <a:prstGeom prst="rect">
            <a:avLst/>
          </a:prstGeom>
        </p:spPr>
      </p:pic>
      <p:sp>
        <p:nvSpPr>
          <p:cNvPr id="2" name="Title 1"/>
          <p:cNvSpPr>
            <a:spLocks noGrp="1"/>
          </p:cNvSpPr>
          <p:nvPr>
            <p:ph type="title"/>
          </p:nvPr>
        </p:nvSpPr>
        <p:spPr>
          <a:xfrm>
            <a:off x="457200" y="0"/>
            <a:ext cx="8229600" cy="796074"/>
          </a:xfrm>
        </p:spPr>
        <p:txBody>
          <a:bodyPr/>
          <a:lstStyle>
            <a:lvl1pPr>
              <a:defRPr>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52401"/>
            <a:ext cx="4040188"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2667"/>
            <a:ext cx="4040188"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2401"/>
            <a:ext cx="4041775"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2667"/>
            <a:ext cx="4041775"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46B7FC-6DF0-46BC-8748-DD3BA160D17C}" type="datetimeFigureOut">
              <a:rPr lang="en-US" smtClean="0">
                <a:solidFill>
                  <a:prstClr val="black">
                    <a:tint val="75000"/>
                  </a:prstClr>
                </a:solidFill>
              </a:rPr>
              <a:pPr/>
              <a:t>10/20/2014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D66DBC7-9F20-4BB1-9BBD-BBA54636F519}" type="slidenum">
              <a:rPr lang="en-US" smtClean="0">
                <a:solidFill>
                  <a:prstClr val="black">
                    <a:tint val="75000"/>
                  </a:prstClr>
                </a:solidFill>
              </a:rPr>
              <a:pPr/>
              <a:t>‹#›</a:t>
            </a:fld>
            <a:endParaRPr lang="en-US">
              <a:solidFill>
                <a:prstClr val="black">
                  <a:tint val="75000"/>
                </a:prstClr>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4761902"/>
            <a:ext cx="3810000" cy="386361"/>
          </a:xfrm>
          <a:prstGeom prst="rect">
            <a:avLst/>
          </a:prstGeom>
        </p:spPr>
      </p:pic>
    </p:spTree>
    <p:extLst>
      <p:ext uri="{BB962C8B-B14F-4D97-AF65-F5344CB8AC3E}">
        <p14:creationId xmlns:p14="http://schemas.microsoft.com/office/powerpoint/2010/main" val="27989755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25973" b="59999"/>
          <a:stretch/>
        </p:blipFill>
        <p:spPr>
          <a:xfrm>
            <a:off x="0" y="0"/>
            <a:ext cx="9144000" cy="796074"/>
          </a:xfrm>
          <a:prstGeom prst="rect">
            <a:avLst/>
          </a:prstGeom>
        </p:spPr>
      </p:pic>
      <p:sp>
        <p:nvSpPr>
          <p:cNvPr id="2" name="Title 1"/>
          <p:cNvSpPr>
            <a:spLocks noGrp="1"/>
          </p:cNvSpPr>
          <p:nvPr>
            <p:ph type="title"/>
          </p:nvPr>
        </p:nvSpPr>
        <p:spPr>
          <a:xfrm>
            <a:off x="457200" y="0"/>
            <a:ext cx="8229600" cy="796074"/>
          </a:xfrm>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F546B7FC-6DF0-46BC-8748-DD3BA160D17C}" type="datetimeFigureOut">
              <a:rPr lang="en-US" smtClean="0">
                <a:solidFill>
                  <a:prstClr val="black">
                    <a:tint val="75000"/>
                  </a:prstClr>
                </a:solidFill>
              </a:rPr>
              <a:pPr/>
              <a:t>10/20/2014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D66DBC7-9F20-4BB1-9BBD-BBA54636F519}" type="slidenum">
              <a:rPr lang="en-US" smtClean="0">
                <a:solidFill>
                  <a:prstClr val="black">
                    <a:tint val="75000"/>
                  </a:prstClr>
                </a:solidFill>
              </a:rPr>
              <a:pPr/>
              <a:t>‹#›</a:t>
            </a:fld>
            <a:endParaRPr lang="en-US">
              <a:solidFill>
                <a:prstClr val="black">
                  <a:tint val="75000"/>
                </a:prstClr>
              </a:solidFill>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4761902"/>
            <a:ext cx="3810000" cy="386361"/>
          </a:xfrm>
          <a:prstGeom prst="rect">
            <a:avLst/>
          </a:prstGeom>
        </p:spPr>
      </p:pic>
    </p:spTree>
    <p:extLst>
      <p:ext uri="{BB962C8B-B14F-4D97-AF65-F5344CB8AC3E}">
        <p14:creationId xmlns:p14="http://schemas.microsoft.com/office/powerpoint/2010/main" val="14912571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25973" b="59999"/>
          <a:stretch/>
        </p:blipFill>
        <p:spPr>
          <a:xfrm>
            <a:off x="0" y="0"/>
            <a:ext cx="9144000" cy="796074"/>
          </a:xfrm>
          <a:prstGeom prst="rect">
            <a:avLst/>
          </a:prstGeom>
        </p:spPr>
      </p:pic>
      <p:sp>
        <p:nvSpPr>
          <p:cNvPr id="2" name="Date Placeholder 1"/>
          <p:cNvSpPr>
            <a:spLocks noGrp="1"/>
          </p:cNvSpPr>
          <p:nvPr>
            <p:ph type="dt" sz="half" idx="10"/>
          </p:nvPr>
        </p:nvSpPr>
        <p:spPr/>
        <p:txBody>
          <a:bodyPr/>
          <a:lstStyle/>
          <a:p>
            <a:fld id="{F546B7FC-6DF0-46BC-8748-DD3BA160D17C}" type="datetimeFigureOut">
              <a:rPr lang="en-US" smtClean="0">
                <a:solidFill>
                  <a:prstClr val="black">
                    <a:tint val="75000"/>
                  </a:prstClr>
                </a:solidFill>
              </a:rPr>
              <a:pPr/>
              <a:t>10/20/2014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D66DBC7-9F20-4BB1-9BBD-BBA54636F519}" type="slidenum">
              <a:rPr lang="en-US" smtClean="0">
                <a:solidFill>
                  <a:prstClr val="black">
                    <a:tint val="75000"/>
                  </a:prstClr>
                </a:solidFill>
              </a:rPr>
              <a:pPr/>
              <a:t>‹#›</a:t>
            </a:fld>
            <a:endParaRPr lang="en-US">
              <a:solidFill>
                <a:prstClr val="black">
                  <a:tint val="75000"/>
                </a:prstClr>
              </a:solidFill>
            </a:endParaRP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4761902"/>
            <a:ext cx="3810000" cy="386361"/>
          </a:xfrm>
          <a:prstGeom prst="rect">
            <a:avLst/>
          </a:prstGeom>
        </p:spPr>
      </p:pic>
    </p:spTree>
    <p:extLst>
      <p:ext uri="{BB962C8B-B14F-4D97-AF65-F5344CB8AC3E}">
        <p14:creationId xmlns:p14="http://schemas.microsoft.com/office/powerpoint/2010/main" val="3132337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E9A4A9-D095-41F7-B2D8-60C19A62F1A1}" type="datetimeFigureOut">
              <a:rPr lang="en-US" smtClean="0"/>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4995B-4D80-424B-8474-687D08C6FB66}" type="slidenum">
              <a:rPr lang="en-US" smtClean="0"/>
              <a:t>‹#›</a:t>
            </a:fld>
            <a:endParaRPr lang="en-US"/>
          </a:p>
        </p:txBody>
      </p:sp>
    </p:spTree>
    <p:extLst>
      <p:ext uri="{BB962C8B-B14F-4D97-AF65-F5344CB8AC3E}">
        <p14:creationId xmlns:p14="http://schemas.microsoft.com/office/powerpoint/2010/main" val="32190107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25973" b="59999"/>
          <a:stretch/>
        </p:blipFill>
        <p:spPr>
          <a:xfrm>
            <a:off x="0" y="0"/>
            <a:ext cx="9144000" cy="796074"/>
          </a:xfrm>
          <a:prstGeom prst="rect">
            <a:avLst/>
          </a:prstGeom>
        </p:spPr>
      </p:pic>
      <p:sp>
        <p:nvSpPr>
          <p:cNvPr id="2" name="Title 1"/>
          <p:cNvSpPr>
            <a:spLocks noGrp="1"/>
          </p:cNvSpPr>
          <p:nvPr>
            <p:ph type="title"/>
          </p:nvPr>
        </p:nvSpPr>
        <p:spPr>
          <a:xfrm>
            <a:off x="457201" y="204977"/>
            <a:ext cx="3008313" cy="87234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977"/>
            <a:ext cx="5111750" cy="4393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7322"/>
            <a:ext cx="3008313" cy="35215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46B7FC-6DF0-46BC-8748-DD3BA160D17C}" type="datetimeFigureOut">
              <a:rPr lang="en-US" smtClean="0">
                <a:solidFill>
                  <a:prstClr val="black">
                    <a:tint val="75000"/>
                  </a:prstClr>
                </a:solidFill>
              </a:rPr>
              <a:pPr/>
              <a:t>10/20/2014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D66DBC7-9F20-4BB1-9BBD-BBA54636F519}"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4761902"/>
            <a:ext cx="3810000" cy="386361"/>
          </a:xfrm>
          <a:prstGeom prst="rect">
            <a:avLst/>
          </a:prstGeom>
        </p:spPr>
      </p:pic>
    </p:spTree>
    <p:extLst>
      <p:ext uri="{BB962C8B-B14F-4D97-AF65-F5344CB8AC3E}">
        <p14:creationId xmlns:p14="http://schemas.microsoft.com/office/powerpoint/2010/main" val="24332846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25973" b="59999"/>
          <a:stretch/>
        </p:blipFill>
        <p:spPr>
          <a:xfrm>
            <a:off x="0" y="0"/>
            <a:ext cx="9144000" cy="796074"/>
          </a:xfrm>
          <a:prstGeom prst="rect">
            <a:avLst/>
          </a:prstGeom>
        </p:spPr>
      </p:pic>
      <p:sp>
        <p:nvSpPr>
          <p:cNvPr id="2" name="Title 1"/>
          <p:cNvSpPr>
            <a:spLocks noGrp="1"/>
          </p:cNvSpPr>
          <p:nvPr>
            <p:ph type="title"/>
          </p:nvPr>
        </p:nvSpPr>
        <p:spPr>
          <a:xfrm>
            <a:off x="1792288" y="3603784"/>
            <a:ext cx="5486400" cy="42544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007"/>
            <a:ext cx="5486400" cy="30889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9231"/>
            <a:ext cx="5486400" cy="60420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46B7FC-6DF0-46BC-8748-DD3BA160D17C}" type="datetimeFigureOut">
              <a:rPr lang="en-US" smtClean="0">
                <a:solidFill>
                  <a:prstClr val="black">
                    <a:tint val="75000"/>
                  </a:prstClr>
                </a:solidFill>
              </a:rPr>
              <a:pPr/>
              <a:t>10/20/2014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D66DBC7-9F20-4BB1-9BBD-BBA54636F519}"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4761902"/>
            <a:ext cx="3810000" cy="386361"/>
          </a:xfrm>
          <a:prstGeom prst="rect">
            <a:avLst/>
          </a:prstGeom>
        </p:spPr>
      </p:pic>
    </p:spTree>
    <p:extLst>
      <p:ext uri="{BB962C8B-B14F-4D97-AF65-F5344CB8AC3E}">
        <p14:creationId xmlns:p14="http://schemas.microsoft.com/office/powerpoint/2010/main" val="5129823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t="25973" b="59999"/>
          <a:stretch/>
        </p:blipFill>
        <p:spPr>
          <a:xfrm>
            <a:off x="0" y="0"/>
            <a:ext cx="9144000" cy="796074"/>
          </a:xfrm>
          <a:prstGeom prst="rect">
            <a:avLst/>
          </a:prstGeom>
        </p:spPr>
      </p:pic>
      <p:sp>
        <p:nvSpPr>
          <p:cNvPr id="2" name="Title 1"/>
          <p:cNvSpPr>
            <a:spLocks noGrp="1"/>
          </p:cNvSpPr>
          <p:nvPr>
            <p:ph type="title"/>
          </p:nvPr>
        </p:nvSpPr>
        <p:spPr>
          <a:xfrm>
            <a:off x="457200" y="0"/>
            <a:ext cx="8229600" cy="796074"/>
          </a:xfrm>
        </p:spPr>
        <p:txBody>
          <a:bodyPr/>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546B7FC-6DF0-46BC-8748-DD3BA160D17C}" type="datetimeFigureOut">
              <a:rPr lang="en-US" smtClean="0">
                <a:solidFill>
                  <a:prstClr val="black">
                    <a:tint val="75000"/>
                  </a:prstClr>
                </a:solidFill>
              </a:rPr>
              <a:pPr/>
              <a:t>10/20/2014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D66DBC7-9F20-4BB1-9BBD-BBA54636F519}"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4761902"/>
            <a:ext cx="3810000" cy="386361"/>
          </a:xfrm>
          <a:prstGeom prst="rect">
            <a:avLst/>
          </a:prstGeom>
        </p:spPr>
      </p:pic>
    </p:spTree>
    <p:extLst>
      <p:ext uri="{BB962C8B-B14F-4D97-AF65-F5344CB8AC3E}">
        <p14:creationId xmlns:p14="http://schemas.microsoft.com/office/powerpoint/2010/main" val="17508410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25973" b="59999"/>
          <a:stretch/>
        </p:blipFill>
        <p:spPr>
          <a:xfrm>
            <a:off x="0" y="0"/>
            <a:ext cx="9144000" cy="796074"/>
          </a:xfrm>
          <a:prstGeom prst="rect">
            <a:avLst/>
          </a:prstGeom>
        </p:spPr>
      </p:pic>
      <p:sp>
        <p:nvSpPr>
          <p:cNvPr id="2" name="Vertical Title 1"/>
          <p:cNvSpPr>
            <a:spLocks noGrp="1"/>
          </p:cNvSpPr>
          <p:nvPr>
            <p:ph type="title" orient="vert"/>
          </p:nvPr>
        </p:nvSpPr>
        <p:spPr>
          <a:xfrm>
            <a:off x="6629400" y="206169"/>
            <a:ext cx="2057400" cy="439270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169"/>
            <a:ext cx="6019800" cy="439270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46B7FC-6DF0-46BC-8748-DD3BA160D17C}" type="datetimeFigureOut">
              <a:rPr lang="en-US" smtClean="0">
                <a:solidFill>
                  <a:prstClr val="black">
                    <a:tint val="75000"/>
                  </a:prstClr>
                </a:solidFill>
              </a:rPr>
              <a:pPr/>
              <a:t>10/20/2014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D66DBC7-9F20-4BB1-9BBD-BBA54636F519}"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4761902"/>
            <a:ext cx="3810000" cy="386361"/>
          </a:xfrm>
          <a:prstGeom prst="rect">
            <a:avLst/>
          </a:prstGeom>
        </p:spPr>
      </p:pic>
    </p:spTree>
    <p:extLst>
      <p:ext uri="{BB962C8B-B14F-4D97-AF65-F5344CB8AC3E}">
        <p14:creationId xmlns:p14="http://schemas.microsoft.com/office/powerpoint/2010/main" val="4204291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8236"/>
            <a:ext cx="7772400" cy="1022502"/>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2054"/>
            <a:ext cx="7772400" cy="112618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E9A4A9-D095-41F7-B2D8-60C19A62F1A1}" type="datetimeFigureOut">
              <a:rPr lang="en-US" smtClean="0"/>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4995B-4D80-424B-8474-687D08C6FB66}" type="slidenum">
              <a:rPr lang="en-US" smtClean="0"/>
              <a:t>‹#›</a:t>
            </a:fld>
            <a:endParaRPr lang="en-US"/>
          </a:p>
        </p:txBody>
      </p:sp>
    </p:spTree>
    <p:extLst>
      <p:ext uri="{BB962C8B-B14F-4D97-AF65-F5344CB8AC3E}">
        <p14:creationId xmlns:p14="http://schemas.microsoft.com/office/powerpoint/2010/main" val="2418527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1262"/>
            <a:ext cx="4038600" cy="33976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1262"/>
            <a:ext cx="4038600" cy="33976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E9A4A9-D095-41F7-B2D8-60C19A62F1A1}" type="datetimeFigureOut">
              <a:rPr lang="en-US" smtClean="0"/>
              <a:t>10/20/2014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24995B-4D80-424B-8474-687D08C6FB66}" type="slidenum">
              <a:rPr lang="en-US" smtClean="0"/>
              <a:t>‹#›</a:t>
            </a:fld>
            <a:endParaRPr lang="en-US"/>
          </a:p>
        </p:txBody>
      </p:sp>
    </p:spTree>
    <p:extLst>
      <p:ext uri="{BB962C8B-B14F-4D97-AF65-F5344CB8AC3E}">
        <p14:creationId xmlns:p14="http://schemas.microsoft.com/office/powerpoint/2010/main" val="4275306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2401"/>
            <a:ext cx="4040188"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2667"/>
            <a:ext cx="4040188"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2401"/>
            <a:ext cx="4041775"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2667"/>
            <a:ext cx="4041775"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E9A4A9-D095-41F7-B2D8-60C19A62F1A1}" type="datetimeFigureOut">
              <a:rPr lang="en-US" smtClean="0"/>
              <a:t>10/20/2014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24995B-4D80-424B-8474-687D08C6FB66}" type="slidenum">
              <a:rPr lang="en-US" smtClean="0"/>
              <a:t>‹#›</a:t>
            </a:fld>
            <a:endParaRPr lang="en-US"/>
          </a:p>
        </p:txBody>
      </p:sp>
    </p:spTree>
    <p:extLst>
      <p:ext uri="{BB962C8B-B14F-4D97-AF65-F5344CB8AC3E}">
        <p14:creationId xmlns:p14="http://schemas.microsoft.com/office/powerpoint/2010/main" val="801279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E9A4A9-D095-41F7-B2D8-60C19A62F1A1}" type="datetimeFigureOut">
              <a:rPr lang="en-US" smtClean="0"/>
              <a:t>10/20/2014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24995B-4D80-424B-8474-687D08C6FB66}" type="slidenum">
              <a:rPr lang="en-US" smtClean="0"/>
              <a:t>‹#›</a:t>
            </a:fld>
            <a:endParaRPr lang="en-US"/>
          </a:p>
        </p:txBody>
      </p:sp>
    </p:spTree>
    <p:extLst>
      <p:ext uri="{BB962C8B-B14F-4D97-AF65-F5344CB8AC3E}">
        <p14:creationId xmlns:p14="http://schemas.microsoft.com/office/powerpoint/2010/main" val="83859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E9A4A9-D095-41F7-B2D8-60C19A62F1A1}" type="datetimeFigureOut">
              <a:rPr lang="en-US" smtClean="0"/>
              <a:t>10/20/2014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24995B-4D80-424B-8474-687D08C6FB66}" type="slidenum">
              <a:rPr lang="en-US" smtClean="0"/>
              <a:t>‹#›</a:t>
            </a:fld>
            <a:endParaRPr lang="en-US"/>
          </a:p>
        </p:txBody>
      </p:sp>
    </p:spTree>
    <p:extLst>
      <p:ext uri="{BB962C8B-B14F-4D97-AF65-F5344CB8AC3E}">
        <p14:creationId xmlns:p14="http://schemas.microsoft.com/office/powerpoint/2010/main" val="417245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977"/>
            <a:ext cx="3008313" cy="87234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977"/>
            <a:ext cx="5111750" cy="4393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7322"/>
            <a:ext cx="3008313" cy="35215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E9A4A9-D095-41F7-B2D8-60C19A62F1A1}" type="datetimeFigureOut">
              <a:rPr lang="en-US" smtClean="0"/>
              <a:t>10/20/2014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24995B-4D80-424B-8474-687D08C6FB66}" type="slidenum">
              <a:rPr lang="en-US" smtClean="0"/>
              <a:t>‹#›</a:t>
            </a:fld>
            <a:endParaRPr lang="en-US"/>
          </a:p>
        </p:txBody>
      </p:sp>
    </p:spTree>
    <p:extLst>
      <p:ext uri="{BB962C8B-B14F-4D97-AF65-F5344CB8AC3E}">
        <p14:creationId xmlns:p14="http://schemas.microsoft.com/office/powerpoint/2010/main" val="3058481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3784"/>
            <a:ext cx="5486400" cy="42544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007"/>
            <a:ext cx="5486400" cy="30889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9231"/>
            <a:ext cx="5486400" cy="60420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E9A4A9-D095-41F7-B2D8-60C19A62F1A1}" type="datetimeFigureOut">
              <a:rPr lang="en-US" smtClean="0"/>
              <a:t>10/20/2014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24995B-4D80-424B-8474-687D08C6FB66}" type="slidenum">
              <a:rPr lang="en-US" smtClean="0"/>
              <a:t>‹#›</a:t>
            </a:fld>
            <a:endParaRPr lang="en-US"/>
          </a:p>
        </p:txBody>
      </p:sp>
    </p:spTree>
    <p:extLst>
      <p:ext uri="{BB962C8B-B14F-4D97-AF65-F5344CB8AC3E}">
        <p14:creationId xmlns:p14="http://schemas.microsoft.com/office/powerpoint/2010/main" val="3919864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169"/>
            <a:ext cx="8229600" cy="858044"/>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1262"/>
            <a:ext cx="8229600" cy="33976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71678"/>
            <a:ext cx="2133600" cy="274097"/>
          </a:xfrm>
          <a:prstGeom prst="rect">
            <a:avLst/>
          </a:prstGeom>
        </p:spPr>
        <p:txBody>
          <a:bodyPr vert="horz" lIns="91440" tIns="45720" rIns="91440" bIns="45720" rtlCol="0" anchor="ctr"/>
          <a:lstStyle>
            <a:lvl1pPr algn="l">
              <a:defRPr sz="1200">
                <a:solidFill>
                  <a:schemeClr val="tx1">
                    <a:tint val="75000"/>
                  </a:schemeClr>
                </a:solidFill>
              </a:defRPr>
            </a:lvl1pPr>
          </a:lstStyle>
          <a:p>
            <a:fld id="{71E9A4A9-D095-41F7-B2D8-60C19A62F1A1}" type="datetimeFigureOut">
              <a:rPr lang="en-US" smtClean="0"/>
              <a:t>10/20/2014</a:t>
            </a:fld>
            <a:endParaRPr lang="en-US"/>
          </a:p>
        </p:txBody>
      </p:sp>
      <p:sp>
        <p:nvSpPr>
          <p:cNvPr id="5" name="Footer Placeholder 4"/>
          <p:cNvSpPr>
            <a:spLocks noGrp="1"/>
          </p:cNvSpPr>
          <p:nvPr>
            <p:ph type="ftr" sz="quarter" idx="3"/>
          </p:nvPr>
        </p:nvSpPr>
        <p:spPr>
          <a:xfrm>
            <a:off x="3124200" y="4771678"/>
            <a:ext cx="2895600" cy="27409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71678"/>
            <a:ext cx="2133600" cy="274097"/>
          </a:xfrm>
          <a:prstGeom prst="rect">
            <a:avLst/>
          </a:prstGeom>
        </p:spPr>
        <p:txBody>
          <a:bodyPr vert="horz" lIns="91440" tIns="45720" rIns="91440" bIns="45720" rtlCol="0" anchor="ctr"/>
          <a:lstStyle>
            <a:lvl1pPr algn="r">
              <a:defRPr sz="1200">
                <a:solidFill>
                  <a:schemeClr val="tx1">
                    <a:tint val="75000"/>
                  </a:schemeClr>
                </a:solidFill>
              </a:defRPr>
            </a:lvl1pPr>
          </a:lstStyle>
          <a:p>
            <a:fld id="{0524995B-4D80-424B-8474-687D08C6FB66}" type="slidenum">
              <a:rPr lang="en-US" smtClean="0"/>
              <a:t>‹#›</a:t>
            </a:fld>
            <a:endParaRPr lang="en-US"/>
          </a:p>
        </p:txBody>
      </p:sp>
    </p:spTree>
    <p:extLst>
      <p:ext uri="{BB962C8B-B14F-4D97-AF65-F5344CB8AC3E}">
        <p14:creationId xmlns:p14="http://schemas.microsoft.com/office/powerpoint/2010/main" val="1264785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169"/>
            <a:ext cx="8229600" cy="858044"/>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1262"/>
            <a:ext cx="8229600" cy="33976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71678"/>
            <a:ext cx="2133600" cy="274097"/>
          </a:xfrm>
          <a:prstGeom prst="rect">
            <a:avLst/>
          </a:prstGeom>
        </p:spPr>
        <p:txBody>
          <a:bodyPr vert="horz" lIns="91440" tIns="45720" rIns="91440" bIns="45720" rtlCol="0" anchor="ctr"/>
          <a:lstStyle>
            <a:lvl1pPr algn="l">
              <a:defRPr sz="1200">
                <a:solidFill>
                  <a:schemeClr val="tx1">
                    <a:tint val="75000"/>
                  </a:schemeClr>
                </a:solidFill>
              </a:defRPr>
            </a:lvl1pPr>
          </a:lstStyle>
          <a:p>
            <a:fld id="{F546B7FC-6DF0-46BC-8748-DD3BA160D17C}" type="datetimeFigureOut">
              <a:rPr lang="en-US" smtClean="0">
                <a:solidFill>
                  <a:prstClr val="black">
                    <a:tint val="75000"/>
                  </a:prstClr>
                </a:solidFill>
              </a:rPr>
              <a:pPr/>
              <a:t>10/20/2014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4771678"/>
            <a:ext cx="2895600" cy="27409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71678"/>
            <a:ext cx="2133600" cy="274097"/>
          </a:xfrm>
          <a:prstGeom prst="rect">
            <a:avLst/>
          </a:prstGeom>
        </p:spPr>
        <p:txBody>
          <a:bodyPr vert="horz" lIns="91440" tIns="45720" rIns="91440" bIns="45720" rtlCol="0" anchor="ctr"/>
          <a:lstStyle>
            <a:lvl1pPr algn="r">
              <a:defRPr sz="1200">
                <a:solidFill>
                  <a:schemeClr val="tx1">
                    <a:tint val="75000"/>
                  </a:schemeClr>
                </a:solidFill>
              </a:defRPr>
            </a:lvl1pPr>
          </a:lstStyle>
          <a:p>
            <a:fld id="{1D66DBC7-9F20-4BB1-9BBD-BBA54636F5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90984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7375" y="211931"/>
            <a:ext cx="8534400" cy="1144058"/>
          </a:xfrm>
        </p:spPr>
        <p:txBody>
          <a:bodyPr>
            <a:normAutofit fontScale="90000"/>
          </a:bodyPr>
          <a:lstStyle/>
          <a:p>
            <a:r>
              <a:rPr lang="en-AU" sz="4800" dirty="0">
                <a:solidFill>
                  <a:prstClr val="white"/>
                </a:solidFill>
                <a:latin typeface="Myriad Pro Light" pitchFamily="34" charset="0"/>
              </a:rPr>
              <a:t>Monitoring Maturity</a:t>
            </a:r>
            <a:r>
              <a:rPr lang="en-AU" dirty="0">
                <a:solidFill>
                  <a:prstClr val="white"/>
                </a:solidFill>
                <a:latin typeface="Myriad Pro Light" pitchFamily="34" charset="0"/>
              </a:rPr>
              <a:t/>
            </a:r>
            <a:br>
              <a:rPr lang="en-AU" dirty="0">
                <a:solidFill>
                  <a:prstClr val="white"/>
                </a:solidFill>
                <a:latin typeface="Myriad Pro Light" pitchFamily="34" charset="0"/>
              </a:rPr>
            </a:br>
            <a:r>
              <a:rPr lang="en-AU" sz="2400" dirty="0">
                <a:solidFill>
                  <a:prstClr val="white"/>
                </a:solidFill>
                <a:latin typeface="Myriad Pro Light" pitchFamily="34" charset="0"/>
              </a:rPr>
              <a:t>A 16 Year Journey and (some of) the Lessons Learned</a:t>
            </a:r>
            <a:endParaRPr lang="en-US" dirty="0">
              <a:latin typeface="Myriad Pro Light" pitchFamily="34" charset="0"/>
            </a:endParaRPr>
          </a:p>
        </p:txBody>
      </p:sp>
      <p:sp>
        <p:nvSpPr>
          <p:cNvPr id="3" name="Subtitle 2"/>
          <p:cNvSpPr>
            <a:spLocks noGrp="1"/>
          </p:cNvSpPr>
          <p:nvPr>
            <p:ph type="subTitle" idx="1"/>
          </p:nvPr>
        </p:nvSpPr>
        <p:spPr>
          <a:xfrm>
            <a:off x="1374175" y="1354931"/>
            <a:ext cx="6400800" cy="1010443"/>
          </a:xfrm>
        </p:spPr>
        <p:txBody>
          <a:bodyPr>
            <a:normAutofit lnSpcReduction="10000"/>
          </a:bodyPr>
          <a:lstStyle/>
          <a:p>
            <a:r>
              <a:rPr lang="en-US" dirty="0">
                <a:latin typeface="Myriad Pro Light" pitchFamily="34" charset="0"/>
              </a:rPr>
              <a:t>Simon Finch</a:t>
            </a:r>
          </a:p>
          <a:p>
            <a:r>
              <a:rPr lang="en-US" sz="2600" dirty="0">
                <a:latin typeface="Myriad Pro Light" pitchFamily="34" charset="0"/>
              </a:rPr>
              <a:t>NOC Monitoring &amp; Event Manager</a:t>
            </a:r>
          </a:p>
        </p:txBody>
      </p:sp>
      <p:sp>
        <p:nvSpPr>
          <p:cNvPr id="4" name="Text Placeholder 3"/>
          <p:cNvSpPr>
            <a:spLocks noGrp="1"/>
          </p:cNvSpPr>
          <p:nvPr>
            <p:ph type="body" sz="quarter" idx="13"/>
          </p:nvPr>
        </p:nvSpPr>
        <p:spPr>
          <a:xfrm>
            <a:off x="990600" y="3717131"/>
            <a:ext cx="7162800" cy="914400"/>
          </a:xfrm>
        </p:spPr>
        <p:txBody>
          <a:bodyPr>
            <a:noAutofit/>
          </a:bodyPr>
          <a:lstStyle/>
          <a:p>
            <a:r>
              <a:rPr lang="en-US" dirty="0" smtClean="0">
                <a:latin typeface="Myriad Pro Light" pitchFamily="34" charset="0"/>
              </a:rPr>
              <a:t>sfinch@westpac.com.au</a:t>
            </a:r>
          </a:p>
          <a:p>
            <a:r>
              <a:rPr lang="en-US" dirty="0">
                <a:latin typeface="Myriad Pro Light" pitchFamily="34" charset="0"/>
              </a:rPr>
              <a:t>https://</a:t>
            </a:r>
            <a:r>
              <a:rPr lang="en-US" dirty="0" smtClean="0">
                <a:latin typeface="Myriad Pro Light" pitchFamily="34" charset="0"/>
              </a:rPr>
              <a:t>www.linkedin.com/pub/simon-finch/23/461/3b7</a:t>
            </a:r>
            <a:endParaRPr lang="en-US" dirty="0">
              <a:latin typeface="Myriad Pro Light"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6495" y="2421731"/>
            <a:ext cx="5656161" cy="1135831"/>
          </a:xfrm>
          <a:prstGeom prst="rect">
            <a:avLst/>
          </a:prstGeom>
        </p:spPr>
      </p:pic>
    </p:spTree>
    <p:extLst>
      <p:ext uri="{BB962C8B-B14F-4D97-AF65-F5344CB8AC3E}">
        <p14:creationId xmlns:p14="http://schemas.microsoft.com/office/powerpoint/2010/main" val="38581703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Part </a:t>
            </a:r>
            <a:r>
              <a:rPr lang="en-AU" dirty="0" smtClean="0"/>
              <a:t>2</a:t>
            </a:r>
            <a:endParaRPr lang="en-US" dirty="0">
              <a:latin typeface="Myriad Pro Light" pitchFamily="34" charset="0"/>
            </a:endParaRPr>
          </a:p>
        </p:txBody>
      </p:sp>
      <p:sp>
        <p:nvSpPr>
          <p:cNvPr id="4" name="Content Placeholder 3"/>
          <p:cNvSpPr>
            <a:spLocks noGrp="1"/>
          </p:cNvSpPr>
          <p:nvPr>
            <p:ph idx="1"/>
          </p:nvPr>
        </p:nvSpPr>
        <p:spPr>
          <a:xfrm>
            <a:off x="609600" y="1507332"/>
            <a:ext cx="8001000" cy="2362200"/>
          </a:xfrm>
        </p:spPr>
        <p:txBody>
          <a:bodyPr>
            <a:noAutofit/>
          </a:bodyPr>
          <a:lstStyle/>
          <a:p>
            <a:pPr marL="0" lvl="1" indent="0" algn="ctr">
              <a:buNone/>
            </a:pPr>
            <a:r>
              <a:rPr lang="en-AU" sz="8800" dirty="0" smtClean="0">
                <a:latin typeface="Myriad Pro Light"/>
              </a:rPr>
              <a:t>Dash Boards</a:t>
            </a:r>
            <a:endParaRPr lang="en-AU" sz="5400" dirty="0">
              <a:latin typeface="Myriad Pro Light"/>
            </a:endParaRPr>
          </a:p>
        </p:txBody>
      </p:sp>
    </p:spTree>
    <p:extLst>
      <p:ext uri="{BB962C8B-B14F-4D97-AF65-F5344CB8AC3E}">
        <p14:creationId xmlns:p14="http://schemas.microsoft.com/office/powerpoint/2010/main" val="34692111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Myriad Pro Light"/>
              </a:rPr>
              <a:t>NOC Dash Boards</a:t>
            </a:r>
            <a:endParaRPr lang="en-US" dirty="0">
              <a:latin typeface="Myriad Pro Light"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364" y="814818"/>
            <a:ext cx="7391400" cy="404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61887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NOC Dash Boards</a:t>
            </a:r>
            <a:endParaRPr lang="en-US" dirty="0">
              <a:latin typeface="Myriad Pro Light" pitchFamily="34" charset="0"/>
            </a:endParaRPr>
          </a:p>
        </p:txBody>
      </p:sp>
      <p:sp>
        <p:nvSpPr>
          <p:cNvPr id="4" name="Content Placeholder 3"/>
          <p:cNvSpPr>
            <a:spLocks noGrp="1"/>
          </p:cNvSpPr>
          <p:nvPr>
            <p:ph idx="1"/>
          </p:nvPr>
        </p:nvSpPr>
        <p:spPr>
          <a:xfrm>
            <a:off x="228600" y="897731"/>
            <a:ext cx="8686800" cy="3809999"/>
          </a:xfrm>
        </p:spPr>
        <p:txBody>
          <a:bodyPr>
            <a:normAutofit lnSpcReduction="10000"/>
          </a:bodyPr>
          <a:lstStyle/>
          <a:p>
            <a:pPr marL="457200" indent="-457200">
              <a:buFont typeface="Arial" panose="020B0604020202020204" pitchFamily="34" charset="0"/>
              <a:buChar char="•"/>
            </a:pPr>
            <a:r>
              <a:rPr lang="en-AU" sz="3600" dirty="0">
                <a:latin typeface="Myriad Pro Light"/>
              </a:rPr>
              <a:t>Major App status at a glance</a:t>
            </a:r>
          </a:p>
          <a:p>
            <a:pPr marL="457200" indent="-457200">
              <a:buFont typeface="Arial" panose="020B0604020202020204" pitchFamily="34" charset="0"/>
              <a:buChar char="•"/>
            </a:pPr>
            <a:r>
              <a:rPr lang="en-AU" sz="3600" dirty="0">
                <a:latin typeface="Myriad Pro Light"/>
              </a:rPr>
              <a:t>Bright &amp; colourful</a:t>
            </a:r>
          </a:p>
          <a:p>
            <a:pPr marL="457200" indent="-457200">
              <a:buFont typeface="Arial" panose="020B0604020202020204" pitchFamily="34" charset="0"/>
              <a:buChar char="•"/>
            </a:pPr>
            <a:r>
              <a:rPr lang="en-AU" sz="3600" dirty="0">
                <a:latin typeface="Myriad Pro Light"/>
              </a:rPr>
              <a:t>Simple &amp; effective</a:t>
            </a:r>
          </a:p>
          <a:p>
            <a:pPr marL="457200" indent="-457200">
              <a:buFont typeface="Arial" panose="020B0604020202020204" pitchFamily="34" charset="0"/>
              <a:buChar char="•"/>
            </a:pPr>
            <a:r>
              <a:rPr lang="en-AU" sz="3600" dirty="0">
                <a:latin typeface="Myriad Pro Light"/>
              </a:rPr>
              <a:t>Drill down to application map</a:t>
            </a:r>
          </a:p>
          <a:p>
            <a:pPr marL="457200" indent="-457200">
              <a:buFont typeface="Arial" panose="020B0604020202020204" pitchFamily="34" charset="0"/>
              <a:buChar char="•"/>
            </a:pPr>
            <a:r>
              <a:rPr lang="en-AU" sz="3600" dirty="0">
                <a:latin typeface="Myriad Pro Light"/>
              </a:rPr>
              <a:t>Time stamped</a:t>
            </a:r>
          </a:p>
          <a:p>
            <a:pPr marL="457200" indent="-457200">
              <a:buFont typeface="Arial" panose="020B0604020202020204" pitchFamily="34" charset="0"/>
              <a:buChar char="•"/>
            </a:pPr>
            <a:r>
              <a:rPr lang="en-AU" sz="3600" dirty="0">
                <a:latin typeface="Myriad Pro Light"/>
              </a:rPr>
              <a:t>All done with </a:t>
            </a:r>
            <a:r>
              <a:rPr lang="en-AU" sz="3600" dirty="0" err="1">
                <a:latin typeface="Myriad Pro Light"/>
              </a:rPr>
              <a:t>NagVis</a:t>
            </a:r>
            <a:endParaRPr lang="en-AU" sz="3600" dirty="0">
              <a:latin typeface="Myriad Pro Light"/>
            </a:endParaRPr>
          </a:p>
        </p:txBody>
      </p:sp>
    </p:spTree>
    <p:extLst>
      <p:ext uri="{BB962C8B-B14F-4D97-AF65-F5344CB8AC3E}">
        <p14:creationId xmlns:p14="http://schemas.microsoft.com/office/powerpoint/2010/main" val="7235630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Dash Board Evolution</a:t>
            </a:r>
            <a:endParaRPr lang="en-US" dirty="0">
              <a:latin typeface="Myriad Pro Light" pitchFamily="34" charset="0"/>
            </a:endParaRPr>
          </a:p>
        </p:txBody>
      </p:sp>
      <p:sp>
        <p:nvSpPr>
          <p:cNvPr id="4" name="Content Placeholder 3"/>
          <p:cNvSpPr>
            <a:spLocks noGrp="1"/>
          </p:cNvSpPr>
          <p:nvPr>
            <p:ph idx="1"/>
          </p:nvPr>
        </p:nvSpPr>
        <p:spPr>
          <a:xfrm>
            <a:off x="139186" y="827538"/>
            <a:ext cx="1613414" cy="1136993"/>
          </a:xfrm>
        </p:spPr>
        <p:txBody>
          <a:bodyPr>
            <a:noAutofit/>
          </a:bodyPr>
          <a:lstStyle/>
          <a:p>
            <a:r>
              <a:rPr lang="en-AU" sz="2800" dirty="0">
                <a:latin typeface="Myriad Pro Light"/>
              </a:rPr>
              <a:t>Early </a:t>
            </a:r>
            <a:r>
              <a:rPr lang="en-AU" sz="2800" dirty="0" smtClean="0">
                <a:latin typeface="Myriad Pro Light"/>
              </a:rPr>
              <a:t>example</a:t>
            </a:r>
            <a:endParaRPr lang="en-AU" sz="2800" dirty="0">
              <a:latin typeface="Myriad Pro Ligh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5586" y="838764"/>
            <a:ext cx="7099813" cy="3901284"/>
          </a:xfrm>
          <a:prstGeom prst="rect">
            <a:avLst/>
          </a:prstGeom>
          <a:ln>
            <a:noFill/>
          </a:ln>
        </p:spPr>
      </p:pic>
    </p:spTree>
    <p:extLst>
      <p:ext uri="{BB962C8B-B14F-4D97-AF65-F5344CB8AC3E}">
        <p14:creationId xmlns:p14="http://schemas.microsoft.com/office/powerpoint/2010/main" val="11180090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Dash Board Evolution</a:t>
            </a:r>
            <a:endParaRPr lang="en-US" dirty="0">
              <a:latin typeface="Myriad Pro Light" pitchFamily="34" charset="0"/>
            </a:endParaRPr>
          </a:p>
        </p:txBody>
      </p:sp>
      <p:sp>
        <p:nvSpPr>
          <p:cNvPr id="4" name="Content Placeholder 3"/>
          <p:cNvSpPr>
            <a:spLocks noGrp="1"/>
          </p:cNvSpPr>
          <p:nvPr>
            <p:ph idx="1"/>
          </p:nvPr>
        </p:nvSpPr>
        <p:spPr>
          <a:xfrm>
            <a:off x="139186" y="827538"/>
            <a:ext cx="1842014" cy="1594193"/>
          </a:xfrm>
        </p:spPr>
        <p:txBody>
          <a:bodyPr>
            <a:normAutofit/>
          </a:bodyPr>
          <a:lstStyle/>
          <a:p>
            <a:r>
              <a:rPr lang="en-AU" dirty="0">
                <a:latin typeface="Myriad Pro Light"/>
              </a:rPr>
              <a:t>Then we </a:t>
            </a:r>
            <a:r>
              <a:rPr lang="en-AU" dirty="0" smtClean="0">
                <a:latin typeface="Myriad Pro Light"/>
              </a:rPr>
              <a:t>tried</a:t>
            </a:r>
            <a:endParaRPr lang="en-AU" dirty="0">
              <a:latin typeface="Myriad Pro Ligh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834797"/>
            <a:ext cx="5589945" cy="3918517"/>
          </a:xfrm>
          <a:prstGeom prst="rect">
            <a:avLst/>
          </a:prstGeom>
          <a:ln>
            <a:noFill/>
          </a:ln>
        </p:spPr>
      </p:pic>
    </p:spTree>
    <p:extLst>
      <p:ext uri="{BB962C8B-B14F-4D97-AF65-F5344CB8AC3E}">
        <p14:creationId xmlns:p14="http://schemas.microsoft.com/office/powerpoint/2010/main" val="9091359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Dash Board Evolution</a:t>
            </a:r>
            <a:endParaRPr lang="en-US" dirty="0">
              <a:latin typeface="Myriad Pro Light" pitchFamily="34" charset="0"/>
            </a:endParaRPr>
          </a:p>
        </p:txBody>
      </p:sp>
      <p:sp>
        <p:nvSpPr>
          <p:cNvPr id="4" name="Content Placeholder 3"/>
          <p:cNvSpPr>
            <a:spLocks noGrp="1"/>
          </p:cNvSpPr>
          <p:nvPr>
            <p:ph idx="1"/>
          </p:nvPr>
        </p:nvSpPr>
        <p:spPr>
          <a:xfrm>
            <a:off x="139186" y="827538"/>
            <a:ext cx="1308614" cy="755993"/>
          </a:xfrm>
        </p:spPr>
        <p:txBody>
          <a:bodyPr>
            <a:normAutofit/>
          </a:bodyPr>
          <a:lstStyle/>
          <a:p>
            <a:r>
              <a:rPr lang="en-AU" dirty="0"/>
              <a:t>Today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1971" y="798318"/>
            <a:ext cx="6019800" cy="3914903"/>
          </a:xfrm>
          <a:prstGeom prst="rect">
            <a:avLst/>
          </a:prstGeom>
          <a:ln>
            <a:noFill/>
          </a:ln>
        </p:spPr>
      </p:pic>
    </p:spTree>
    <p:extLst>
      <p:ext uri="{BB962C8B-B14F-4D97-AF65-F5344CB8AC3E}">
        <p14:creationId xmlns:p14="http://schemas.microsoft.com/office/powerpoint/2010/main" val="34477930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Dash Board Evolution</a:t>
            </a:r>
            <a:endParaRPr lang="en-US" dirty="0">
              <a:latin typeface="Myriad Pro Light"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3207" y="798318"/>
            <a:ext cx="5077328" cy="3914903"/>
          </a:xfrm>
          <a:prstGeom prst="rect">
            <a:avLst/>
          </a:prstGeom>
          <a:ln>
            <a:noFill/>
          </a:ln>
        </p:spPr>
      </p:pic>
    </p:spTree>
    <p:extLst>
      <p:ext uri="{BB962C8B-B14F-4D97-AF65-F5344CB8AC3E}">
        <p14:creationId xmlns:p14="http://schemas.microsoft.com/office/powerpoint/2010/main" val="20832833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VMware Dash Boards</a:t>
            </a:r>
            <a:endParaRPr lang="en-US" dirty="0">
              <a:latin typeface="Myriad Pro Light" pitchFamily="34" charset="0"/>
            </a:endParaRPr>
          </a:p>
        </p:txBody>
      </p:sp>
      <p:sp>
        <p:nvSpPr>
          <p:cNvPr id="4" name="Content Placeholder 3"/>
          <p:cNvSpPr>
            <a:spLocks noGrp="1"/>
          </p:cNvSpPr>
          <p:nvPr>
            <p:ph idx="1"/>
          </p:nvPr>
        </p:nvSpPr>
        <p:spPr>
          <a:xfrm>
            <a:off x="228600" y="1050131"/>
            <a:ext cx="8686800" cy="3657599"/>
          </a:xfrm>
        </p:spPr>
        <p:txBody>
          <a:bodyPr>
            <a:noAutofit/>
          </a:bodyPr>
          <a:lstStyle/>
          <a:p>
            <a:pPr marL="457200" indent="-457200">
              <a:buFont typeface="Arial" panose="020B0604020202020204" pitchFamily="34" charset="0"/>
              <a:buChar char="•"/>
            </a:pPr>
            <a:r>
              <a:rPr lang="en-AU" sz="3300" dirty="0"/>
              <a:t>VMware - interesting monitoring challenges</a:t>
            </a:r>
          </a:p>
          <a:p>
            <a:pPr marL="457200" indent="-457200">
              <a:buFont typeface="Arial" panose="020B0604020202020204" pitchFamily="34" charset="0"/>
              <a:buChar char="•"/>
            </a:pPr>
            <a:r>
              <a:rPr lang="en-AU" sz="3300" dirty="0"/>
              <a:t>Metrics from each ESX host are monitored</a:t>
            </a:r>
          </a:p>
          <a:p>
            <a:pPr marL="457200" indent="-457200">
              <a:buFont typeface="Arial" panose="020B0604020202020204" pitchFamily="34" charset="0"/>
              <a:buChar char="•"/>
            </a:pPr>
            <a:r>
              <a:rPr lang="en-AU" sz="3300" dirty="0"/>
              <a:t>Metrics are clustered to prevent false positives</a:t>
            </a:r>
          </a:p>
          <a:p>
            <a:pPr marL="457200" indent="-457200">
              <a:buFont typeface="Arial" panose="020B0604020202020204" pitchFamily="34" charset="0"/>
              <a:buChar char="•"/>
            </a:pPr>
            <a:r>
              <a:rPr lang="en-AU" sz="3300" dirty="0"/>
              <a:t>&gt; 20% Failure shown as a warning</a:t>
            </a:r>
          </a:p>
          <a:p>
            <a:pPr marL="457200" indent="-457200">
              <a:buFont typeface="Arial" panose="020B0604020202020204" pitchFamily="34" charset="0"/>
              <a:buChar char="•"/>
            </a:pPr>
            <a:r>
              <a:rPr lang="en-AU" sz="3300" dirty="0"/>
              <a:t>&gt; 40% Failure shown as critical</a:t>
            </a:r>
          </a:p>
        </p:txBody>
      </p:sp>
    </p:spTree>
    <p:extLst>
      <p:ext uri="{BB962C8B-B14F-4D97-AF65-F5344CB8AC3E}">
        <p14:creationId xmlns:p14="http://schemas.microsoft.com/office/powerpoint/2010/main" val="31149698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Dash Board Drill Down</a:t>
            </a:r>
            <a:endParaRPr lang="en-US" dirty="0">
              <a:latin typeface="Myriad Pro Light"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9121" y="821531"/>
            <a:ext cx="5864575" cy="3908086"/>
          </a:xfrm>
          <a:prstGeom prst="rect">
            <a:avLst/>
          </a:prstGeom>
          <a:ln>
            <a:noFill/>
          </a:ln>
        </p:spPr>
      </p:pic>
    </p:spTree>
    <p:extLst>
      <p:ext uri="{BB962C8B-B14F-4D97-AF65-F5344CB8AC3E}">
        <p14:creationId xmlns:p14="http://schemas.microsoft.com/office/powerpoint/2010/main" val="41297591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VMware Dash Boards</a:t>
            </a:r>
            <a:endParaRPr lang="en-US" dirty="0">
              <a:latin typeface="Myriad Pro Light" pitchFamily="34" charset="0"/>
            </a:endParaRPr>
          </a:p>
        </p:txBody>
      </p:sp>
      <p:sp>
        <p:nvSpPr>
          <p:cNvPr id="4" name="Content Placeholder 3"/>
          <p:cNvSpPr>
            <a:spLocks noGrp="1"/>
          </p:cNvSpPr>
          <p:nvPr>
            <p:ph idx="1"/>
          </p:nvPr>
        </p:nvSpPr>
        <p:spPr>
          <a:xfrm>
            <a:off x="228600" y="1050131"/>
            <a:ext cx="8686800" cy="3657599"/>
          </a:xfrm>
        </p:spPr>
        <p:txBody>
          <a:bodyPr>
            <a:noAutofit/>
          </a:bodyPr>
          <a:lstStyle/>
          <a:p>
            <a:pPr marL="457200" indent="-457200">
              <a:buFont typeface="Arial" panose="020B0604020202020204" pitchFamily="34" charset="0"/>
              <a:buChar char="•"/>
            </a:pPr>
            <a:r>
              <a:rPr lang="en-AU" sz="3300" dirty="0"/>
              <a:t>Top level status shows nothing is wrong</a:t>
            </a:r>
          </a:p>
          <a:p>
            <a:pPr marL="457200" indent="-457200">
              <a:buFont typeface="Arial" panose="020B0604020202020204" pitchFamily="34" charset="0"/>
              <a:buChar char="•"/>
            </a:pPr>
            <a:r>
              <a:rPr lang="en-AU" sz="3300" dirty="0"/>
              <a:t>VMware clusters have lots of redundancy</a:t>
            </a:r>
          </a:p>
          <a:p>
            <a:pPr marL="457200" indent="-457200">
              <a:buFont typeface="Arial" panose="020B0604020202020204" pitchFamily="34" charset="0"/>
              <a:buChar char="•"/>
            </a:pPr>
            <a:r>
              <a:rPr lang="en-AU" sz="3300" dirty="0"/>
              <a:t>Hover display shows some detail</a:t>
            </a:r>
          </a:p>
          <a:p>
            <a:pPr marL="457200" indent="-457200">
              <a:buFont typeface="Arial" panose="020B0604020202020204" pitchFamily="34" charset="0"/>
              <a:buChar char="•"/>
            </a:pPr>
            <a:r>
              <a:rPr lang="en-AU" sz="3300" dirty="0"/>
              <a:t>Although it looks simple, there are more than 150 metrics collected and clustered to build the status of each VMware ESX cluster.</a:t>
            </a:r>
          </a:p>
        </p:txBody>
      </p:sp>
    </p:spTree>
    <p:extLst>
      <p:ext uri="{BB962C8B-B14F-4D97-AF65-F5344CB8AC3E}">
        <p14:creationId xmlns:p14="http://schemas.microsoft.com/office/powerpoint/2010/main" val="14434112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yriad Pro Light" pitchFamily="34" charset="0"/>
              </a:rPr>
              <a:t>Westpac Stats</a:t>
            </a:r>
          </a:p>
        </p:txBody>
      </p:sp>
      <p:sp>
        <p:nvSpPr>
          <p:cNvPr id="3" name="Content Placeholder 2"/>
          <p:cNvSpPr>
            <a:spLocks noGrp="1"/>
          </p:cNvSpPr>
          <p:nvPr>
            <p:ph idx="1"/>
          </p:nvPr>
        </p:nvSpPr>
        <p:spPr>
          <a:xfrm>
            <a:off x="228600" y="897731"/>
            <a:ext cx="8763000" cy="3809999"/>
          </a:xfrm>
        </p:spPr>
        <p:txBody>
          <a:bodyPr>
            <a:normAutofit fontScale="92500" lnSpcReduction="20000"/>
          </a:bodyPr>
          <a:lstStyle/>
          <a:p>
            <a:pPr marL="457200" indent="-457200">
              <a:buFont typeface="Arial" panose="020B0604020202020204" pitchFamily="34" charset="0"/>
              <a:buChar char="•"/>
            </a:pPr>
            <a:r>
              <a:rPr lang="en-AU" dirty="0">
                <a:latin typeface="Myriad Pro Light" pitchFamily="34" charset="0"/>
              </a:rPr>
              <a:t>Australia’s first and oldest bank (1817)</a:t>
            </a:r>
          </a:p>
          <a:p>
            <a:pPr marL="457200" indent="-457200">
              <a:buFont typeface="Arial" panose="020B0604020202020204" pitchFamily="34" charset="0"/>
              <a:buChar char="•"/>
            </a:pPr>
            <a:r>
              <a:rPr lang="en-AU" dirty="0">
                <a:latin typeface="Myriad Pro Light" pitchFamily="34" charset="0"/>
              </a:rPr>
              <a:t>World’s Ninth largest bank</a:t>
            </a:r>
          </a:p>
          <a:p>
            <a:pPr marL="457200" indent="-457200">
              <a:buFont typeface="Arial" panose="020B0604020202020204" pitchFamily="34" charset="0"/>
              <a:buChar char="•"/>
            </a:pPr>
            <a:r>
              <a:rPr lang="en-AU" dirty="0">
                <a:latin typeface="Myriad Pro Light" pitchFamily="34" charset="0"/>
              </a:rPr>
              <a:t>Global100 world’s most sustainable company (2014)</a:t>
            </a:r>
          </a:p>
          <a:p>
            <a:pPr marL="457200" indent="-457200">
              <a:buFont typeface="Arial" panose="020B0604020202020204" pitchFamily="34" charset="0"/>
              <a:buChar char="•"/>
            </a:pPr>
            <a:r>
              <a:rPr lang="en-AU" dirty="0" smtClean="0">
                <a:latin typeface="Myriad Pro Light" pitchFamily="34" charset="0"/>
              </a:rPr>
              <a:t>World’s </a:t>
            </a:r>
            <a:r>
              <a:rPr lang="en-AU" dirty="0">
                <a:latin typeface="Myriad Pro Light" pitchFamily="34" charset="0"/>
              </a:rPr>
              <a:t>most sustainable bank 2014</a:t>
            </a:r>
            <a:br>
              <a:rPr lang="en-AU" dirty="0">
                <a:latin typeface="Myriad Pro Light" pitchFamily="34" charset="0"/>
              </a:rPr>
            </a:br>
            <a:r>
              <a:rPr lang="en-AU" dirty="0">
                <a:latin typeface="Myriad Pro Light" pitchFamily="34" charset="0"/>
              </a:rPr>
              <a:t>(Dow Jones Sustainability Indices)</a:t>
            </a:r>
          </a:p>
          <a:p>
            <a:pPr marL="457200" indent="-457200">
              <a:buFont typeface="Arial" panose="020B0604020202020204" pitchFamily="34" charset="0"/>
              <a:buChar char="•"/>
            </a:pPr>
            <a:r>
              <a:rPr lang="en-AU" dirty="0">
                <a:latin typeface="Myriad Pro Light" pitchFamily="34" charset="0"/>
              </a:rPr>
              <a:t>Named as one of the World's Most Ethical Companies from 2008 - 2013 by the </a:t>
            </a:r>
            <a:r>
              <a:rPr lang="en-AU" dirty="0" err="1">
                <a:latin typeface="Myriad Pro Light" pitchFamily="34" charset="0"/>
              </a:rPr>
              <a:t>Ethisphere</a:t>
            </a:r>
            <a:r>
              <a:rPr lang="en-AU" dirty="0">
                <a:latin typeface="Myriad Pro Light" pitchFamily="34" charset="0"/>
              </a:rPr>
              <a:t> Institute</a:t>
            </a:r>
          </a:p>
          <a:p>
            <a:pPr marL="457200" indent="-457200">
              <a:buFont typeface="Arial" panose="020B0604020202020204" pitchFamily="34" charset="0"/>
              <a:buChar char="•"/>
            </a:pPr>
            <a:endParaRPr lang="en-US" dirty="0" smtClean="0">
              <a:latin typeface="Myriad Pro Light" pitchFamily="34" charset="0"/>
            </a:endParaRPr>
          </a:p>
        </p:txBody>
      </p:sp>
    </p:spTree>
    <p:extLst>
      <p:ext uri="{BB962C8B-B14F-4D97-AF65-F5344CB8AC3E}">
        <p14:creationId xmlns:p14="http://schemas.microsoft.com/office/powerpoint/2010/main" val="9903482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VMware Dash Boards</a:t>
            </a:r>
            <a:endParaRPr lang="en-US" dirty="0">
              <a:latin typeface="Myriad Pro Light"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3946" y="821531"/>
            <a:ext cx="5754924" cy="3908086"/>
          </a:xfrm>
          <a:prstGeom prst="rect">
            <a:avLst/>
          </a:prstGeom>
          <a:ln>
            <a:noFill/>
          </a:ln>
        </p:spPr>
      </p:pic>
    </p:spTree>
    <p:extLst>
      <p:ext uri="{BB962C8B-B14F-4D97-AF65-F5344CB8AC3E}">
        <p14:creationId xmlns:p14="http://schemas.microsoft.com/office/powerpoint/2010/main" val="37369439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VMware Dash Boards</a:t>
            </a:r>
            <a:endParaRPr lang="en-US" dirty="0">
              <a:latin typeface="Myriad Pro Light" pitchFamily="34" charset="0"/>
            </a:endParaRPr>
          </a:p>
        </p:txBody>
      </p:sp>
      <p:sp>
        <p:nvSpPr>
          <p:cNvPr id="4" name="Content Placeholder 3"/>
          <p:cNvSpPr>
            <a:spLocks noGrp="1"/>
          </p:cNvSpPr>
          <p:nvPr>
            <p:ph idx="1"/>
          </p:nvPr>
        </p:nvSpPr>
        <p:spPr>
          <a:xfrm>
            <a:off x="685800" y="1507332"/>
            <a:ext cx="7924800" cy="2362200"/>
          </a:xfrm>
        </p:spPr>
        <p:txBody>
          <a:bodyPr>
            <a:noAutofit/>
          </a:bodyPr>
          <a:lstStyle/>
          <a:p>
            <a:pPr marL="0" lvl="1" indent="0">
              <a:buNone/>
            </a:pPr>
            <a:r>
              <a:rPr lang="en-AU" sz="4800" dirty="0">
                <a:latin typeface="Myriad Pro Light"/>
              </a:rPr>
              <a:t>Drill down </a:t>
            </a:r>
            <a:r>
              <a:rPr lang="en-AU" sz="4800" dirty="0" smtClean="0">
                <a:latin typeface="Myriad Pro Light"/>
              </a:rPr>
              <a:t>shows </a:t>
            </a:r>
            <a:r>
              <a:rPr lang="en-AU" sz="4800" dirty="0">
                <a:latin typeface="Myriad Pro Light"/>
              </a:rPr>
              <a:t>the details for the support </a:t>
            </a:r>
            <a:r>
              <a:rPr lang="en-AU" sz="4800" dirty="0" smtClean="0">
                <a:latin typeface="Myriad Pro Light"/>
              </a:rPr>
              <a:t>teams</a:t>
            </a:r>
            <a:r>
              <a:rPr lang="en-AU" sz="4800" dirty="0">
                <a:latin typeface="Myriad Pro Light"/>
              </a:rPr>
              <a:t>.</a:t>
            </a:r>
            <a:endParaRPr lang="en-AU" dirty="0">
              <a:latin typeface="Myriad Pro Light"/>
            </a:endParaRPr>
          </a:p>
        </p:txBody>
      </p:sp>
    </p:spTree>
    <p:extLst>
      <p:ext uri="{BB962C8B-B14F-4D97-AF65-F5344CB8AC3E}">
        <p14:creationId xmlns:p14="http://schemas.microsoft.com/office/powerpoint/2010/main" val="7976598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VMware Dash Boards</a:t>
            </a:r>
            <a:endParaRPr lang="en-US" dirty="0">
              <a:latin typeface="Myriad Pro Light"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843" y="821531"/>
            <a:ext cx="7673009" cy="3890996"/>
          </a:xfrm>
          <a:prstGeom prst="rect">
            <a:avLst/>
          </a:prstGeom>
          <a:ln>
            <a:noFill/>
          </a:ln>
        </p:spPr>
      </p:pic>
    </p:spTree>
    <p:extLst>
      <p:ext uri="{BB962C8B-B14F-4D97-AF65-F5344CB8AC3E}">
        <p14:creationId xmlns:p14="http://schemas.microsoft.com/office/powerpoint/2010/main" val="36277980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Application Support</a:t>
            </a:r>
            <a:endParaRPr lang="en-US" dirty="0">
              <a:latin typeface="Myriad Pro Light" pitchFamily="34" charset="0"/>
            </a:endParaRPr>
          </a:p>
        </p:txBody>
      </p:sp>
      <p:sp>
        <p:nvSpPr>
          <p:cNvPr id="4" name="Content Placeholder 3"/>
          <p:cNvSpPr>
            <a:spLocks noGrp="1"/>
          </p:cNvSpPr>
          <p:nvPr>
            <p:ph idx="1"/>
          </p:nvPr>
        </p:nvSpPr>
        <p:spPr>
          <a:xfrm>
            <a:off x="228600" y="1050131"/>
            <a:ext cx="8686800" cy="3657599"/>
          </a:xfrm>
        </p:spPr>
        <p:txBody>
          <a:bodyPr>
            <a:noAutofit/>
          </a:bodyPr>
          <a:lstStyle/>
          <a:p>
            <a:pPr marL="457200" indent="-457200">
              <a:buFont typeface="Arial" panose="020B0604020202020204" pitchFamily="34" charset="0"/>
              <a:buChar char="•"/>
            </a:pPr>
            <a:r>
              <a:rPr lang="en-AU" sz="3600" dirty="0">
                <a:latin typeface="Myriad Pro Light"/>
              </a:rPr>
              <a:t>Specific Custom Requirements</a:t>
            </a:r>
          </a:p>
          <a:p>
            <a:pPr marL="457200" indent="-457200">
              <a:buFont typeface="Arial" panose="020B0604020202020204" pitchFamily="34" charset="0"/>
              <a:buChar char="•"/>
            </a:pPr>
            <a:r>
              <a:rPr lang="en-AU" sz="3600" dirty="0">
                <a:latin typeface="Myriad Pro Light"/>
              </a:rPr>
              <a:t>Displayed on large monitors</a:t>
            </a:r>
          </a:p>
          <a:p>
            <a:pPr marL="457200" indent="-457200">
              <a:buFont typeface="Arial" panose="020B0604020202020204" pitchFamily="34" charset="0"/>
              <a:buChar char="•"/>
            </a:pPr>
            <a:r>
              <a:rPr lang="en-AU" sz="3600" dirty="0">
                <a:latin typeface="Myriad Pro Light"/>
              </a:rPr>
              <a:t>Used for day to day operational status</a:t>
            </a:r>
          </a:p>
          <a:p>
            <a:pPr marL="457200" indent="-457200">
              <a:buFont typeface="Arial" panose="020B0604020202020204" pitchFamily="34" charset="0"/>
              <a:buChar char="•"/>
            </a:pPr>
            <a:r>
              <a:rPr lang="en-AU" sz="3600" dirty="0">
                <a:latin typeface="Myriad Pro Light"/>
              </a:rPr>
              <a:t>Summary rolled up to the NOC</a:t>
            </a:r>
          </a:p>
        </p:txBody>
      </p:sp>
    </p:spTree>
    <p:extLst>
      <p:ext uri="{BB962C8B-B14F-4D97-AF65-F5344CB8AC3E}">
        <p14:creationId xmlns:p14="http://schemas.microsoft.com/office/powerpoint/2010/main" val="1432864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Application Support</a:t>
            </a:r>
            <a:endParaRPr lang="en-US" dirty="0">
              <a:latin typeface="Myriad Pro Light"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9408" y="821531"/>
            <a:ext cx="5585878" cy="3890996"/>
          </a:xfrm>
          <a:prstGeom prst="rect">
            <a:avLst/>
          </a:prstGeom>
          <a:ln>
            <a:noFill/>
          </a:ln>
        </p:spPr>
      </p:pic>
    </p:spTree>
    <p:extLst>
      <p:ext uri="{BB962C8B-B14F-4D97-AF65-F5344CB8AC3E}">
        <p14:creationId xmlns:p14="http://schemas.microsoft.com/office/powerpoint/2010/main" val="20819134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Application Support</a:t>
            </a:r>
            <a:endParaRPr lang="en-US" dirty="0">
              <a:latin typeface="Myriad Pro Light"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963" y="815389"/>
            <a:ext cx="7086238" cy="3968541"/>
          </a:xfrm>
          <a:prstGeom prst="rect">
            <a:avLst/>
          </a:prstGeom>
          <a:ln>
            <a:noFill/>
          </a:ln>
        </p:spPr>
      </p:pic>
    </p:spTree>
    <p:extLst>
      <p:ext uri="{BB962C8B-B14F-4D97-AF65-F5344CB8AC3E}">
        <p14:creationId xmlns:p14="http://schemas.microsoft.com/office/powerpoint/2010/main" val="15558353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Application Support</a:t>
            </a:r>
            <a:endParaRPr lang="en-US" dirty="0">
              <a:latin typeface="Myriad Pro Light"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414" y="821531"/>
            <a:ext cx="3393866" cy="3890996"/>
          </a:xfrm>
          <a:prstGeom prst="rect">
            <a:avLst/>
          </a:prstGeom>
          <a:ln>
            <a:noFill/>
          </a:ln>
        </p:spPr>
      </p:pic>
    </p:spTree>
    <p:extLst>
      <p:ext uri="{BB962C8B-B14F-4D97-AF65-F5344CB8AC3E}">
        <p14:creationId xmlns:p14="http://schemas.microsoft.com/office/powerpoint/2010/main" val="26663315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a:t>NagVis</a:t>
            </a:r>
            <a:r>
              <a:rPr lang="en-AU" dirty="0"/>
              <a:t> &amp; </a:t>
            </a:r>
            <a:r>
              <a:rPr lang="en-AU" dirty="0" err="1"/>
              <a:t>Livestatus</a:t>
            </a:r>
            <a:endParaRPr lang="en-US" dirty="0">
              <a:latin typeface="Myriad Pro Light" pitchFamily="34" charset="0"/>
            </a:endParaRPr>
          </a:p>
        </p:txBody>
      </p:sp>
      <p:sp>
        <p:nvSpPr>
          <p:cNvPr id="4" name="Content Placeholder 3"/>
          <p:cNvSpPr>
            <a:spLocks noGrp="1"/>
          </p:cNvSpPr>
          <p:nvPr>
            <p:ph idx="1"/>
          </p:nvPr>
        </p:nvSpPr>
        <p:spPr>
          <a:xfrm>
            <a:off x="228600" y="1050131"/>
            <a:ext cx="8686800" cy="3657599"/>
          </a:xfrm>
        </p:spPr>
        <p:txBody>
          <a:bodyPr>
            <a:noAutofit/>
          </a:bodyPr>
          <a:lstStyle/>
          <a:p>
            <a:pPr marL="457200" indent="-457200">
              <a:buFont typeface="Arial" panose="020B0604020202020204" pitchFamily="34" charset="0"/>
              <a:buChar char="•"/>
            </a:pPr>
            <a:r>
              <a:rPr lang="en-AU" sz="3600" dirty="0" err="1">
                <a:latin typeface="Myriad Pro Light"/>
              </a:rPr>
              <a:t>NagVis</a:t>
            </a:r>
            <a:r>
              <a:rPr lang="en-AU" sz="3600" dirty="0">
                <a:latin typeface="Myriad Pro Light"/>
              </a:rPr>
              <a:t> is extremely flexible</a:t>
            </a:r>
          </a:p>
          <a:p>
            <a:pPr marL="457200" indent="-457200">
              <a:buFont typeface="Arial" panose="020B0604020202020204" pitchFamily="34" charset="0"/>
              <a:buChar char="•"/>
            </a:pPr>
            <a:r>
              <a:rPr lang="en-AU" sz="3600" dirty="0">
                <a:latin typeface="Myriad Pro Light"/>
              </a:rPr>
              <a:t>More so with </a:t>
            </a:r>
            <a:r>
              <a:rPr lang="en-AU" sz="3600" dirty="0" err="1">
                <a:latin typeface="Myriad Pro Light"/>
              </a:rPr>
              <a:t>Livestatus</a:t>
            </a:r>
            <a:endParaRPr lang="en-AU" sz="3600" dirty="0">
              <a:latin typeface="Myriad Pro Light"/>
            </a:endParaRPr>
          </a:p>
          <a:p>
            <a:pPr marL="457200" indent="-457200">
              <a:buFont typeface="Arial" panose="020B0604020202020204" pitchFamily="34" charset="0"/>
              <a:buChar char="•"/>
            </a:pPr>
            <a:r>
              <a:rPr lang="en-AU" sz="3600" dirty="0">
                <a:latin typeface="Myriad Pro Light"/>
              </a:rPr>
              <a:t>Use simple </a:t>
            </a:r>
            <a:r>
              <a:rPr lang="en-AU" sz="3600" dirty="0" err="1">
                <a:latin typeface="Myriad Pro Light"/>
              </a:rPr>
              <a:t>perl</a:t>
            </a:r>
            <a:r>
              <a:rPr lang="en-AU" sz="3600" dirty="0">
                <a:latin typeface="Myriad Pro Light"/>
              </a:rPr>
              <a:t> script to extract data</a:t>
            </a:r>
          </a:p>
          <a:p>
            <a:pPr marL="457200" indent="-457200">
              <a:buFont typeface="Arial" panose="020B0604020202020204" pitchFamily="34" charset="0"/>
              <a:buChar char="•"/>
            </a:pPr>
            <a:r>
              <a:rPr lang="en-AU" sz="3600" dirty="0">
                <a:latin typeface="Myriad Pro Light"/>
              </a:rPr>
              <a:t>Enhance dash boards anyway you want</a:t>
            </a:r>
          </a:p>
        </p:txBody>
      </p:sp>
    </p:spTree>
    <p:extLst>
      <p:ext uri="{BB962C8B-B14F-4D97-AF65-F5344CB8AC3E}">
        <p14:creationId xmlns:p14="http://schemas.microsoft.com/office/powerpoint/2010/main" val="13037594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a:t>NagVis</a:t>
            </a:r>
            <a:r>
              <a:rPr lang="en-AU" dirty="0"/>
              <a:t> &amp; </a:t>
            </a:r>
            <a:r>
              <a:rPr lang="en-AU" dirty="0" err="1"/>
              <a:t>Livestatus</a:t>
            </a:r>
            <a:endParaRPr lang="en-US" dirty="0">
              <a:latin typeface="Myriad Pro Light" pitchFamily="34" charset="0"/>
            </a:endParaRPr>
          </a:p>
        </p:txBody>
      </p:sp>
      <p:sp>
        <p:nvSpPr>
          <p:cNvPr id="4" name="Content Placeholder 3"/>
          <p:cNvSpPr>
            <a:spLocks noGrp="1"/>
          </p:cNvSpPr>
          <p:nvPr>
            <p:ph idx="1"/>
          </p:nvPr>
        </p:nvSpPr>
        <p:spPr>
          <a:xfrm>
            <a:off x="685800" y="821531"/>
            <a:ext cx="7924800" cy="3886200"/>
          </a:xfrm>
        </p:spPr>
        <p:txBody>
          <a:bodyPr>
            <a:normAutofit lnSpcReduction="10000"/>
          </a:bodyPr>
          <a:lstStyle/>
          <a:p>
            <a:r>
              <a:rPr lang="en-AU" sz="1200" dirty="0">
                <a:latin typeface="Myriad Pro Light"/>
              </a:rPr>
              <a:t>#!/</a:t>
            </a:r>
            <a:r>
              <a:rPr lang="en-AU" sz="1200" dirty="0" err="1">
                <a:latin typeface="Myriad Pro Light"/>
              </a:rPr>
              <a:t>usr</a:t>
            </a:r>
            <a:r>
              <a:rPr lang="en-AU" sz="1200" dirty="0">
                <a:latin typeface="Myriad Pro Light"/>
              </a:rPr>
              <a:t>/bin/</a:t>
            </a:r>
            <a:r>
              <a:rPr lang="en-AU" sz="1200" dirty="0" err="1">
                <a:latin typeface="Myriad Pro Light"/>
              </a:rPr>
              <a:t>perl</a:t>
            </a:r>
            <a:r>
              <a:rPr lang="en-AU" sz="1200" dirty="0">
                <a:latin typeface="Myriad Pro Light"/>
              </a:rPr>
              <a:t> -</a:t>
            </a:r>
            <a:r>
              <a:rPr lang="en-AU" sz="1200" dirty="0" err="1">
                <a:latin typeface="Myriad Pro Light"/>
              </a:rPr>
              <a:t>wT</a:t>
            </a:r>
            <a:endParaRPr lang="en-AU" sz="1200" dirty="0">
              <a:latin typeface="Myriad Pro Light"/>
            </a:endParaRPr>
          </a:p>
          <a:p>
            <a:r>
              <a:rPr lang="en-AU" sz="1200" dirty="0">
                <a:latin typeface="Myriad Pro Light"/>
              </a:rPr>
              <a:t>use CGI </a:t>
            </a:r>
            <a:r>
              <a:rPr lang="en-AU" sz="1200" dirty="0" err="1">
                <a:latin typeface="Myriad Pro Light"/>
              </a:rPr>
              <a:t>qw</a:t>
            </a:r>
            <a:r>
              <a:rPr lang="en-AU" sz="1200" dirty="0">
                <a:latin typeface="Myriad Pro Light"/>
              </a:rPr>
              <a:t>/:standard/;</a:t>
            </a:r>
          </a:p>
          <a:p>
            <a:r>
              <a:rPr lang="en-AU" sz="1200" dirty="0">
                <a:latin typeface="Myriad Pro Light"/>
              </a:rPr>
              <a:t>use Monitoring::</a:t>
            </a:r>
            <a:r>
              <a:rPr lang="en-AU" sz="1200" dirty="0" err="1">
                <a:latin typeface="Myriad Pro Light"/>
              </a:rPr>
              <a:t>Livestatus</a:t>
            </a:r>
            <a:r>
              <a:rPr lang="en-AU" sz="1200" dirty="0">
                <a:latin typeface="Myriad Pro Light"/>
              </a:rPr>
              <a:t>;</a:t>
            </a:r>
          </a:p>
          <a:p>
            <a:r>
              <a:rPr lang="en-AU" sz="1200" dirty="0">
                <a:latin typeface="Myriad Pro Light"/>
              </a:rPr>
              <a:t>my $q = new CGI;</a:t>
            </a:r>
          </a:p>
          <a:p>
            <a:r>
              <a:rPr lang="en-AU" sz="1200" dirty="0">
                <a:latin typeface="Myriad Pro Light"/>
              </a:rPr>
              <a:t>print $q-&gt;header();</a:t>
            </a:r>
          </a:p>
          <a:p>
            <a:endParaRPr lang="en-AU" sz="1200" dirty="0">
              <a:latin typeface="Myriad Pro Light"/>
            </a:endParaRPr>
          </a:p>
          <a:p>
            <a:r>
              <a:rPr lang="en-AU" sz="1200" dirty="0">
                <a:latin typeface="Myriad Pro Light"/>
              </a:rPr>
              <a:t>$backend = $q-&gt;</a:t>
            </a:r>
            <a:r>
              <a:rPr lang="en-AU" sz="1200" dirty="0" err="1">
                <a:latin typeface="Myriad Pro Light"/>
              </a:rPr>
              <a:t>param</a:t>
            </a:r>
            <a:r>
              <a:rPr lang="en-AU" sz="1200" dirty="0">
                <a:latin typeface="Myriad Pro Light"/>
              </a:rPr>
              <a:t>( 'backend' );</a:t>
            </a:r>
          </a:p>
          <a:p>
            <a:r>
              <a:rPr lang="en-AU" sz="1200" dirty="0">
                <a:latin typeface="Myriad Pro Light"/>
              </a:rPr>
              <a:t>$</a:t>
            </a:r>
            <a:r>
              <a:rPr lang="en-AU" sz="1200" dirty="0" err="1">
                <a:latin typeface="Myriad Pro Light"/>
              </a:rPr>
              <a:t>filtergrp</a:t>
            </a:r>
            <a:r>
              <a:rPr lang="en-AU" sz="1200" dirty="0">
                <a:latin typeface="Myriad Pro Light"/>
              </a:rPr>
              <a:t> = $q-&gt;</a:t>
            </a:r>
            <a:r>
              <a:rPr lang="en-AU" sz="1200" dirty="0" err="1">
                <a:latin typeface="Myriad Pro Light"/>
              </a:rPr>
              <a:t>param</a:t>
            </a:r>
            <a:r>
              <a:rPr lang="en-AU" sz="1200" dirty="0">
                <a:latin typeface="Myriad Pro Light"/>
              </a:rPr>
              <a:t>( '</a:t>
            </a:r>
            <a:r>
              <a:rPr lang="en-AU" sz="1200" dirty="0" err="1">
                <a:latin typeface="Myriad Pro Light"/>
              </a:rPr>
              <a:t>hostGroup</a:t>
            </a:r>
            <a:r>
              <a:rPr lang="en-AU" sz="1200" dirty="0">
                <a:latin typeface="Myriad Pro Light"/>
              </a:rPr>
              <a:t>' );</a:t>
            </a:r>
          </a:p>
          <a:p>
            <a:endParaRPr lang="en-AU" sz="1200" dirty="0">
              <a:latin typeface="Myriad Pro Light"/>
            </a:endParaRPr>
          </a:p>
          <a:p>
            <a:r>
              <a:rPr lang="en-AU" sz="1200" dirty="0">
                <a:latin typeface="Myriad Pro Light"/>
              </a:rPr>
              <a:t>$ml = Monitoring::</a:t>
            </a:r>
            <a:r>
              <a:rPr lang="en-AU" sz="1200" dirty="0" err="1">
                <a:latin typeface="Myriad Pro Light"/>
              </a:rPr>
              <a:t>Livestatus</a:t>
            </a:r>
            <a:r>
              <a:rPr lang="en-AU" sz="1200" dirty="0">
                <a:latin typeface="Myriad Pro Light"/>
              </a:rPr>
              <a:t>-&gt;new(</a:t>
            </a:r>
          </a:p>
          <a:p>
            <a:r>
              <a:rPr lang="en-AU" sz="1200" dirty="0">
                <a:latin typeface="Myriad Pro Light"/>
              </a:rPr>
              <a:t>	server =&gt; ‘backend </a:t>
            </a:r>
            <a:r>
              <a:rPr lang="en-AU" sz="1200" dirty="0" err="1">
                <a:latin typeface="Myriad Pro Light"/>
              </a:rPr>
              <a:t>hostname:port</a:t>
            </a:r>
            <a:r>
              <a:rPr lang="en-AU" sz="1200" dirty="0">
                <a:latin typeface="Myriad Pro Light"/>
              </a:rPr>
              <a:t>'</a:t>
            </a:r>
          </a:p>
          <a:p>
            <a:r>
              <a:rPr lang="en-AU" sz="1200" dirty="0">
                <a:latin typeface="Myriad Pro Light"/>
              </a:rPr>
              <a:t>);</a:t>
            </a:r>
          </a:p>
          <a:p>
            <a:endParaRPr lang="en-AU" sz="1200" dirty="0">
              <a:latin typeface="Myriad Pro Light"/>
            </a:endParaRPr>
          </a:p>
          <a:p>
            <a:r>
              <a:rPr lang="en-AU" sz="1200" dirty="0">
                <a:latin typeface="Myriad Pro Light"/>
              </a:rPr>
              <a:t>my $up = $ml-&gt;</a:t>
            </a:r>
            <a:r>
              <a:rPr lang="en-AU" sz="1200" dirty="0" err="1">
                <a:latin typeface="Myriad Pro Light"/>
              </a:rPr>
              <a:t>selectscalar_value</a:t>
            </a:r>
            <a:r>
              <a:rPr lang="en-AU" sz="1200" dirty="0">
                <a:latin typeface="Myriad Pro Light"/>
              </a:rPr>
              <a:t>("GET hosts\</a:t>
            </a:r>
            <a:r>
              <a:rPr lang="en-AU" sz="1200" dirty="0" err="1">
                <a:latin typeface="Myriad Pro Light"/>
              </a:rPr>
              <a:t>nFilter</a:t>
            </a:r>
            <a:r>
              <a:rPr lang="en-AU" sz="1200" dirty="0">
                <a:latin typeface="Myriad Pro Light"/>
              </a:rPr>
              <a:t>: </a:t>
            </a:r>
            <a:r>
              <a:rPr lang="en-AU" sz="1200" dirty="0" err="1">
                <a:latin typeface="Myriad Pro Light"/>
              </a:rPr>
              <a:t>host_groups</a:t>
            </a:r>
            <a:r>
              <a:rPr lang="en-AU" sz="1200" dirty="0">
                <a:latin typeface="Myriad Pro Light"/>
              </a:rPr>
              <a:t> &gt;= $</a:t>
            </a:r>
            <a:r>
              <a:rPr lang="en-AU" sz="1200" dirty="0" err="1">
                <a:latin typeface="Myriad Pro Light"/>
              </a:rPr>
              <a:t>filtergrp</a:t>
            </a:r>
            <a:r>
              <a:rPr lang="en-AU" sz="1200" dirty="0">
                <a:latin typeface="Myriad Pro Light"/>
              </a:rPr>
              <a:t>\</a:t>
            </a:r>
            <a:r>
              <a:rPr lang="en-AU" sz="1200" dirty="0" err="1">
                <a:latin typeface="Myriad Pro Light"/>
              </a:rPr>
              <a:t>nStats</a:t>
            </a:r>
            <a:r>
              <a:rPr lang="en-AU" sz="1200" dirty="0">
                <a:latin typeface="Myriad Pro Light"/>
              </a:rPr>
              <a:t>: state = 0");</a:t>
            </a:r>
          </a:p>
          <a:p>
            <a:r>
              <a:rPr lang="en-AU" sz="1200" dirty="0">
                <a:latin typeface="Myriad Pro Light"/>
              </a:rPr>
              <a:t>my $down = $ml-&gt;</a:t>
            </a:r>
            <a:r>
              <a:rPr lang="en-AU" sz="1200" dirty="0" err="1">
                <a:latin typeface="Myriad Pro Light"/>
              </a:rPr>
              <a:t>selectscalar_value</a:t>
            </a:r>
            <a:r>
              <a:rPr lang="en-AU" sz="1200" dirty="0">
                <a:latin typeface="Myriad Pro Light"/>
              </a:rPr>
              <a:t>("GET hosts\</a:t>
            </a:r>
            <a:r>
              <a:rPr lang="en-AU" sz="1200" dirty="0" err="1">
                <a:latin typeface="Myriad Pro Light"/>
              </a:rPr>
              <a:t>nFilter</a:t>
            </a:r>
            <a:r>
              <a:rPr lang="en-AU" sz="1200" dirty="0">
                <a:latin typeface="Myriad Pro Light"/>
              </a:rPr>
              <a:t>: </a:t>
            </a:r>
            <a:r>
              <a:rPr lang="en-AU" sz="1200" dirty="0" err="1">
                <a:latin typeface="Myriad Pro Light"/>
              </a:rPr>
              <a:t>host_groups</a:t>
            </a:r>
            <a:r>
              <a:rPr lang="en-AU" sz="1200" dirty="0">
                <a:latin typeface="Myriad Pro Light"/>
              </a:rPr>
              <a:t> &gt;= $</a:t>
            </a:r>
            <a:r>
              <a:rPr lang="en-AU" sz="1200" dirty="0" err="1">
                <a:latin typeface="Myriad Pro Light"/>
              </a:rPr>
              <a:t>filtergrp</a:t>
            </a:r>
            <a:r>
              <a:rPr lang="en-AU" sz="1200" dirty="0">
                <a:latin typeface="Myriad Pro Light"/>
              </a:rPr>
              <a:t>\</a:t>
            </a:r>
            <a:r>
              <a:rPr lang="en-AU" sz="1200" dirty="0" err="1">
                <a:latin typeface="Myriad Pro Light"/>
              </a:rPr>
              <a:t>nStats</a:t>
            </a:r>
            <a:r>
              <a:rPr lang="en-AU" sz="1200" dirty="0">
                <a:latin typeface="Myriad Pro Light"/>
              </a:rPr>
              <a:t>: state = 1");</a:t>
            </a:r>
          </a:p>
          <a:p>
            <a:r>
              <a:rPr lang="en-AU" sz="1200" dirty="0">
                <a:latin typeface="Myriad Pro Light"/>
              </a:rPr>
              <a:t>my $unknown = $ml-&gt;</a:t>
            </a:r>
            <a:r>
              <a:rPr lang="en-AU" sz="1200" dirty="0" err="1">
                <a:latin typeface="Myriad Pro Light"/>
              </a:rPr>
              <a:t>selectscalar_value</a:t>
            </a:r>
            <a:r>
              <a:rPr lang="en-AU" sz="1200" dirty="0">
                <a:latin typeface="Myriad Pro Light"/>
              </a:rPr>
              <a:t>("GET hosts\</a:t>
            </a:r>
            <a:r>
              <a:rPr lang="en-AU" sz="1200" dirty="0" err="1">
                <a:latin typeface="Myriad Pro Light"/>
              </a:rPr>
              <a:t>nFilter</a:t>
            </a:r>
            <a:r>
              <a:rPr lang="en-AU" sz="1200" dirty="0">
                <a:latin typeface="Myriad Pro Light"/>
              </a:rPr>
              <a:t>: </a:t>
            </a:r>
            <a:r>
              <a:rPr lang="en-AU" sz="1200" dirty="0" err="1">
                <a:latin typeface="Myriad Pro Light"/>
              </a:rPr>
              <a:t>host_groups</a:t>
            </a:r>
            <a:r>
              <a:rPr lang="en-AU" sz="1200" dirty="0">
                <a:latin typeface="Myriad Pro Light"/>
              </a:rPr>
              <a:t> &gt;= $</a:t>
            </a:r>
            <a:r>
              <a:rPr lang="en-AU" sz="1200" dirty="0" err="1">
                <a:latin typeface="Myriad Pro Light"/>
              </a:rPr>
              <a:t>filtergrp</a:t>
            </a:r>
            <a:r>
              <a:rPr lang="en-AU" sz="1200" dirty="0">
                <a:latin typeface="Myriad Pro Light"/>
              </a:rPr>
              <a:t>\</a:t>
            </a:r>
            <a:r>
              <a:rPr lang="en-AU" sz="1200" dirty="0" err="1">
                <a:latin typeface="Myriad Pro Light"/>
              </a:rPr>
              <a:t>nStats</a:t>
            </a:r>
            <a:r>
              <a:rPr lang="en-AU" sz="1200" dirty="0">
                <a:latin typeface="Myriad Pro Light"/>
              </a:rPr>
              <a:t>: state = 2");</a:t>
            </a:r>
          </a:p>
          <a:p>
            <a:r>
              <a:rPr lang="en-AU" sz="1200" dirty="0">
                <a:latin typeface="Myriad Pro Light"/>
              </a:rPr>
              <a:t>my $total = $up + $down + $unknown;</a:t>
            </a:r>
          </a:p>
          <a:p>
            <a:endParaRPr lang="en-AU" sz="1200" dirty="0">
              <a:latin typeface="Myriad Pro Light"/>
            </a:endParaRPr>
          </a:p>
          <a:p>
            <a:r>
              <a:rPr lang="en-AU" sz="1200" dirty="0">
                <a:latin typeface="Myriad Pro Light"/>
              </a:rPr>
              <a:t>print "$down\/$total&lt;</a:t>
            </a:r>
            <a:r>
              <a:rPr lang="en-AU" sz="1200" dirty="0" err="1">
                <a:latin typeface="Myriad Pro Light"/>
              </a:rPr>
              <a:t>br</a:t>
            </a:r>
            <a:r>
              <a:rPr lang="en-AU" sz="1200" dirty="0" smtClean="0">
                <a:latin typeface="Myriad Pro Light"/>
              </a:rPr>
              <a:t>&gt;";</a:t>
            </a:r>
            <a:endParaRPr lang="en-AU" sz="1200" dirty="0">
              <a:latin typeface="Myriad Pro Light"/>
            </a:endParaRPr>
          </a:p>
        </p:txBody>
      </p:sp>
    </p:spTree>
    <p:extLst>
      <p:ext uri="{BB962C8B-B14F-4D97-AF65-F5344CB8AC3E}">
        <p14:creationId xmlns:p14="http://schemas.microsoft.com/office/powerpoint/2010/main" val="36192435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a:t>NagVis</a:t>
            </a:r>
            <a:r>
              <a:rPr lang="en-AU" dirty="0"/>
              <a:t> &amp; </a:t>
            </a:r>
            <a:r>
              <a:rPr lang="en-AU" dirty="0" err="1"/>
              <a:t>Livestatus</a:t>
            </a:r>
            <a:endParaRPr lang="en-US" dirty="0">
              <a:latin typeface="Myriad Pro Light"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815389"/>
            <a:ext cx="6248400" cy="3968541"/>
          </a:xfrm>
          <a:prstGeom prst="rect">
            <a:avLst/>
          </a:prstGeom>
          <a:ln>
            <a:noFill/>
          </a:ln>
        </p:spPr>
      </p:pic>
    </p:spTree>
    <p:extLst>
      <p:ext uri="{BB962C8B-B14F-4D97-AF65-F5344CB8AC3E}">
        <p14:creationId xmlns:p14="http://schemas.microsoft.com/office/powerpoint/2010/main" val="28911118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yriad Pro Light" pitchFamily="34" charset="0"/>
              </a:rPr>
              <a:t>Westpac Stats</a:t>
            </a:r>
          </a:p>
        </p:txBody>
      </p:sp>
      <p:sp>
        <p:nvSpPr>
          <p:cNvPr id="4" name="Content Placeholder 3"/>
          <p:cNvSpPr>
            <a:spLocks noGrp="1"/>
          </p:cNvSpPr>
          <p:nvPr>
            <p:ph idx="1"/>
          </p:nvPr>
        </p:nvSpPr>
        <p:spPr>
          <a:xfrm>
            <a:off x="228600" y="897731"/>
            <a:ext cx="8686800" cy="3809999"/>
          </a:xfrm>
        </p:spPr>
        <p:txBody>
          <a:bodyPr>
            <a:normAutofit lnSpcReduction="10000"/>
          </a:bodyPr>
          <a:lstStyle/>
          <a:p>
            <a:pPr marL="457200" indent="-457200">
              <a:buFont typeface="Arial" panose="020B0604020202020204" pitchFamily="34" charset="0"/>
              <a:buChar char="•"/>
            </a:pPr>
            <a:r>
              <a:rPr lang="en-AU" sz="3600" dirty="0">
                <a:latin typeface="Myriad Pro Light"/>
              </a:rPr>
              <a:t>12 Million Customers</a:t>
            </a:r>
          </a:p>
          <a:p>
            <a:pPr marL="457200" indent="-457200">
              <a:buFont typeface="Arial" panose="020B0604020202020204" pitchFamily="34" charset="0"/>
              <a:buChar char="•"/>
            </a:pPr>
            <a:r>
              <a:rPr lang="en-AU" sz="3600" dirty="0">
                <a:latin typeface="Myriad Pro Light"/>
              </a:rPr>
              <a:t>570,000 Share Holders</a:t>
            </a:r>
          </a:p>
          <a:p>
            <a:pPr marL="457200" indent="-457200">
              <a:buFont typeface="Arial" panose="020B0604020202020204" pitchFamily="34" charset="0"/>
              <a:buChar char="•"/>
            </a:pPr>
            <a:r>
              <a:rPr lang="en-AU" sz="3600" dirty="0">
                <a:latin typeface="Myriad Pro Light"/>
              </a:rPr>
              <a:t>37,000 Employee’s</a:t>
            </a:r>
          </a:p>
          <a:p>
            <a:pPr marL="457200" indent="-457200">
              <a:buFont typeface="Arial" panose="020B0604020202020204" pitchFamily="34" charset="0"/>
              <a:buChar char="•"/>
            </a:pPr>
            <a:r>
              <a:rPr lang="en-AU" dirty="0">
                <a:latin typeface="Myriad Pro Light"/>
              </a:rPr>
              <a:t>1300 Australian points of representation</a:t>
            </a:r>
          </a:p>
          <a:p>
            <a:pPr marL="457200" indent="-457200">
              <a:buFont typeface="Arial" panose="020B0604020202020204" pitchFamily="34" charset="0"/>
              <a:buChar char="•"/>
            </a:pPr>
            <a:r>
              <a:rPr lang="en-AU" dirty="0">
                <a:latin typeface="Myriad Pro Light"/>
              </a:rPr>
              <a:t>Offices in London, New York, Hong Kong, Singapore, India, Shanghai, Beijing, New Zealand, Pacific Islands &amp; Indonesia</a:t>
            </a:r>
          </a:p>
          <a:p>
            <a:endParaRPr lang="en-AU" dirty="0"/>
          </a:p>
        </p:txBody>
      </p:sp>
    </p:spTree>
    <p:extLst>
      <p:ext uri="{BB962C8B-B14F-4D97-AF65-F5344CB8AC3E}">
        <p14:creationId xmlns:p14="http://schemas.microsoft.com/office/powerpoint/2010/main" val="38969008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prstClr val="white"/>
                </a:solidFill>
                <a:latin typeface="Myriad Pro Light" pitchFamily="34" charset="0"/>
              </a:rPr>
              <a:t>Summary</a:t>
            </a:r>
            <a:endParaRPr lang="en-US" dirty="0">
              <a:latin typeface="Myriad Pro Light" pitchFamily="34" charset="0"/>
            </a:endParaRPr>
          </a:p>
        </p:txBody>
      </p:sp>
      <p:sp>
        <p:nvSpPr>
          <p:cNvPr id="4" name="Content Placeholder 3"/>
          <p:cNvSpPr>
            <a:spLocks noGrp="1"/>
          </p:cNvSpPr>
          <p:nvPr>
            <p:ph idx="1"/>
          </p:nvPr>
        </p:nvSpPr>
        <p:spPr>
          <a:xfrm>
            <a:off x="228600" y="1126331"/>
            <a:ext cx="8686800" cy="3429000"/>
          </a:xfrm>
        </p:spPr>
        <p:txBody>
          <a:bodyPr>
            <a:noAutofit/>
          </a:bodyPr>
          <a:lstStyle/>
          <a:p>
            <a:pPr marL="571500" indent="-571500">
              <a:buFont typeface="Arial" panose="020B0604020202020204" pitchFamily="34" charset="0"/>
              <a:buChar char="•"/>
            </a:pPr>
            <a:r>
              <a:rPr lang="en-AU" sz="4400" dirty="0" smtClean="0">
                <a:latin typeface="Myriad Pro Light"/>
              </a:rPr>
              <a:t>Simple </a:t>
            </a:r>
            <a:r>
              <a:rPr lang="en-AU" sz="4400" dirty="0">
                <a:latin typeface="Myriad Pro Light"/>
              </a:rPr>
              <a:t>is effective</a:t>
            </a:r>
          </a:p>
          <a:p>
            <a:pPr marL="571500" indent="-571500">
              <a:buFont typeface="Arial" panose="020B0604020202020204" pitchFamily="34" charset="0"/>
              <a:buChar char="•"/>
            </a:pPr>
            <a:r>
              <a:rPr lang="en-AU" sz="4400" dirty="0">
                <a:latin typeface="Myriad Pro Light"/>
              </a:rPr>
              <a:t>Clear status summary</a:t>
            </a:r>
          </a:p>
          <a:p>
            <a:pPr marL="571500" indent="-571500">
              <a:buFont typeface="Arial" panose="020B0604020202020204" pitchFamily="34" charset="0"/>
              <a:buChar char="•"/>
            </a:pPr>
            <a:r>
              <a:rPr lang="en-AU" sz="4400" dirty="0">
                <a:latin typeface="Myriad Pro Light"/>
              </a:rPr>
              <a:t>Bold broad use of colour</a:t>
            </a:r>
          </a:p>
          <a:p>
            <a:pPr marL="571500" indent="-571500">
              <a:buFont typeface="Arial" panose="020B0604020202020204" pitchFamily="34" charset="0"/>
              <a:buChar char="•"/>
            </a:pPr>
            <a:r>
              <a:rPr lang="en-AU" sz="4400" dirty="0">
                <a:latin typeface="Myriad Pro Light"/>
              </a:rPr>
              <a:t>Details only for </a:t>
            </a:r>
            <a:r>
              <a:rPr lang="en-AU" sz="4400" dirty="0" smtClean="0">
                <a:latin typeface="Myriad Pro Light"/>
              </a:rPr>
              <a:t>Specialists</a:t>
            </a:r>
            <a:endParaRPr lang="en-AU" sz="4400" dirty="0">
              <a:latin typeface="Myriad Pro Light"/>
            </a:endParaRPr>
          </a:p>
        </p:txBody>
      </p:sp>
    </p:spTree>
    <p:extLst>
      <p:ext uri="{BB962C8B-B14F-4D97-AF65-F5344CB8AC3E}">
        <p14:creationId xmlns:p14="http://schemas.microsoft.com/office/powerpoint/2010/main" val="12128806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Part 3</a:t>
            </a:r>
            <a:endParaRPr lang="en-US" dirty="0">
              <a:latin typeface="Myriad Pro Light" pitchFamily="34" charset="0"/>
            </a:endParaRPr>
          </a:p>
        </p:txBody>
      </p:sp>
      <p:sp>
        <p:nvSpPr>
          <p:cNvPr id="4" name="Content Placeholder 3"/>
          <p:cNvSpPr>
            <a:spLocks noGrp="1"/>
          </p:cNvSpPr>
          <p:nvPr>
            <p:ph idx="1"/>
          </p:nvPr>
        </p:nvSpPr>
        <p:spPr>
          <a:xfrm>
            <a:off x="609600" y="1354931"/>
            <a:ext cx="8001000" cy="2971799"/>
          </a:xfrm>
        </p:spPr>
        <p:txBody>
          <a:bodyPr>
            <a:noAutofit/>
          </a:bodyPr>
          <a:lstStyle/>
          <a:p>
            <a:pPr marL="0" lvl="1" indent="0" algn="ctr">
              <a:buNone/>
            </a:pPr>
            <a:r>
              <a:rPr lang="en-AU" sz="8800" dirty="0">
                <a:latin typeface="Myriad Pro Light"/>
              </a:rPr>
              <a:t>Service Desk Integration</a:t>
            </a:r>
            <a:endParaRPr lang="en-AU" sz="5400" dirty="0">
              <a:latin typeface="Myriad Pro Light"/>
            </a:endParaRPr>
          </a:p>
        </p:txBody>
      </p:sp>
    </p:spTree>
    <p:extLst>
      <p:ext uri="{BB962C8B-B14F-4D97-AF65-F5344CB8AC3E}">
        <p14:creationId xmlns:p14="http://schemas.microsoft.com/office/powerpoint/2010/main" val="29737017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white"/>
                </a:solidFill>
                <a:latin typeface="Myriad Pro Light" pitchFamily="34" charset="0"/>
              </a:rPr>
              <a:t>Service Desk Integration</a:t>
            </a:r>
            <a:endParaRPr lang="en-US" dirty="0">
              <a:latin typeface="Myriad Pro Light" pitchFamily="34" charset="0"/>
            </a:endParaRPr>
          </a:p>
        </p:txBody>
      </p:sp>
      <p:sp>
        <p:nvSpPr>
          <p:cNvPr id="4" name="Content Placeholder 3"/>
          <p:cNvSpPr>
            <a:spLocks noGrp="1"/>
          </p:cNvSpPr>
          <p:nvPr>
            <p:ph idx="1"/>
          </p:nvPr>
        </p:nvSpPr>
        <p:spPr>
          <a:xfrm>
            <a:off x="762000" y="1126331"/>
            <a:ext cx="7391400" cy="3429000"/>
          </a:xfrm>
        </p:spPr>
        <p:txBody>
          <a:bodyPr>
            <a:noAutofit/>
          </a:bodyPr>
          <a:lstStyle/>
          <a:p>
            <a:pPr lvl="0"/>
            <a:r>
              <a:rPr lang="en-US" sz="3600" dirty="0" smtClean="0">
                <a:solidFill>
                  <a:prstClr val="black"/>
                </a:solidFill>
                <a:latin typeface="Myriad Pro Light" pitchFamily="34" charset="0"/>
              </a:rPr>
              <a:t>Two tried and proven methods:</a:t>
            </a:r>
            <a:endParaRPr lang="en-US" sz="3600" dirty="0">
              <a:solidFill>
                <a:prstClr val="black"/>
              </a:solidFill>
              <a:latin typeface="Myriad Pro Light" pitchFamily="34" charset="0"/>
            </a:endParaRPr>
          </a:p>
          <a:p>
            <a:pPr marL="742950" lvl="0" indent="-742950">
              <a:buFont typeface="+mj-lt"/>
              <a:buAutoNum type="arabicPeriod"/>
            </a:pPr>
            <a:r>
              <a:rPr lang="en-US" sz="5400" dirty="0" smtClean="0">
                <a:solidFill>
                  <a:prstClr val="black"/>
                </a:solidFill>
                <a:latin typeface="Myriad Pro Light" pitchFamily="34" charset="0"/>
              </a:rPr>
              <a:t>Direct to API</a:t>
            </a:r>
          </a:p>
          <a:p>
            <a:pPr marL="742950" lvl="0" indent="-742950">
              <a:buFont typeface="+mj-lt"/>
              <a:buAutoNum type="arabicPeriod"/>
            </a:pPr>
            <a:r>
              <a:rPr lang="en-US" sz="5400" dirty="0">
                <a:solidFill>
                  <a:prstClr val="black"/>
                </a:solidFill>
                <a:latin typeface="Myriad Pro Light" pitchFamily="34" charset="0"/>
              </a:rPr>
              <a:t>E</a:t>
            </a:r>
            <a:r>
              <a:rPr lang="en-US" sz="5400" dirty="0" smtClean="0">
                <a:solidFill>
                  <a:prstClr val="black"/>
                </a:solidFill>
                <a:latin typeface="Myriad Pro Light" pitchFamily="34" charset="0"/>
              </a:rPr>
              <a:t>vent Management</a:t>
            </a:r>
            <a:endParaRPr lang="en-US" sz="5400" dirty="0">
              <a:solidFill>
                <a:prstClr val="black"/>
              </a:solidFill>
              <a:latin typeface="Myriad Pro Light" pitchFamily="34" charset="0"/>
            </a:endParaRPr>
          </a:p>
        </p:txBody>
      </p:sp>
    </p:spTree>
    <p:extLst>
      <p:ext uri="{BB962C8B-B14F-4D97-AF65-F5344CB8AC3E}">
        <p14:creationId xmlns:p14="http://schemas.microsoft.com/office/powerpoint/2010/main" val="38890359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prstClr val="white"/>
                </a:solidFill>
                <a:latin typeface="Myriad Pro Light" pitchFamily="34" charset="0"/>
              </a:rPr>
              <a:t>Service Desk Integration</a:t>
            </a:r>
            <a:endParaRPr lang="en-US" dirty="0">
              <a:latin typeface="Myriad Pro Light"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191" y="1659732"/>
            <a:ext cx="6829447" cy="2971800"/>
          </a:xfrm>
          <a:prstGeom prst="rect">
            <a:avLst/>
          </a:prstGeom>
          <a:ln>
            <a:noFill/>
          </a:ln>
        </p:spPr>
      </p:pic>
      <p:sp>
        <p:nvSpPr>
          <p:cNvPr id="3" name="TextBox 2"/>
          <p:cNvSpPr txBox="1"/>
          <p:nvPr/>
        </p:nvSpPr>
        <p:spPr>
          <a:xfrm>
            <a:off x="1169241" y="910143"/>
            <a:ext cx="2590800" cy="584775"/>
          </a:xfrm>
          <a:prstGeom prst="rect">
            <a:avLst/>
          </a:prstGeom>
          <a:noFill/>
        </p:spPr>
        <p:txBody>
          <a:bodyPr wrap="square" rtlCol="0">
            <a:spAutoFit/>
          </a:bodyPr>
          <a:lstStyle/>
          <a:p>
            <a:r>
              <a:rPr lang="en-AU" sz="3200" dirty="0" smtClean="0"/>
              <a:t>Direct to API</a:t>
            </a:r>
            <a:endParaRPr lang="en-AU" sz="3200" dirty="0"/>
          </a:p>
        </p:txBody>
      </p:sp>
    </p:spTree>
    <p:extLst>
      <p:ext uri="{BB962C8B-B14F-4D97-AF65-F5344CB8AC3E}">
        <p14:creationId xmlns:p14="http://schemas.microsoft.com/office/powerpoint/2010/main" val="24471864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prstClr val="white"/>
                </a:solidFill>
                <a:latin typeface="Myriad Pro Light" pitchFamily="34" charset="0"/>
              </a:rPr>
              <a:t>Service Desk Integration</a:t>
            </a:r>
            <a:endParaRPr lang="en-US" dirty="0">
              <a:latin typeface="Myriad Pro Light"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7840" y="1659732"/>
            <a:ext cx="6194149" cy="2971800"/>
          </a:xfrm>
          <a:prstGeom prst="rect">
            <a:avLst/>
          </a:prstGeom>
          <a:ln>
            <a:noFill/>
          </a:ln>
        </p:spPr>
      </p:pic>
      <p:sp>
        <p:nvSpPr>
          <p:cNvPr id="3" name="TextBox 2"/>
          <p:cNvSpPr txBox="1"/>
          <p:nvPr/>
        </p:nvSpPr>
        <p:spPr>
          <a:xfrm>
            <a:off x="1169240" y="910143"/>
            <a:ext cx="4621960" cy="584775"/>
          </a:xfrm>
          <a:prstGeom prst="rect">
            <a:avLst/>
          </a:prstGeom>
          <a:noFill/>
        </p:spPr>
        <p:txBody>
          <a:bodyPr wrap="square" rtlCol="0">
            <a:spAutoFit/>
          </a:bodyPr>
          <a:lstStyle/>
          <a:p>
            <a:r>
              <a:rPr lang="en-AU" sz="3200" dirty="0" smtClean="0"/>
              <a:t>Event Management</a:t>
            </a:r>
            <a:endParaRPr lang="en-AU" sz="3200" dirty="0"/>
          </a:p>
        </p:txBody>
      </p:sp>
    </p:spTree>
    <p:extLst>
      <p:ext uri="{BB962C8B-B14F-4D97-AF65-F5344CB8AC3E}">
        <p14:creationId xmlns:p14="http://schemas.microsoft.com/office/powerpoint/2010/main" val="25336162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white"/>
                </a:solidFill>
                <a:latin typeface="Myriad Pro Light" pitchFamily="34" charset="0"/>
              </a:rPr>
              <a:t>Service Desk Integration</a:t>
            </a:r>
            <a:endParaRPr lang="en-US" dirty="0">
              <a:latin typeface="Myriad Pro Light" pitchFamily="34" charset="0"/>
            </a:endParaRPr>
          </a:p>
        </p:txBody>
      </p:sp>
      <p:sp>
        <p:nvSpPr>
          <p:cNvPr id="4" name="Content Placeholder 3"/>
          <p:cNvSpPr>
            <a:spLocks noGrp="1"/>
          </p:cNvSpPr>
          <p:nvPr>
            <p:ph idx="1"/>
          </p:nvPr>
        </p:nvSpPr>
        <p:spPr>
          <a:xfrm>
            <a:off x="228600" y="1126331"/>
            <a:ext cx="8686800" cy="3429000"/>
          </a:xfrm>
        </p:spPr>
        <p:txBody>
          <a:bodyPr>
            <a:noAutofit/>
          </a:bodyPr>
          <a:lstStyle/>
          <a:p>
            <a:pPr marL="457200" lvl="0" indent="-457200">
              <a:buFont typeface="Arial" panose="020B0604020202020204" pitchFamily="34" charset="0"/>
              <a:buChar char="•"/>
            </a:pPr>
            <a:r>
              <a:rPr lang="en-US" sz="3600" dirty="0">
                <a:solidFill>
                  <a:prstClr val="black"/>
                </a:solidFill>
                <a:latin typeface="Myriad Pro Light" pitchFamily="34" charset="0"/>
              </a:rPr>
              <a:t>Notifications: email, </a:t>
            </a:r>
            <a:r>
              <a:rPr lang="en-US" sz="3600" dirty="0" err="1">
                <a:solidFill>
                  <a:prstClr val="black"/>
                </a:solidFill>
                <a:latin typeface="Myriad Pro Light" pitchFamily="34" charset="0"/>
              </a:rPr>
              <a:t>sms</a:t>
            </a:r>
            <a:r>
              <a:rPr lang="en-US" sz="3600" dirty="0">
                <a:solidFill>
                  <a:prstClr val="black"/>
                </a:solidFill>
                <a:latin typeface="Myriad Pro Light" pitchFamily="34" charset="0"/>
              </a:rPr>
              <a:t>, remedy</a:t>
            </a:r>
          </a:p>
          <a:p>
            <a:pPr marL="457200" lvl="0" indent="-457200">
              <a:buFont typeface="Arial" panose="020B0604020202020204" pitchFamily="34" charset="0"/>
              <a:buChar char="•"/>
            </a:pPr>
            <a:r>
              <a:rPr lang="en-US" sz="3600" dirty="0">
                <a:solidFill>
                  <a:prstClr val="black"/>
                </a:solidFill>
                <a:latin typeface="Myriad Pro Light" pitchFamily="34" charset="0"/>
              </a:rPr>
              <a:t>Custom macro in top level templates</a:t>
            </a:r>
          </a:p>
          <a:p>
            <a:pPr marL="457200" lvl="0" indent="-457200">
              <a:buFont typeface="Arial" panose="020B0604020202020204" pitchFamily="34" charset="0"/>
              <a:buChar char="•"/>
            </a:pPr>
            <a:r>
              <a:rPr lang="en-US" sz="3600" dirty="0">
                <a:solidFill>
                  <a:prstClr val="black"/>
                </a:solidFill>
                <a:latin typeface="Myriad Pro Light" pitchFamily="34" charset="0"/>
              </a:rPr>
              <a:t>Common script for host &amp; Service</a:t>
            </a:r>
          </a:p>
          <a:p>
            <a:pPr marL="457200" lvl="0" indent="-457200">
              <a:buFont typeface="Arial" panose="020B0604020202020204" pitchFamily="34" charset="0"/>
              <a:buChar char="•"/>
            </a:pPr>
            <a:r>
              <a:rPr lang="en-US" sz="3600" dirty="0">
                <a:solidFill>
                  <a:prstClr val="black"/>
                </a:solidFill>
                <a:latin typeface="Myriad Pro Light" pitchFamily="34" charset="0"/>
              </a:rPr>
              <a:t>Custom macro sent to notify script</a:t>
            </a:r>
          </a:p>
          <a:p>
            <a:pPr marL="457200" lvl="0" indent="-457200">
              <a:buFont typeface="Arial" panose="020B0604020202020204" pitchFamily="34" charset="0"/>
              <a:buChar char="•"/>
            </a:pPr>
            <a:r>
              <a:rPr lang="en-US" sz="3600" dirty="0">
                <a:solidFill>
                  <a:prstClr val="black"/>
                </a:solidFill>
                <a:latin typeface="Myriad Pro Light" pitchFamily="34" charset="0"/>
              </a:rPr>
              <a:t>Email &amp; </a:t>
            </a:r>
            <a:r>
              <a:rPr lang="en-US" sz="3600" dirty="0" err="1">
                <a:solidFill>
                  <a:prstClr val="black"/>
                </a:solidFill>
                <a:latin typeface="Myriad Pro Light" pitchFamily="34" charset="0"/>
              </a:rPr>
              <a:t>sms</a:t>
            </a:r>
            <a:r>
              <a:rPr lang="en-US" sz="3600" dirty="0">
                <a:solidFill>
                  <a:prstClr val="black"/>
                </a:solidFill>
                <a:latin typeface="Myriad Pro Light" pitchFamily="34" charset="0"/>
              </a:rPr>
              <a:t> easy to handle</a:t>
            </a:r>
          </a:p>
        </p:txBody>
      </p:sp>
    </p:spTree>
    <p:extLst>
      <p:ext uri="{BB962C8B-B14F-4D97-AF65-F5344CB8AC3E}">
        <p14:creationId xmlns:p14="http://schemas.microsoft.com/office/powerpoint/2010/main" val="34569664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white"/>
                </a:solidFill>
                <a:latin typeface="Myriad Pro Light" pitchFamily="34" charset="0"/>
              </a:rPr>
              <a:t>Service Desk Integration</a:t>
            </a:r>
            <a:endParaRPr lang="en-US" dirty="0">
              <a:latin typeface="Myriad Pro Light" pitchFamily="34" charset="0"/>
            </a:endParaRPr>
          </a:p>
        </p:txBody>
      </p:sp>
      <p:sp>
        <p:nvSpPr>
          <p:cNvPr id="4" name="Content Placeholder 3"/>
          <p:cNvSpPr>
            <a:spLocks noGrp="1"/>
          </p:cNvSpPr>
          <p:nvPr>
            <p:ph idx="1"/>
          </p:nvPr>
        </p:nvSpPr>
        <p:spPr>
          <a:xfrm>
            <a:off x="228600" y="1126331"/>
            <a:ext cx="8686800" cy="3429000"/>
          </a:xfrm>
        </p:spPr>
        <p:txBody>
          <a:bodyPr>
            <a:noAutofit/>
          </a:bodyPr>
          <a:lstStyle/>
          <a:p>
            <a:pPr marL="457200" lvl="0" indent="-457200">
              <a:buFont typeface="Arial" panose="020B0604020202020204" pitchFamily="34" charset="0"/>
              <a:buChar char="•"/>
            </a:pPr>
            <a:r>
              <a:rPr lang="en-AU" sz="3600" dirty="0">
                <a:solidFill>
                  <a:prstClr val="black"/>
                </a:solidFill>
                <a:latin typeface="Myriad Pro Light" pitchFamily="34" charset="0"/>
              </a:rPr>
              <a:t>Service desk ticket creation handled by sending event to BMC </a:t>
            </a:r>
            <a:r>
              <a:rPr lang="en-AU" sz="3600" dirty="0" smtClean="0">
                <a:solidFill>
                  <a:prstClr val="black"/>
                </a:solidFill>
                <a:latin typeface="Myriad Pro Light" pitchFamily="34" charset="0"/>
              </a:rPr>
              <a:t>BEM.</a:t>
            </a:r>
            <a:endParaRPr lang="en-AU" sz="3600" dirty="0">
              <a:solidFill>
                <a:prstClr val="black"/>
              </a:solidFill>
              <a:latin typeface="Myriad Pro Light" pitchFamily="34" charset="0"/>
            </a:endParaRPr>
          </a:p>
          <a:p>
            <a:pPr marL="457200" lvl="0" indent="-457200">
              <a:buFont typeface="Arial" panose="020B0604020202020204" pitchFamily="34" charset="0"/>
              <a:buChar char="•"/>
            </a:pPr>
            <a:r>
              <a:rPr lang="en-AU" sz="3600" dirty="0">
                <a:solidFill>
                  <a:prstClr val="black"/>
                </a:solidFill>
                <a:latin typeface="Myriad Pro Light" pitchFamily="34" charset="0"/>
              </a:rPr>
              <a:t>Same method as email &amp; </a:t>
            </a:r>
            <a:r>
              <a:rPr lang="en-AU" sz="3600" dirty="0" smtClean="0">
                <a:solidFill>
                  <a:prstClr val="black"/>
                </a:solidFill>
                <a:latin typeface="Myriad Pro Light" pitchFamily="34" charset="0"/>
              </a:rPr>
              <a:t>SMS.</a:t>
            </a:r>
            <a:endParaRPr lang="en-AU" sz="3600" dirty="0">
              <a:solidFill>
                <a:prstClr val="black"/>
              </a:solidFill>
              <a:latin typeface="Myriad Pro Light" pitchFamily="34" charset="0"/>
            </a:endParaRPr>
          </a:p>
          <a:p>
            <a:pPr marL="457200" lvl="0" indent="-457200">
              <a:buFont typeface="Arial" panose="020B0604020202020204" pitchFamily="34" charset="0"/>
              <a:buChar char="•"/>
            </a:pPr>
            <a:r>
              <a:rPr lang="en-AU" sz="3600" dirty="0">
                <a:solidFill>
                  <a:prstClr val="black"/>
                </a:solidFill>
                <a:latin typeface="Myriad Pro Light" pitchFamily="34" charset="0"/>
              </a:rPr>
              <a:t>Different handler subroutine in notify </a:t>
            </a:r>
            <a:r>
              <a:rPr lang="en-AU" sz="3600" dirty="0" smtClean="0">
                <a:solidFill>
                  <a:prstClr val="black"/>
                </a:solidFill>
                <a:latin typeface="Myriad Pro Light" pitchFamily="34" charset="0"/>
              </a:rPr>
              <a:t>script.</a:t>
            </a:r>
            <a:endParaRPr lang="en-AU" sz="3600" dirty="0">
              <a:solidFill>
                <a:prstClr val="black"/>
              </a:solidFill>
              <a:latin typeface="Myriad Pro Light" pitchFamily="34" charset="0"/>
            </a:endParaRPr>
          </a:p>
        </p:txBody>
      </p:sp>
    </p:spTree>
    <p:extLst>
      <p:ext uri="{BB962C8B-B14F-4D97-AF65-F5344CB8AC3E}">
        <p14:creationId xmlns:p14="http://schemas.microsoft.com/office/powerpoint/2010/main" val="26253655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white"/>
                </a:solidFill>
                <a:latin typeface="Myriad Pro Light" pitchFamily="34" charset="0"/>
              </a:rPr>
              <a:t>Service Desk Integration</a:t>
            </a:r>
            <a:endParaRPr lang="en-US" dirty="0">
              <a:latin typeface="Myriad Pro Light" pitchFamily="34" charset="0"/>
            </a:endParaRPr>
          </a:p>
        </p:txBody>
      </p:sp>
      <p:sp>
        <p:nvSpPr>
          <p:cNvPr id="4" name="Content Placeholder 3"/>
          <p:cNvSpPr>
            <a:spLocks noGrp="1"/>
          </p:cNvSpPr>
          <p:nvPr>
            <p:ph idx="1"/>
          </p:nvPr>
        </p:nvSpPr>
        <p:spPr>
          <a:xfrm>
            <a:off x="228600" y="1126331"/>
            <a:ext cx="8686800" cy="3429000"/>
          </a:xfrm>
        </p:spPr>
        <p:txBody>
          <a:bodyPr>
            <a:noAutofit/>
          </a:bodyPr>
          <a:lstStyle/>
          <a:p>
            <a:pPr marL="457200" lvl="0" indent="-457200">
              <a:buFont typeface="Arial" panose="020B0604020202020204" pitchFamily="34" charset="0"/>
              <a:buChar char="•"/>
            </a:pPr>
            <a:r>
              <a:rPr lang="en-AU" sz="3600" dirty="0" err="1">
                <a:solidFill>
                  <a:prstClr val="black"/>
                </a:solidFill>
                <a:latin typeface="Myriad Pro Light" pitchFamily="34" charset="0"/>
              </a:rPr>
              <a:t>Nagios</a:t>
            </a:r>
            <a:r>
              <a:rPr lang="en-AU" sz="3600" dirty="0">
                <a:solidFill>
                  <a:prstClr val="black"/>
                </a:solidFill>
                <a:latin typeface="Myriad Pro Light" pitchFamily="34" charset="0"/>
              </a:rPr>
              <a:t> </a:t>
            </a:r>
            <a:r>
              <a:rPr lang="en-AU" sz="3600" dirty="0" err="1">
                <a:solidFill>
                  <a:prstClr val="black"/>
                </a:solidFill>
                <a:latin typeface="Myriad Pro Light" pitchFamily="34" charset="0"/>
              </a:rPr>
              <a:t>ContactGroup</a:t>
            </a:r>
            <a:r>
              <a:rPr lang="en-AU" sz="3600" dirty="0">
                <a:solidFill>
                  <a:prstClr val="black"/>
                </a:solidFill>
                <a:latin typeface="Myriad Pro Light" pitchFamily="34" charset="0"/>
              </a:rPr>
              <a:t> as </a:t>
            </a:r>
            <a:r>
              <a:rPr lang="en-AU" sz="3600" dirty="0" err="1">
                <a:solidFill>
                  <a:prstClr val="black"/>
                </a:solidFill>
                <a:latin typeface="Myriad Pro Light" pitchFamily="34" charset="0"/>
              </a:rPr>
              <a:t>ResolverGrp</a:t>
            </a:r>
            <a:r>
              <a:rPr lang="en-AU" sz="3600" dirty="0">
                <a:solidFill>
                  <a:prstClr val="black"/>
                </a:solidFill>
                <a:latin typeface="Myriad Pro Light" pitchFamily="34" charset="0"/>
              </a:rPr>
              <a:t> </a:t>
            </a:r>
          </a:p>
          <a:p>
            <a:pPr marL="457200" lvl="0" indent="-457200">
              <a:buFont typeface="Arial" panose="020B0604020202020204" pitchFamily="34" charset="0"/>
              <a:buChar char="•"/>
            </a:pPr>
            <a:r>
              <a:rPr lang="en-AU" sz="3600" dirty="0">
                <a:solidFill>
                  <a:prstClr val="black"/>
                </a:solidFill>
                <a:latin typeface="Myriad Pro Light" pitchFamily="34" charset="0"/>
              </a:rPr>
              <a:t>Worked fine until department mergers changed </a:t>
            </a:r>
            <a:r>
              <a:rPr lang="en-AU" sz="3600" dirty="0" err="1">
                <a:solidFill>
                  <a:prstClr val="black"/>
                </a:solidFill>
                <a:latin typeface="Myriad Pro Light" pitchFamily="34" charset="0"/>
              </a:rPr>
              <a:t>ContactGroup</a:t>
            </a:r>
            <a:r>
              <a:rPr lang="en-AU" sz="3600" dirty="0">
                <a:solidFill>
                  <a:prstClr val="black"/>
                </a:solidFill>
                <a:latin typeface="Myriad Pro Light" pitchFamily="34" charset="0"/>
              </a:rPr>
              <a:t> names</a:t>
            </a:r>
          </a:p>
          <a:p>
            <a:pPr marL="457200" lvl="0" indent="-457200">
              <a:buFont typeface="Arial" panose="020B0604020202020204" pitchFamily="34" charset="0"/>
              <a:buChar char="•"/>
            </a:pPr>
            <a:r>
              <a:rPr lang="en-AU" sz="3600" dirty="0">
                <a:solidFill>
                  <a:prstClr val="black"/>
                </a:solidFill>
                <a:latin typeface="Myriad Pro Light" pitchFamily="34" charset="0"/>
              </a:rPr>
              <a:t>Now using custom macro in top level templates</a:t>
            </a:r>
          </a:p>
        </p:txBody>
      </p:sp>
    </p:spTree>
    <p:extLst>
      <p:ext uri="{BB962C8B-B14F-4D97-AF65-F5344CB8AC3E}">
        <p14:creationId xmlns:p14="http://schemas.microsoft.com/office/powerpoint/2010/main" val="11285079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prstClr val="white"/>
                </a:solidFill>
                <a:latin typeface="Myriad Pro Light" pitchFamily="34" charset="0"/>
              </a:rPr>
              <a:t>What does that give us ?</a:t>
            </a:r>
            <a:endParaRPr lang="en-US" dirty="0">
              <a:latin typeface="Myriad Pro Light" pitchFamily="34" charset="0"/>
            </a:endParaRPr>
          </a:p>
        </p:txBody>
      </p:sp>
      <p:sp>
        <p:nvSpPr>
          <p:cNvPr id="4" name="Content Placeholder 3"/>
          <p:cNvSpPr>
            <a:spLocks noGrp="1"/>
          </p:cNvSpPr>
          <p:nvPr>
            <p:ph idx="1"/>
          </p:nvPr>
        </p:nvSpPr>
        <p:spPr>
          <a:xfrm>
            <a:off x="228600" y="897731"/>
            <a:ext cx="8686800" cy="3733800"/>
          </a:xfrm>
        </p:spPr>
        <p:txBody>
          <a:bodyPr>
            <a:noAutofit/>
          </a:bodyPr>
          <a:lstStyle/>
          <a:p>
            <a:pPr marL="457200" lvl="0" indent="-457200">
              <a:buFont typeface="Arial" panose="020B0604020202020204" pitchFamily="34" charset="0"/>
              <a:buChar char="•"/>
            </a:pPr>
            <a:r>
              <a:rPr lang="en-AU" sz="3600" dirty="0">
                <a:solidFill>
                  <a:prstClr val="black"/>
                </a:solidFill>
                <a:latin typeface="Myriad Pro Light" pitchFamily="34" charset="0"/>
              </a:rPr>
              <a:t>Control of notification down </a:t>
            </a:r>
            <a:r>
              <a:rPr lang="en-AU" sz="3600" dirty="0" smtClean="0">
                <a:solidFill>
                  <a:prstClr val="black"/>
                </a:solidFill>
                <a:latin typeface="Myriad Pro Light" pitchFamily="34" charset="0"/>
              </a:rPr>
              <a:t>to individual </a:t>
            </a:r>
            <a:r>
              <a:rPr lang="en-AU" sz="3600" dirty="0">
                <a:solidFill>
                  <a:prstClr val="black"/>
                </a:solidFill>
                <a:latin typeface="Myriad Pro Light" pitchFamily="34" charset="0"/>
              </a:rPr>
              <a:t>host &amp; service level</a:t>
            </a:r>
          </a:p>
          <a:p>
            <a:pPr marL="457200" lvl="0" indent="-457200">
              <a:buFont typeface="Arial" panose="020B0604020202020204" pitchFamily="34" charset="0"/>
              <a:buChar char="•"/>
            </a:pPr>
            <a:r>
              <a:rPr lang="en-AU" sz="3600" dirty="0">
                <a:solidFill>
                  <a:prstClr val="black"/>
                </a:solidFill>
                <a:latin typeface="Myriad Pro Light" pitchFamily="34" charset="0"/>
              </a:rPr>
              <a:t>Ability to set notification at template level and override at service / host level</a:t>
            </a:r>
          </a:p>
          <a:p>
            <a:pPr marL="457200" lvl="0" indent="-457200">
              <a:buFont typeface="Arial" panose="020B0604020202020204" pitchFamily="34" charset="0"/>
              <a:buChar char="•"/>
            </a:pPr>
            <a:r>
              <a:rPr lang="en-AU" sz="3600" dirty="0">
                <a:solidFill>
                  <a:prstClr val="black"/>
                </a:solidFill>
                <a:latin typeface="Myriad Pro Light" pitchFamily="34" charset="0"/>
              </a:rPr>
              <a:t>Email / </a:t>
            </a:r>
            <a:r>
              <a:rPr lang="en-AU" sz="3600" dirty="0" err="1">
                <a:solidFill>
                  <a:prstClr val="black"/>
                </a:solidFill>
                <a:latin typeface="Myriad Pro Light" pitchFamily="34" charset="0"/>
              </a:rPr>
              <a:t>sms</a:t>
            </a:r>
            <a:r>
              <a:rPr lang="en-AU" sz="3600" dirty="0">
                <a:solidFill>
                  <a:prstClr val="black"/>
                </a:solidFill>
                <a:latin typeface="Myriad Pro Light" pitchFamily="34" charset="0"/>
              </a:rPr>
              <a:t> / tickets in any combination</a:t>
            </a:r>
          </a:p>
          <a:p>
            <a:pPr marL="457200" lvl="0" indent="-457200">
              <a:buFont typeface="Arial" panose="020B0604020202020204" pitchFamily="34" charset="0"/>
              <a:buChar char="•"/>
            </a:pPr>
            <a:r>
              <a:rPr lang="en-AU" sz="3600" dirty="0">
                <a:solidFill>
                  <a:prstClr val="black"/>
                </a:solidFill>
                <a:latin typeface="Myriad Pro Light" pitchFamily="34" charset="0"/>
              </a:rPr>
              <a:t>Complete flexibility</a:t>
            </a:r>
          </a:p>
        </p:txBody>
      </p:sp>
    </p:spTree>
    <p:extLst>
      <p:ext uri="{BB962C8B-B14F-4D97-AF65-F5344CB8AC3E}">
        <p14:creationId xmlns:p14="http://schemas.microsoft.com/office/powerpoint/2010/main" val="31890384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prstClr val="white"/>
                </a:solidFill>
                <a:latin typeface="Myriad Pro Light" pitchFamily="34" charset="0"/>
              </a:rPr>
              <a:t>Summary</a:t>
            </a:r>
            <a:endParaRPr lang="en-US" dirty="0">
              <a:latin typeface="Myriad Pro Light" pitchFamily="34" charset="0"/>
            </a:endParaRPr>
          </a:p>
        </p:txBody>
      </p:sp>
      <p:sp>
        <p:nvSpPr>
          <p:cNvPr id="4" name="Content Placeholder 3"/>
          <p:cNvSpPr>
            <a:spLocks noGrp="1"/>
          </p:cNvSpPr>
          <p:nvPr>
            <p:ph idx="1"/>
          </p:nvPr>
        </p:nvSpPr>
        <p:spPr>
          <a:xfrm>
            <a:off x="228600" y="1126331"/>
            <a:ext cx="8686800" cy="3429000"/>
          </a:xfrm>
        </p:spPr>
        <p:txBody>
          <a:bodyPr>
            <a:noAutofit/>
          </a:bodyPr>
          <a:lstStyle/>
          <a:p>
            <a:pPr marL="571500" indent="-571500">
              <a:buFont typeface="Arial" panose="020B0604020202020204" pitchFamily="34" charset="0"/>
              <a:buChar char="•"/>
            </a:pPr>
            <a:r>
              <a:rPr lang="en-AU" sz="4400" dirty="0" smtClean="0">
                <a:latin typeface="Myriad Pro Light"/>
              </a:rPr>
              <a:t>API – more control</a:t>
            </a:r>
          </a:p>
          <a:p>
            <a:pPr marL="571500" indent="-571500">
              <a:buFont typeface="Arial" panose="020B0604020202020204" pitchFamily="34" charset="0"/>
              <a:buChar char="•"/>
            </a:pPr>
            <a:r>
              <a:rPr lang="en-AU" sz="4400" dirty="0">
                <a:latin typeface="Myriad Pro Light"/>
              </a:rPr>
              <a:t>API </a:t>
            </a:r>
            <a:r>
              <a:rPr lang="en-AU" sz="4400" dirty="0" smtClean="0">
                <a:latin typeface="Myriad Pro Light"/>
              </a:rPr>
              <a:t>– much harder to do</a:t>
            </a:r>
            <a:endParaRPr lang="en-AU" sz="4400" dirty="0">
              <a:latin typeface="Myriad Pro Light"/>
            </a:endParaRPr>
          </a:p>
          <a:p>
            <a:pPr marL="571500" indent="-571500">
              <a:buFont typeface="Arial" panose="020B0604020202020204" pitchFamily="34" charset="0"/>
              <a:buChar char="•"/>
            </a:pPr>
            <a:r>
              <a:rPr lang="en-AU" sz="4400" dirty="0" err="1" smtClean="0">
                <a:latin typeface="Myriad Pro Light"/>
              </a:rPr>
              <a:t>EvtMgmt</a:t>
            </a:r>
            <a:r>
              <a:rPr lang="en-AU" sz="4400" dirty="0">
                <a:latin typeface="Myriad Pro Light"/>
              </a:rPr>
              <a:t> </a:t>
            </a:r>
            <a:r>
              <a:rPr lang="en-AU" sz="4400" dirty="0" smtClean="0">
                <a:latin typeface="Myriad Pro Light"/>
              </a:rPr>
              <a:t>– not as much control</a:t>
            </a:r>
          </a:p>
          <a:p>
            <a:pPr marL="571500" indent="-571500">
              <a:buFont typeface="Arial" panose="020B0604020202020204" pitchFamily="34" charset="0"/>
              <a:buChar char="•"/>
            </a:pPr>
            <a:r>
              <a:rPr lang="en-AU" sz="4400" dirty="0" err="1">
                <a:latin typeface="Myriad Pro Light"/>
              </a:rPr>
              <a:t>EvtMgmt</a:t>
            </a:r>
            <a:r>
              <a:rPr lang="en-AU" sz="4400" dirty="0">
                <a:latin typeface="Myriad Pro Light"/>
              </a:rPr>
              <a:t> – </a:t>
            </a:r>
            <a:r>
              <a:rPr lang="en-AU" sz="4400" dirty="0" smtClean="0">
                <a:latin typeface="Myriad Pro Light"/>
              </a:rPr>
              <a:t>very simple to do</a:t>
            </a:r>
            <a:endParaRPr lang="en-AU" sz="4400" dirty="0">
              <a:latin typeface="Myriad Pro Light"/>
            </a:endParaRPr>
          </a:p>
        </p:txBody>
      </p:sp>
    </p:spTree>
    <p:extLst>
      <p:ext uri="{BB962C8B-B14F-4D97-AF65-F5344CB8AC3E}">
        <p14:creationId xmlns:p14="http://schemas.microsoft.com/office/powerpoint/2010/main" val="12039739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yriad Pro Light" pitchFamily="34" charset="0"/>
              </a:rPr>
              <a:t>About This Presentation</a:t>
            </a:r>
          </a:p>
        </p:txBody>
      </p:sp>
      <p:sp>
        <p:nvSpPr>
          <p:cNvPr id="4" name="Content Placeholder 3"/>
          <p:cNvSpPr>
            <a:spLocks noGrp="1"/>
          </p:cNvSpPr>
          <p:nvPr>
            <p:ph idx="1"/>
          </p:nvPr>
        </p:nvSpPr>
        <p:spPr>
          <a:xfrm>
            <a:off x="457200" y="897731"/>
            <a:ext cx="8382000" cy="3809999"/>
          </a:xfrm>
        </p:spPr>
        <p:txBody>
          <a:bodyPr>
            <a:normAutofit/>
          </a:bodyPr>
          <a:lstStyle/>
          <a:p>
            <a:pPr marL="742950" indent="-742950">
              <a:buFont typeface="+mj-lt"/>
              <a:buAutoNum type="arabicPeriod"/>
            </a:pPr>
            <a:r>
              <a:rPr lang="en-AU" sz="4800" dirty="0" smtClean="0">
                <a:latin typeface="Myriad Pro Light"/>
              </a:rPr>
              <a:t>Monitoring </a:t>
            </a:r>
            <a:r>
              <a:rPr lang="en-AU" sz="4800" dirty="0">
                <a:latin typeface="Myriad Pro Light"/>
              </a:rPr>
              <a:t>Landscape</a:t>
            </a:r>
          </a:p>
          <a:p>
            <a:pPr marL="742950" indent="-742950">
              <a:buFont typeface="+mj-lt"/>
              <a:buAutoNum type="arabicPeriod"/>
            </a:pPr>
            <a:r>
              <a:rPr lang="en-AU" sz="4800" dirty="0">
                <a:latin typeface="Myriad Pro Light"/>
              </a:rPr>
              <a:t>NOC Dash Boards</a:t>
            </a:r>
          </a:p>
          <a:p>
            <a:pPr marL="742950" indent="-742950">
              <a:buFont typeface="+mj-lt"/>
              <a:buAutoNum type="arabicPeriod"/>
            </a:pPr>
            <a:r>
              <a:rPr lang="en-AU" sz="4800" dirty="0">
                <a:latin typeface="Myriad Pro Light"/>
              </a:rPr>
              <a:t>Service Desk Integration</a:t>
            </a:r>
          </a:p>
          <a:p>
            <a:pPr marL="742950" indent="-742950">
              <a:buFont typeface="+mj-lt"/>
              <a:buAutoNum type="arabicPeriod"/>
            </a:pPr>
            <a:r>
              <a:rPr lang="en-AU" sz="4800" dirty="0">
                <a:latin typeface="Myriad Pro Light"/>
              </a:rPr>
              <a:t>Mainframe Alerts via </a:t>
            </a:r>
            <a:r>
              <a:rPr lang="en-AU" sz="4800" dirty="0" smtClean="0">
                <a:latin typeface="Myriad Pro Light"/>
              </a:rPr>
              <a:t>MQSI</a:t>
            </a:r>
            <a:endParaRPr lang="en-AU" sz="4800" dirty="0">
              <a:latin typeface="Myriad Pro Light"/>
            </a:endParaRPr>
          </a:p>
        </p:txBody>
      </p:sp>
    </p:spTree>
    <p:extLst>
      <p:ext uri="{BB962C8B-B14F-4D97-AF65-F5344CB8AC3E}">
        <p14:creationId xmlns:p14="http://schemas.microsoft.com/office/powerpoint/2010/main" val="28246195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Part </a:t>
            </a:r>
            <a:r>
              <a:rPr lang="en-AU" dirty="0" smtClean="0"/>
              <a:t>4</a:t>
            </a:r>
            <a:endParaRPr lang="en-US" dirty="0">
              <a:latin typeface="Myriad Pro Light" pitchFamily="34" charset="0"/>
            </a:endParaRPr>
          </a:p>
        </p:txBody>
      </p:sp>
      <p:sp>
        <p:nvSpPr>
          <p:cNvPr id="4" name="Content Placeholder 3"/>
          <p:cNvSpPr>
            <a:spLocks noGrp="1"/>
          </p:cNvSpPr>
          <p:nvPr>
            <p:ph idx="1"/>
          </p:nvPr>
        </p:nvSpPr>
        <p:spPr>
          <a:xfrm>
            <a:off x="609600" y="1354931"/>
            <a:ext cx="8001000" cy="2971799"/>
          </a:xfrm>
        </p:spPr>
        <p:txBody>
          <a:bodyPr>
            <a:noAutofit/>
          </a:bodyPr>
          <a:lstStyle/>
          <a:p>
            <a:pPr marL="0" lvl="1" indent="0" algn="ctr">
              <a:buNone/>
            </a:pPr>
            <a:r>
              <a:rPr lang="en-AU" sz="8800" dirty="0">
                <a:latin typeface="Myriad Pro Light"/>
              </a:rPr>
              <a:t>Mainframe Alerts</a:t>
            </a:r>
            <a:endParaRPr lang="en-AU" sz="5400" dirty="0">
              <a:latin typeface="Myriad Pro Light"/>
            </a:endParaRPr>
          </a:p>
        </p:txBody>
      </p:sp>
    </p:spTree>
    <p:extLst>
      <p:ext uri="{BB962C8B-B14F-4D97-AF65-F5344CB8AC3E}">
        <p14:creationId xmlns:p14="http://schemas.microsoft.com/office/powerpoint/2010/main" val="5918947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prstClr val="white"/>
                </a:solidFill>
                <a:latin typeface="Myriad Pro Light" pitchFamily="34" charset="0"/>
              </a:rPr>
              <a:t>Mainframe Alerts via MQSI</a:t>
            </a:r>
            <a:endParaRPr lang="en-US" dirty="0">
              <a:latin typeface="Myriad Pro Light" pitchFamily="34" charset="0"/>
            </a:endParaRPr>
          </a:p>
        </p:txBody>
      </p:sp>
      <p:sp>
        <p:nvSpPr>
          <p:cNvPr id="4" name="Content Placeholder 3"/>
          <p:cNvSpPr>
            <a:spLocks noGrp="1"/>
          </p:cNvSpPr>
          <p:nvPr>
            <p:ph idx="1"/>
          </p:nvPr>
        </p:nvSpPr>
        <p:spPr>
          <a:xfrm>
            <a:off x="228600" y="1126331"/>
            <a:ext cx="8686800" cy="3505200"/>
          </a:xfrm>
        </p:spPr>
        <p:txBody>
          <a:bodyPr>
            <a:noAutofit/>
          </a:bodyPr>
          <a:lstStyle/>
          <a:p>
            <a:pPr marL="457200" lvl="0" indent="-457200">
              <a:buFont typeface="Arial" panose="020B0604020202020204" pitchFamily="34" charset="0"/>
              <a:buChar char="•"/>
            </a:pPr>
            <a:r>
              <a:rPr lang="en-AU" sz="3600" dirty="0">
                <a:solidFill>
                  <a:prstClr val="black"/>
                </a:solidFill>
                <a:latin typeface="Myriad Pro Light" pitchFamily="34" charset="0"/>
              </a:rPr>
              <a:t>Why ?  (you want to do what ????)</a:t>
            </a:r>
          </a:p>
          <a:p>
            <a:pPr marL="457200" lvl="0" indent="-457200">
              <a:buFont typeface="Arial" panose="020B0604020202020204" pitchFamily="34" charset="0"/>
              <a:buChar char="•"/>
            </a:pPr>
            <a:r>
              <a:rPr lang="en-AU" sz="3600" dirty="0" smtClean="0">
                <a:solidFill>
                  <a:prstClr val="black"/>
                </a:solidFill>
                <a:latin typeface="Myriad Pro Light" pitchFamily="34" charset="0"/>
              </a:rPr>
              <a:t>Why </a:t>
            </a:r>
            <a:r>
              <a:rPr lang="en-AU" sz="3600" dirty="0">
                <a:solidFill>
                  <a:prstClr val="black"/>
                </a:solidFill>
                <a:latin typeface="Myriad Pro Light" pitchFamily="34" charset="0"/>
              </a:rPr>
              <a:t>bother ? (That’s what Ops are for, aren't they </a:t>
            </a:r>
            <a:r>
              <a:rPr lang="en-AU" sz="3600" dirty="0" smtClean="0">
                <a:solidFill>
                  <a:prstClr val="black"/>
                </a:solidFill>
                <a:latin typeface="Myriad Pro Light" pitchFamily="34" charset="0"/>
              </a:rPr>
              <a:t>?)</a:t>
            </a:r>
          </a:p>
          <a:p>
            <a:pPr marL="457200" indent="-457200">
              <a:buFont typeface="Arial" panose="020B0604020202020204" pitchFamily="34" charset="0"/>
              <a:buChar char="•"/>
            </a:pPr>
            <a:r>
              <a:rPr lang="en-AU" sz="3600" dirty="0">
                <a:solidFill>
                  <a:prstClr val="black"/>
                </a:solidFill>
                <a:latin typeface="Myriad Pro Light" pitchFamily="34" charset="0"/>
              </a:rPr>
              <a:t>How ?  (it’s easier than it sounds)</a:t>
            </a:r>
          </a:p>
          <a:p>
            <a:pPr lvl="0"/>
            <a:endParaRPr lang="en-AU" sz="3600" dirty="0">
              <a:solidFill>
                <a:prstClr val="black"/>
              </a:solidFill>
              <a:latin typeface="Myriad Pro Light" pitchFamily="34" charset="0"/>
            </a:endParaRPr>
          </a:p>
        </p:txBody>
      </p:sp>
    </p:spTree>
    <p:extLst>
      <p:ext uri="{BB962C8B-B14F-4D97-AF65-F5344CB8AC3E}">
        <p14:creationId xmlns:p14="http://schemas.microsoft.com/office/powerpoint/2010/main" val="31885329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prstClr val="white"/>
                </a:solidFill>
                <a:latin typeface="Myriad Pro Light" pitchFamily="34" charset="0"/>
              </a:rPr>
              <a:t>Mainframe Alerts - Why ?</a:t>
            </a:r>
            <a:endParaRPr lang="en-US" dirty="0">
              <a:latin typeface="Myriad Pro Light" pitchFamily="34" charset="0"/>
            </a:endParaRPr>
          </a:p>
        </p:txBody>
      </p:sp>
      <p:sp>
        <p:nvSpPr>
          <p:cNvPr id="4" name="Content Placeholder 3"/>
          <p:cNvSpPr>
            <a:spLocks noGrp="1"/>
          </p:cNvSpPr>
          <p:nvPr>
            <p:ph idx="1"/>
          </p:nvPr>
        </p:nvSpPr>
        <p:spPr>
          <a:xfrm>
            <a:off x="228600" y="897731"/>
            <a:ext cx="8686800" cy="3810000"/>
          </a:xfrm>
        </p:spPr>
        <p:txBody>
          <a:bodyPr>
            <a:noAutofit/>
          </a:bodyPr>
          <a:lstStyle/>
          <a:p>
            <a:pPr marL="457200" lvl="0" indent="-457200">
              <a:buFont typeface="Arial" panose="020B0604020202020204" pitchFamily="34" charset="0"/>
              <a:buChar char="•"/>
            </a:pPr>
            <a:r>
              <a:rPr lang="en-AU" dirty="0">
                <a:solidFill>
                  <a:prstClr val="black"/>
                </a:solidFill>
                <a:latin typeface="Myriad Pro Light" pitchFamily="34" charset="0"/>
              </a:rPr>
              <a:t>Most of our distributed apps are back ended </a:t>
            </a:r>
            <a:r>
              <a:rPr lang="en-AU" dirty="0" smtClean="0">
                <a:solidFill>
                  <a:prstClr val="black"/>
                </a:solidFill>
                <a:latin typeface="Myriad Pro Light" pitchFamily="34" charset="0"/>
              </a:rPr>
              <a:t>by mainframes</a:t>
            </a:r>
            <a:endParaRPr lang="en-AU" dirty="0">
              <a:solidFill>
                <a:prstClr val="black"/>
              </a:solidFill>
              <a:latin typeface="Myriad Pro Light" pitchFamily="34" charset="0"/>
            </a:endParaRPr>
          </a:p>
          <a:p>
            <a:pPr marL="457200" lvl="0" indent="-457200">
              <a:buFont typeface="Arial" panose="020B0604020202020204" pitchFamily="34" charset="0"/>
              <a:buChar char="•"/>
            </a:pPr>
            <a:r>
              <a:rPr lang="en-AU" dirty="0">
                <a:solidFill>
                  <a:prstClr val="black"/>
                </a:solidFill>
                <a:latin typeface="Myriad Pro Light" pitchFamily="34" charset="0"/>
              </a:rPr>
              <a:t>Mainframe hiccups cause apps to fail</a:t>
            </a:r>
          </a:p>
          <a:p>
            <a:pPr marL="457200" lvl="0" indent="-457200">
              <a:buFont typeface="Arial" panose="020B0604020202020204" pitchFamily="34" charset="0"/>
              <a:buChar char="•"/>
            </a:pPr>
            <a:r>
              <a:rPr lang="en-AU" dirty="0">
                <a:solidFill>
                  <a:prstClr val="black"/>
                </a:solidFill>
                <a:latin typeface="Myriad Pro Light" pitchFamily="34" charset="0"/>
              </a:rPr>
              <a:t>Dash boards all stay a lovely shade of Green</a:t>
            </a:r>
          </a:p>
          <a:p>
            <a:pPr marL="457200" lvl="0" indent="-457200">
              <a:buFont typeface="Arial" panose="020B0604020202020204" pitchFamily="34" charset="0"/>
              <a:buChar char="•"/>
            </a:pPr>
            <a:r>
              <a:rPr lang="en-AU" dirty="0">
                <a:solidFill>
                  <a:prstClr val="black"/>
                </a:solidFill>
                <a:latin typeface="Myriad Pro Light" pitchFamily="34" charset="0"/>
              </a:rPr>
              <a:t>MF vendor options outrageously expensive ($100k - $1M)</a:t>
            </a:r>
          </a:p>
        </p:txBody>
      </p:sp>
    </p:spTree>
    <p:extLst>
      <p:ext uri="{BB962C8B-B14F-4D97-AF65-F5344CB8AC3E}">
        <p14:creationId xmlns:p14="http://schemas.microsoft.com/office/powerpoint/2010/main" val="22675549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prstClr val="white"/>
                </a:solidFill>
                <a:latin typeface="Myriad Pro Light" pitchFamily="34" charset="0"/>
              </a:rPr>
              <a:t>Mainframe Alerts - How ?</a:t>
            </a:r>
            <a:endParaRPr lang="en-US" dirty="0">
              <a:latin typeface="Myriad Pro Light" pitchFamily="34" charset="0"/>
            </a:endParaRPr>
          </a:p>
        </p:txBody>
      </p:sp>
      <p:sp>
        <p:nvSpPr>
          <p:cNvPr id="4" name="Content Placeholder 3"/>
          <p:cNvSpPr>
            <a:spLocks noGrp="1"/>
          </p:cNvSpPr>
          <p:nvPr>
            <p:ph idx="1"/>
          </p:nvPr>
        </p:nvSpPr>
        <p:spPr>
          <a:xfrm>
            <a:off x="228600" y="1050131"/>
            <a:ext cx="8686800" cy="3657600"/>
          </a:xfrm>
        </p:spPr>
        <p:txBody>
          <a:bodyPr>
            <a:noAutofit/>
          </a:bodyPr>
          <a:lstStyle/>
          <a:p>
            <a:pPr marL="457200" indent="-457200">
              <a:buFont typeface="Arial" panose="020B0604020202020204" pitchFamily="34" charset="0"/>
              <a:buChar char="•"/>
            </a:pPr>
            <a:r>
              <a:rPr lang="en-US" sz="2800" dirty="0">
                <a:latin typeface="Myriad Pro Light" pitchFamily="34" charset="0"/>
              </a:rPr>
              <a:t>Anybody who has legacy MF Apps also has MQSI (If not, why not ?)</a:t>
            </a:r>
          </a:p>
          <a:p>
            <a:pPr marL="457200" indent="-457200">
              <a:buFont typeface="Arial" panose="020B0604020202020204" pitchFamily="34" charset="0"/>
              <a:buChar char="•"/>
            </a:pPr>
            <a:r>
              <a:rPr lang="en-US" sz="2800" dirty="0" err="1">
                <a:latin typeface="Myriad Pro Light" pitchFamily="34" charset="0"/>
              </a:rPr>
              <a:t>SysProgs</a:t>
            </a:r>
            <a:r>
              <a:rPr lang="en-US" sz="2800" dirty="0">
                <a:latin typeface="Myriad Pro Light" pitchFamily="34" charset="0"/>
              </a:rPr>
              <a:t> already logging errors</a:t>
            </a:r>
          </a:p>
          <a:p>
            <a:pPr marL="457200" indent="-457200">
              <a:buFont typeface="Arial" panose="020B0604020202020204" pitchFamily="34" charset="0"/>
              <a:buChar char="•"/>
            </a:pPr>
            <a:r>
              <a:rPr lang="en-US" sz="2800" dirty="0">
                <a:latin typeface="Myriad Pro Light" pitchFamily="34" charset="0"/>
              </a:rPr>
              <a:t>Setup MQSI channel from MF to Intel host</a:t>
            </a:r>
          </a:p>
          <a:p>
            <a:pPr marL="457200" indent="-457200">
              <a:buFont typeface="Arial" panose="020B0604020202020204" pitchFamily="34" charset="0"/>
              <a:buChar char="•"/>
            </a:pPr>
            <a:r>
              <a:rPr lang="en-US" sz="2800" dirty="0">
                <a:latin typeface="Myriad Pro Light" pitchFamily="34" charset="0"/>
              </a:rPr>
              <a:t>Agree on simple delimited message format</a:t>
            </a:r>
          </a:p>
          <a:p>
            <a:pPr marL="1200150" lvl="1" indent="-457200">
              <a:buFont typeface="Arial" panose="020B0604020202020204" pitchFamily="34" charset="0"/>
              <a:buChar char="•"/>
            </a:pPr>
            <a:r>
              <a:rPr lang="en-US" sz="2400" dirty="0">
                <a:latin typeface="Myriad Pro Light" pitchFamily="34" charset="0"/>
              </a:rPr>
              <a:t>field1|field2|field3|field4|field5 …</a:t>
            </a:r>
            <a:r>
              <a:rPr lang="en-US" sz="2400" dirty="0" err="1">
                <a:latin typeface="Myriad Pro Light" pitchFamily="34" charset="0"/>
              </a:rPr>
              <a:t>fieldN</a:t>
            </a:r>
            <a:endParaRPr lang="en-US" sz="2400" dirty="0">
              <a:latin typeface="Myriad Pro Light" pitchFamily="34" charset="0"/>
            </a:endParaRPr>
          </a:p>
          <a:p>
            <a:pPr marL="457200" indent="-457200">
              <a:buFont typeface="Arial" panose="020B0604020202020204" pitchFamily="34" charset="0"/>
              <a:buChar char="•"/>
            </a:pPr>
            <a:r>
              <a:rPr lang="en-US" sz="2800" dirty="0" err="1">
                <a:latin typeface="Myriad Pro Light" pitchFamily="34" charset="0"/>
              </a:rPr>
              <a:t>SysProgs</a:t>
            </a:r>
            <a:r>
              <a:rPr lang="en-US" sz="2800" dirty="0">
                <a:latin typeface="Myriad Pro Light" pitchFamily="34" charset="0"/>
              </a:rPr>
              <a:t> send error messages via MQSI</a:t>
            </a:r>
          </a:p>
        </p:txBody>
      </p:sp>
    </p:spTree>
    <p:extLst>
      <p:ext uri="{BB962C8B-B14F-4D97-AF65-F5344CB8AC3E}">
        <p14:creationId xmlns:p14="http://schemas.microsoft.com/office/powerpoint/2010/main" val="22997877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prstClr val="white"/>
                </a:solidFill>
                <a:latin typeface="Myriad Pro Light" pitchFamily="34" charset="0"/>
              </a:rPr>
              <a:t>Mainframe Alerts - How ?</a:t>
            </a:r>
            <a:endParaRPr lang="en-US" dirty="0">
              <a:latin typeface="Myriad Pro Light" pitchFamily="34" charset="0"/>
            </a:endParaRPr>
          </a:p>
        </p:txBody>
      </p:sp>
      <p:sp>
        <p:nvSpPr>
          <p:cNvPr id="4" name="Content Placeholder 3"/>
          <p:cNvSpPr>
            <a:spLocks noGrp="1"/>
          </p:cNvSpPr>
          <p:nvPr>
            <p:ph idx="1"/>
          </p:nvPr>
        </p:nvSpPr>
        <p:spPr>
          <a:xfrm>
            <a:off x="228600" y="1126331"/>
            <a:ext cx="8686800" cy="3581400"/>
          </a:xfrm>
        </p:spPr>
        <p:txBody>
          <a:bodyPr>
            <a:noAutofit/>
          </a:bodyPr>
          <a:lstStyle/>
          <a:p>
            <a:pPr marL="457200" indent="-457200">
              <a:buFont typeface="Arial" panose="020B0604020202020204" pitchFamily="34" charset="0"/>
              <a:buChar char="•"/>
            </a:pPr>
            <a:r>
              <a:rPr lang="en-US" sz="2800" dirty="0">
                <a:latin typeface="Myriad Pro Light" pitchFamily="34" charset="0"/>
              </a:rPr>
              <a:t>Message arrives, MQSI auto runs custom script</a:t>
            </a:r>
          </a:p>
          <a:p>
            <a:pPr marL="457200" indent="-457200">
              <a:buFont typeface="Arial" panose="020B0604020202020204" pitchFamily="34" charset="0"/>
              <a:buChar char="•"/>
            </a:pPr>
            <a:r>
              <a:rPr lang="en-US" sz="2800" dirty="0">
                <a:latin typeface="Myriad Pro Light" pitchFamily="34" charset="0"/>
              </a:rPr>
              <a:t>Simple </a:t>
            </a:r>
            <a:r>
              <a:rPr lang="en-US" sz="2800" dirty="0" err="1">
                <a:latin typeface="Myriad Pro Light" pitchFamily="34" charset="0"/>
              </a:rPr>
              <a:t>perl</a:t>
            </a:r>
            <a:r>
              <a:rPr lang="en-US" sz="2800" dirty="0">
                <a:latin typeface="Myriad Pro Light" pitchFamily="34" charset="0"/>
              </a:rPr>
              <a:t> split on delimiter to recover fields.</a:t>
            </a:r>
          </a:p>
          <a:p>
            <a:pPr marL="457200" indent="-457200">
              <a:buFont typeface="Arial" panose="020B0604020202020204" pitchFamily="34" charset="0"/>
              <a:buChar char="•"/>
            </a:pPr>
            <a:r>
              <a:rPr lang="en-US" sz="2800" dirty="0">
                <a:latin typeface="Myriad Pro Light" pitchFamily="34" charset="0"/>
              </a:rPr>
              <a:t>Perl script then formats alert into any format you want and sends it to </a:t>
            </a:r>
            <a:r>
              <a:rPr lang="en-US" sz="2800" dirty="0" err="1">
                <a:latin typeface="Myriad Pro Light" pitchFamily="34" charset="0"/>
              </a:rPr>
              <a:t>Nagios</a:t>
            </a:r>
            <a:endParaRPr lang="en-US" sz="2800" dirty="0">
              <a:latin typeface="Myriad Pro Light" pitchFamily="34" charset="0"/>
            </a:endParaRPr>
          </a:p>
          <a:p>
            <a:pPr marL="457200" indent="-457200">
              <a:buFont typeface="Arial" panose="020B0604020202020204" pitchFamily="34" charset="0"/>
              <a:buChar char="•"/>
            </a:pPr>
            <a:r>
              <a:rPr lang="en-US" sz="2800" dirty="0">
                <a:latin typeface="Myriad Pro Light" pitchFamily="34" charset="0"/>
              </a:rPr>
              <a:t>NSCA, NDRP, SNMP, </a:t>
            </a:r>
            <a:r>
              <a:rPr lang="en-US" sz="2800" dirty="0" err="1">
                <a:latin typeface="Myriad Pro Light" pitchFamily="34" charset="0"/>
              </a:rPr>
              <a:t>NagEventLog</a:t>
            </a:r>
            <a:r>
              <a:rPr lang="en-US" sz="2800" dirty="0">
                <a:latin typeface="Myriad Pro Light" pitchFamily="34" charset="0"/>
              </a:rPr>
              <a:t> or what ever option you have available.</a:t>
            </a:r>
          </a:p>
        </p:txBody>
      </p:sp>
    </p:spTree>
    <p:extLst>
      <p:ext uri="{BB962C8B-B14F-4D97-AF65-F5344CB8AC3E}">
        <p14:creationId xmlns:p14="http://schemas.microsoft.com/office/powerpoint/2010/main" val="32190135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prstClr val="white"/>
                </a:solidFill>
                <a:latin typeface="Myriad Pro Light" pitchFamily="34" charset="0"/>
              </a:rPr>
              <a:t>Mainframe Alerts - How ?</a:t>
            </a:r>
            <a:endParaRPr lang="en-US" dirty="0">
              <a:latin typeface="Myriad Pro Light"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223" y="1126331"/>
            <a:ext cx="7734928" cy="3276600"/>
          </a:xfrm>
          <a:prstGeom prst="rect">
            <a:avLst/>
          </a:prstGeom>
          <a:ln>
            <a:noFill/>
          </a:ln>
        </p:spPr>
      </p:pic>
    </p:spTree>
    <p:extLst>
      <p:ext uri="{BB962C8B-B14F-4D97-AF65-F5344CB8AC3E}">
        <p14:creationId xmlns:p14="http://schemas.microsoft.com/office/powerpoint/2010/main" val="26793620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prstClr val="white"/>
                </a:solidFill>
                <a:latin typeface="Myriad Pro Light" pitchFamily="34" charset="0"/>
              </a:rPr>
              <a:t>Mainframe Alerts - Result ?</a:t>
            </a:r>
            <a:endParaRPr lang="en-US" dirty="0">
              <a:latin typeface="Myriad Pro Light" pitchFamily="34" charset="0"/>
            </a:endParaRPr>
          </a:p>
        </p:txBody>
      </p:sp>
      <p:sp>
        <p:nvSpPr>
          <p:cNvPr id="4" name="Content Placeholder 3"/>
          <p:cNvSpPr>
            <a:spLocks noGrp="1"/>
          </p:cNvSpPr>
          <p:nvPr>
            <p:ph idx="1"/>
          </p:nvPr>
        </p:nvSpPr>
        <p:spPr>
          <a:xfrm>
            <a:off x="457200" y="1431131"/>
            <a:ext cx="8229600" cy="2971800"/>
          </a:xfrm>
        </p:spPr>
        <p:txBody>
          <a:bodyPr>
            <a:noAutofit/>
          </a:bodyPr>
          <a:lstStyle/>
          <a:p>
            <a:pPr marL="457200" lvl="0" indent="-457200">
              <a:buFont typeface="Arial" panose="020B0604020202020204" pitchFamily="34" charset="0"/>
              <a:buChar char="•"/>
            </a:pPr>
            <a:r>
              <a:rPr lang="en-US" sz="3600" dirty="0">
                <a:solidFill>
                  <a:prstClr val="black"/>
                </a:solidFill>
                <a:latin typeface="Myriad Pro Light" pitchFamily="34" charset="0"/>
              </a:rPr>
              <a:t>MF App events now in </a:t>
            </a:r>
            <a:r>
              <a:rPr lang="en-US" sz="3600" dirty="0" err="1">
                <a:solidFill>
                  <a:prstClr val="black"/>
                </a:solidFill>
                <a:latin typeface="Myriad Pro Light" pitchFamily="34" charset="0"/>
              </a:rPr>
              <a:t>Nagios</a:t>
            </a:r>
            <a:endParaRPr lang="en-US" sz="3600" dirty="0">
              <a:solidFill>
                <a:prstClr val="black"/>
              </a:solidFill>
              <a:latin typeface="Myriad Pro Light" pitchFamily="34" charset="0"/>
            </a:endParaRPr>
          </a:p>
          <a:p>
            <a:pPr marL="457200" lvl="0" indent="-457200">
              <a:buFont typeface="Arial" panose="020B0604020202020204" pitchFamily="34" charset="0"/>
              <a:buChar char="•"/>
            </a:pPr>
            <a:r>
              <a:rPr lang="en-US" sz="3600" dirty="0">
                <a:solidFill>
                  <a:prstClr val="black"/>
                </a:solidFill>
                <a:latin typeface="Myriad Pro Light" pitchFamily="34" charset="0"/>
              </a:rPr>
              <a:t>Map MF events to appropriate Apps</a:t>
            </a:r>
          </a:p>
          <a:p>
            <a:pPr marL="457200" lvl="0" indent="-457200">
              <a:buFont typeface="Arial" panose="020B0604020202020204" pitchFamily="34" charset="0"/>
              <a:buChar char="•"/>
            </a:pPr>
            <a:r>
              <a:rPr lang="en-US" sz="3600" dirty="0">
                <a:solidFill>
                  <a:prstClr val="black"/>
                </a:solidFill>
                <a:latin typeface="Myriad Pro Light" pitchFamily="34" charset="0"/>
              </a:rPr>
              <a:t>Dashboards show correct status</a:t>
            </a:r>
          </a:p>
          <a:p>
            <a:pPr marL="457200" lvl="0" indent="-457200">
              <a:buFont typeface="Arial" panose="020B0604020202020204" pitchFamily="34" charset="0"/>
              <a:buChar char="•"/>
            </a:pPr>
            <a:r>
              <a:rPr lang="en-US" sz="3600" dirty="0">
                <a:solidFill>
                  <a:prstClr val="black"/>
                </a:solidFill>
                <a:latin typeface="Myriad Pro Light" pitchFamily="34" charset="0"/>
              </a:rPr>
              <a:t>Happy NOC Manager</a:t>
            </a:r>
          </a:p>
        </p:txBody>
      </p:sp>
    </p:spTree>
    <p:extLst>
      <p:ext uri="{BB962C8B-B14F-4D97-AF65-F5344CB8AC3E}">
        <p14:creationId xmlns:p14="http://schemas.microsoft.com/office/powerpoint/2010/main" val="32834903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prstClr val="white"/>
                </a:solidFill>
                <a:latin typeface="Myriad Pro Light" pitchFamily="34" charset="0"/>
              </a:rPr>
              <a:t>Summary</a:t>
            </a:r>
            <a:endParaRPr lang="en-US" dirty="0">
              <a:latin typeface="Myriad Pro Light" pitchFamily="34" charset="0"/>
            </a:endParaRPr>
          </a:p>
        </p:txBody>
      </p:sp>
      <p:sp>
        <p:nvSpPr>
          <p:cNvPr id="4" name="Content Placeholder 3"/>
          <p:cNvSpPr>
            <a:spLocks noGrp="1"/>
          </p:cNvSpPr>
          <p:nvPr>
            <p:ph idx="1"/>
          </p:nvPr>
        </p:nvSpPr>
        <p:spPr>
          <a:xfrm>
            <a:off x="228600" y="1126331"/>
            <a:ext cx="8686800" cy="3429000"/>
          </a:xfrm>
        </p:spPr>
        <p:txBody>
          <a:bodyPr>
            <a:noAutofit/>
          </a:bodyPr>
          <a:lstStyle/>
          <a:p>
            <a:pPr marL="571500" indent="-571500">
              <a:buFont typeface="Arial" panose="020B0604020202020204" pitchFamily="34" charset="0"/>
              <a:buChar char="•"/>
            </a:pPr>
            <a:r>
              <a:rPr lang="en-AU" sz="4400" dirty="0" smtClean="0">
                <a:latin typeface="Myriad Pro Light"/>
              </a:rPr>
              <a:t>MF’s are still with us.</a:t>
            </a:r>
          </a:p>
          <a:p>
            <a:pPr marL="571500" indent="-571500">
              <a:buFont typeface="Arial" panose="020B0604020202020204" pitchFamily="34" charset="0"/>
              <a:buChar char="•"/>
            </a:pPr>
            <a:r>
              <a:rPr lang="en-AU" sz="4400" dirty="0">
                <a:latin typeface="Myriad Pro Light"/>
              </a:rPr>
              <a:t>P</a:t>
            </a:r>
            <a:r>
              <a:rPr lang="en-AU" sz="4400" dirty="0" smtClean="0">
                <a:latin typeface="Myriad Pro Light"/>
              </a:rPr>
              <a:t>rocess critical transactions.</a:t>
            </a:r>
            <a:endParaRPr lang="en-AU" sz="4400" dirty="0">
              <a:latin typeface="Myriad Pro Light"/>
            </a:endParaRPr>
          </a:p>
          <a:p>
            <a:pPr marL="571500" indent="-571500">
              <a:buFont typeface="Arial" panose="020B0604020202020204" pitchFamily="34" charset="0"/>
              <a:buChar char="•"/>
            </a:pPr>
            <a:r>
              <a:rPr lang="en-AU" sz="4400" dirty="0">
                <a:latin typeface="Myriad Pro Light"/>
              </a:rPr>
              <a:t>S</a:t>
            </a:r>
            <a:r>
              <a:rPr lang="en-AU" sz="4400" dirty="0" smtClean="0">
                <a:latin typeface="Myriad Pro Light"/>
              </a:rPr>
              <a:t>tatus not complete without MF app detail.</a:t>
            </a:r>
          </a:p>
        </p:txBody>
      </p:sp>
    </p:spTree>
    <p:extLst>
      <p:ext uri="{BB962C8B-B14F-4D97-AF65-F5344CB8AC3E}">
        <p14:creationId xmlns:p14="http://schemas.microsoft.com/office/powerpoint/2010/main" val="4632044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yriad Pro Light" pitchFamily="34" charset="0"/>
              </a:rPr>
              <a:t>Questions?</a:t>
            </a:r>
            <a:endParaRPr lang="en-US" dirty="0">
              <a:latin typeface="Myriad Pro Light"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961231"/>
            <a:ext cx="3798887" cy="379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8563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572029"/>
            <a:ext cx="8534400" cy="1144058"/>
          </a:xfrm>
        </p:spPr>
        <p:txBody>
          <a:bodyPr>
            <a:normAutofit/>
          </a:bodyPr>
          <a:lstStyle/>
          <a:p>
            <a:r>
              <a:rPr lang="en-US" dirty="0">
                <a:latin typeface="Myriad Pro Light" pitchFamily="34" charset="0"/>
              </a:rPr>
              <a:t>Thanks for coming</a:t>
            </a:r>
          </a:p>
        </p:txBody>
      </p:sp>
      <p:sp>
        <p:nvSpPr>
          <p:cNvPr id="3" name="Subtitle 2"/>
          <p:cNvSpPr>
            <a:spLocks noGrp="1"/>
          </p:cNvSpPr>
          <p:nvPr>
            <p:ph type="subTitle" idx="1"/>
          </p:nvPr>
        </p:nvSpPr>
        <p:spPr>
          <a:xfrm>
            <a:off x="1371600" y="1888331"/>
            <a:ext cx="6477000" cy="685800"/>
          </a:xfrm>
        </p:spPr>
        <p:txBody>
          <a:bodyPr>
            <a:normAutofit/>
          </a:bodyPr>
          <a:lstStyle/>
          <a:p>
            <a:r>
              <a:rPr lang="en-US" dirty="0">
                <a:latin typeface="Myriad Pro Light" pitchFamily="34" charset="0"/>
              </a:rPr>
              <a:t>Simon Finch</a:t>
            </a:r>
          </a:p>
        </p:txBody>
      </p:sp>
      <p:sp>
        <p:nvSpPr>
          <p:cNvPr id="4" name="Text Placeholder 3"/>
          <p:cNvSpPr>
            <a:spLocks noGrp="1"/>
          </p:cNvSpPr>
          <p:nvPr>
            <p:ph type="body" sz="quarter" idx="13"/>
          </p:nvPr>
        </p:nvSpPr>
        <p:spPr>
          <a:xfrm>
            <a:off x="990600" y="2802731"/>
            <a:ext cx="7162800" cy="990600"/>
          </a:xfrm>
        </p:spPr>
        <p:txBody>
          <a:bodyPr>
            <a:normAutofit/>
          </a:bodyPr>
          <a:lstStyle/>
          <a:p>
            <a:pPr lvl="0"/>
            <a:r>
              <a:rPr lang="en-US" dirty="0">
                <a:solidFill>
                  <a:prstClr val="white"/>
                </a:solidFill>
                <a:latin typeface="Myriad Pro Light" pitchFamily="34" charset="0"/>
              </a:rPr>
              <a:t>sfinch@westpac.com.au</a:t>
            </a:r>
          </a:p>
          <a:p>
            <a:pPr lvl="0"/>
            <a:r>
              <a:rPr lang="en-US" dirty="0">
                <a:solidFill>
                  <a:prstClr val="white"/>
                </a:solidFill>
                <a:latin typeface="Myriad Pro Light" pitchFamily="34" charset="0"/>
              </a:rPr>
              <a:t>https://www.linkedin.com/pub/simon-finch/23/461/3b7</a:t>
            </a:r>
          </a:p>
        </p:txBody>
      </p:sp>
    </p:spTree>
    <p:extLst>
      <p:ext uri="{BB962C8B-B14F-4D97-AF65-F5344CB8AC3E}">
        <p14:creationId xmlns:p14="http://schemas.microsoft.com/office/powerpoint/2010/main" val="24108813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21531"/>
          </a:xfrm>
        </p:spPr>
        <p:txBody>
          <a:bodyPr>
            <a:normAutofit fontScale="90000"/>
          </a:bodyPr>
          <a:lstStyle/>
          <a:p>
            <a:r>
              <a:rPr lang="en-AU" sz="6000" dirty="0" smtClean="0"/>
              <a:t>Part 1</a:t>
            </a:r>
            <a:endParaRPr lang="en-US" sz="6000" dirty="0">
              <a:latin typeface="Myriad Pro Light" pitchFamily="34" charset="0"/>
            </a:endParaRPr>
          </a:p>
        </p:txBody>
      </p:sp>
      <p:sp>
        <p:nvSpPr>
          <p:cNvPr id="4" name="Content Placeholder 3"/>
          <p:cNvSpPr>
            <a:spLocks noGrp="1"/>
          </p:cNvSpPr>
          <p:nvPr>
            <p:ph idx="1"/>
          </p:nvPr>
        </p:nvSpPr>
        <p:spPr>
          <a:xfrm>
            <a:off x="609600" y="1202531"/>
            <a:ext cx="8001000" cy="3124199"/>
          </a:xfrm>
        </p:spPr>
        <p:txBody>
          <a:bodyPr numCol="1">
            <a:noAutofit/>
          </a:bodyPr>
          <a:lstStyle/>
          <a:p>
            <a:pPr marL="0" lvl="1" indent="0" algn="ctr">
              <a:buNone/>
            </a:pPr>
            <a:r>
              <a:rPr lang="en-AU" sz="8800" dirty="0">
                <a:latin typeface="Myriad Pro Light"/>
              </a:rPr>
              <a:t>Monitoring Landscape</a:t>
            </a:r>
          </a:p>
        </p:txBody>
      </p:sp>
    </p:spTree>
    <p:extLst>
      <p:ext uri="{BB962C8B-B14F-4D97-AF65-F5344CB8AC3E}">
        <p14:creationId xmlns:p14="http://schemas.microsoft.com/office/powerpoint/2010/main" val="10947758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prstClr val="white"/>
                </a:solidFill>
                <a:latin typeface="Myriad Pro Light"/>
              </a:rPr>
              <a:t>Monitoring Landscape</a:t>
            </a:r>
            <a:endParaRPr lang="en-US" dirty="0">
              <a:latin typeface="Myriad Pro Light" pitchFamily="34" charset="0"/>
            </a:endParaRPr>
          </a:p>
        </p:txBody>
      </p:sp>
      <p:sp>
        <p:nvSpPr>
          <p:cNvPr id="4" name="Content Placeholder 3"/>
          <p:cNvSpPr>
            <a:spLocks noGrp="1"/>
          </p:cNvSpPr>
          <p:nvPr>
            <p:ph idx="1"/>
          </p:nvPr>
        </p:nvSpPr>
        <p:spPr>
          <a:xfrm>
            <a:off x="228600" y="897731"/>
            <a:ext cx="8686800" cy="3809999"/>
          </a:xfrm>
        </p:spPr>
        <p:txBody>
          <a:bodyPr>
            <a:normAutofit/>
          </a:bodyPr>
          <a:lstStyle/>
          <a:p>
            <a:pPr marL="457200" indent="-457200">
              <a:buFont typeface="Arial" panose="020B0604020202020204" pitchFamily="34" charset="0"/>
              <a:buChar char="•"/>
            </a:pPr>
            <a:endParaRPr lang="en-AU" sz="3600" dirty="0" smtClean="0">
              <a:latin typeface="Myriad Pro Light"/>
            </a:endParaRPr>
          </a:p>
          <a:p>
            <a:pPr marL="457200" indent="-457200">
              <a:buFont typeface="Arial" panose="020B0604020202020204" pitchFamily="34" charset="0"/>
              <a:buChar char="•"/>
            </a:pPr>
            <a:r>
              <a:rPr lang="en-AU" sz="3600" dirty="0">
                <a:latin typeface="Myriad Pro Light"/>
              </a:rPr>
              <a:t>Westpac – multi branded</a:t>
            </a:r>
          </a:p>
          <a:p>
            <a:pPr marL="457200" indent="-457200">
              <a:buFont typeface="Arial" panose="020B0604020202020204" pitchFamily="34" charset="0"/>
              <a:buChar char="•"/>
            </a:pPr>
            <a:r>
              <a:rPr lang="en-AU" sz="3600" dirty="0">
                <a:latin typeface="Myriad Pro Light"/>
              </a:rPr>
              <a:t>IT is both insourced &amp; outsourced</a:t>
            </a:r>
          </a:p>
          <a:p>
            <a:pPr marL="457200" indent="-457200">
              <a:buFont typeface="Arial" panose="020B0604020202020204" pitchFamily="34" charset="0"/>
              <a:buChar char="•"/>
            </a:pPr>
            <a:r>
              <a:rPr lang="en-AU" sz="3600" dirty="0" err="1">
                <a:latin typeface="Myriad Pro Light"/>
              </a:rPr>
              <a:t>Nagios</a:t>
            </a:r>
            <a:r>
              <a:rPr lang="en-AU" sz="3600" dirty="0">
                <a:latin typeface="Myriad Pro Light"/>
              </a:rPr>
              <a:t> used extensively throughout insourced brands (SGB, BSA, BoM)</a:t>
            </a:r>
          </a:p>
        </p:txBody>
      </p:sp>
    </p:spTree>
    <p:extLst>
      <p:ext uri="{BB962C8B-B14F-4D97-AF65-F5344CB8AC3E}">
        <p14:creationId xmlns:p14="http://schemas.microsoft.com/office/powerpoint/2010/main" val="18043646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prstClr val="white"/>
                </a:solidFill>
                <a:latin typeface="Myriad Pro Light"/>
              </a:rPr>
              <a:t>Time Line</a:t>
            </a:r>
            <a:endParaRPr lang="en-US" dirty="0">
              <a:latin typeface="Myriad Pro Light" pitchFamily="34" charset="0"/>
            </a:endParaRPr>
          </a:p>
        </p:txBody>
      </p:sp>
      <p:sp>
        <p:nvSpPr>
          <p:cNvPr id="4" name="Content Placeholder 3"/>
          <p:cNvSpPr>
            <a:spLocks noGrp="1"/>
          </p:cNvSpPr>
          <p:nvPr>
            <p:ph idx="1"/>
          </p:nvPr>
        </p:nvSpPr>
        <p:spPr>
          <a:xfrm>
            <a:off x="228600" y="897731"/>
            <a:ext cx="8686800" cy="3809999"/>
          </a:xfrm>
        </p:spPr>
        <p:txBody>
          <a:bodyPr>
            <a:normAutofit/>
          </a:bodyPr>
          <a:lstStyle/>
          <a:p>
            <a:pPr marL="457200" indent="-457200">
              <a:buFont typeface="Arial" panose="020B0604020202020204" pitchFamily="34" charset="0"/>
              <a:buChar char="•"/>
            </a:pPr>
            <a:endParaRPr lang="en-AU" sz="3600" dirty="0" smtClean="0">
              <a:latin typeface="Myriad Pro Light"/>
            </a:endParaRPr>
          </a:p>
          <a:p>
            <a:pPr marL="457200" indent="-457200">
              <a:buFont typeface="Arial" panose="020B0604020202020204" pitchFamily="34" charset="0"/>
              <a:buChar char="•"/>
            </a:pPr>
            <a:r>
              <a:rPr lang="en-AU" sz="4000" dirty="0">
                <a:latin typeface="Myriad Pro Light"/>
              </a:rPr>
              <a:t>1998 - Vendor Framework Installed</a:t>
            </a:r>
          </a:p>
          <a:p>
            <a:pPr marL="457200" indent="-457200">
              <a:buFont typeface="Arial" panose="020B0604020202020204" pitchFamily="34" charset="0"/>
              <a:buChar char="•"/>
            </a:pPr>
            <a:r>
              <a:rPr lang="en-AU" sz="4000" dirty="0">
                <a:latin typeface="Myriad Pro Light"/>
              </a:rPr>
              <a:t>2004 - First </a:t>
            </a:r>
            <a:r>
              <a:rPr lang="en-AU" sz="4000" dirty="0" err="1">
                <a:latin typeface="Myriad Pro Light"/>
              </a:rPr>
              <a:t>Nagios</a:t>
            </a:r>
            <a:r>
              <a:rPr lang="en-AU" sz="4000" dirty="0">
                <a:latin typeface="Myriad Pro Light"/>
              </a:rPr>
              <a:t> used to fill gaps</a:t>
            </a:r>
          </a:p>
          <a:p>
            <a:pPr marL="457200" indent="-457200">
              <a:buFont typeface="Arial" panose="020B0604020202020204" pitchFamily="34" charset="0"/>
              <a:buChar char="•"/>
            </a:pPr>
            <a:r>
              <a:rPr lang="en-AU" sz="4000" dirty="0">
                <a:latin typeface="Myriad Pro Light"/>
              </a:rPr>
              <a:t>2006 - </a:t>
            </a:r>
            <a:r>
              <a:rPr lang="en-AU" sz="4000" dirty="0" err="1">
                <a:latin typeface="Myriad Pro Light"/>
              </a:rPr>
              <a:t>Nagios</a:t>
            </a:r>
            <a:r>
              <a:rPr lang="en-AU" sz="4000" dirty="0">
                <a:latin typeface="Myriad Pro Light"/>
              </a:rPr>
              <a:t> replaced </a:t>
            </a:r>
            <a:r>
              <a:rPr lang="en-AU" sz="4000" dirty="0" smtClean="0">
                <a:latin typeface="Myriad Pro Light"/>
              </a:rPr>
              <a:t>proprietary monitoring </a:t>
            </a:r>
            <a:r>
              <a:rPr lang="en-AU" sz="4000" dirty="0">
                <a:latin typeface="Myriad Pro Light"/>
              </a:rPr>
              <a:t>framework</a:t>
            </a:r>
          </a:p>
        </p:txBody>
      </p:sp>
    </p:spTree>
    <p:extLst>
      <p:ext uri="{BB962C8B-B14F-4D97-AF65-F5344CB8AC3E}">
        <p14:creationId xmlns:p14="http://schemas.microsoft.com/office/powerpoint/2010/main" val="33044495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prstClr val="white"/>
                </a:solidFill>
                <a:latin typeface="Myriad Pro Light"/>
              </a:rPr>
              <a:t>The Result ?</a:t>
            </a:r>
            <a:endParaRPr lang="en-US" dirty="0">
              <a:latin typeface="Myriad Pro Light" pitchFamily="34" charset="0"/>
            </a:endParaRPr>
          </a:p>
        </p:txBody>
      </p:sp>
      <p:sp>
        <p:nvSpPr>
          <p:cNvPr id="4" name="Content Placeholder 3"/>
          <p:cNvSpPr>
            <a:spLocks noGrp="1"/>
          </p:cNvSpPr>
          <p:nvPr>
            <p:ph idx="1"/>
          </p:nvPr>
        </p:nvSpPr>
        <p:spPr>
          <a:xfrm>
            <a:off x="228600" y="897731"/>
            <a:ext cx="8686800" cy="3809999"/>
          </a:xfrm>
        </p:spPr>
        <p:txBody>
          <a:bodyPr>
            <a:normAutofit/>
          </a:bodyPr>
          <a:lstStyle/>
          <a:p>
            <a:pPr marL="457200" indent="-457200">
              <a:buFont typeface="Arial" panose="020B0604020202020204" pitchFamily="34" charset="0"/>
              <a:buChar char="•"/>
            </a:pPr>
            <a:endParaRPr lang="en-AU" sz="3600" dirty="0" smtClean="0">
              <a:latin typeface="Myriad Pro Light"/>
            </a:endParaRPr>
          </a:p>
          <a:p>
            <a:pPr marL="457200" indent="-457200">
              <a:buFont typeface="Arial" panose="020B0604020202020204" pitchFamily="34" charset="0"/>
              <a:buChar char="•"/>
            </a:pPr>
            <a:r>
              <a:rPr lang="en-AU" sz="4000" dirty="0">
                <a:latin typeface="Myriad Pro Light"/>
              </a:rPr>
              <a:t>Paradigm shift </a:t>
            </a:r>
            <a:r>
              <a:rPr lang="en-AU" sz="3600" dirty="0">
                <a:latin typeface="Myriad Pro Light"/>
              </a:rPr>
              <a:t>(power to the people)</a:t>
            </a:r>
            <a:endParaRPr lang="en-AU" sz="4000" dirty="0">
              <a:latin typeface="Myriad Pro Light"/>
            </a:endParaRPr>
          </a:p>
          <a:p>
            <a:pPr marL="457200" indent="-457200">
              <a:buFont typeface="Arial" panose="020B0604020202020204" pitchFamily="34" charset="0"/>
              <a:buChar char="•"/>
            </a:pPr>
            <a:r>
              <a:rPr lang="en-AU" sz="4000" dirty="0">
                <a:latin typeface="Myriad Pro Light"/>
              </a:rPr>
              <a:t>Deeper monitoring penetration</a:t>
            </a:r>
          </a:p>
          <a:p>
            <a:pPr marL="457200" indent="-457200">
              <a:buFont typeface="Arial" panose="020B0604020202020204" pitchFamily="34" charset="0"/>
              <a:buChar char="•"/>
            </a:pPr>
            <a:r>
              <a:rPr lang="en-AU" sz="4000" dirty="0">
                <a:latin typeface="Myriad Pro Light"/>
              </a:rPr>
              <a:t>Agents part of server build</a:t>
            </a:r>
          </a:p>
        </p:txBody>
      </p:sp>
    </p:spTree>
    <p:extLst>
      <p:ext uri="{BB962C8B-B14F-4D97-AF65-F5344CB8AC3E}">
        <p14:creationId xmlns:p14="http://schemas.microsoft.com/office/powerpoint/2010/main" val="27139640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Myriad Pro Light"/>
              </a:rPr>
              <a:t>Monitoring Today</a:t>
            </a:r>
            <a:endParaRPr lang="en-US" dirty="0">
              <a:latin typeface="Myriad Pro Light" pitchFamily="34" charset="0"/>
            </a:endParaRPr>
          </a:p>
        </p:txBody>
      </p:sp>
      <p:sp>
        <p:nvSpPr>
          <p:cNvPr id="4" name="Content Placeholder 3"/>
          <p:cNvSpPr>
            <a:spLocks noGrp="1"/>
          </p:cNvSpPr>
          <p:nvPr>
            <p:ph idx="1"/>
          </p:nvPr>
        </p:nvSpPr>
        <p:spPr>
          <a:xfrm>
            <a:off x="1981200" y="1583531"/>
            <a:ext cx="5334000" cy="2514600"/>
          </a:xfrm>
        </p:spPr>
        <p:txBody>
          <a:bodyPr>
            <a:normAutofit fontScale="92500" lnSpcReduction="20000"/>
          </a:bodyPr>
          <a:lstStyle/>
          <a:p>
            <a:pPr marL="669422" lvl="0" indent="-571500">
              <a:buSzPct val="104000"/>
              <a:buFont typeface="Arial" panose="020B0604020202020204" pitchFamily="34" charset="0"/>
              <a:buChar char="•"/>
              <a:tabLst>
                <a:tab pos="656650" algn="l"/>
                <a:tab pos="1313299" algn="l"/>
                <a:tab pos="1969949" algn="l"/>
                <a:tab pos="2626599" algn="l"/>
                <a:tab pos="3283248" algn="l"/>
                <a:tab pos="3939898" algn="l"/>
                <a:tab pos="4596548" algn="l"/>
                <a:tab pos="5253198" algn="l"/>
              </a:tabLst>
            </a:pPr>
            <a:r>
              <a:rPr lang="en-US" altLang="en-US" sz="3600" dirty="0">
                <a:solidFill>
                  <a:prstClr val="black"/>
                </a:solidFill>
              </a:rPr>
              <a:t>Critical Applications</a:t>
            </a:r>
          </a:p>
          <a:p>
            <a:pPr marL="669422" lvl="0" indent="-571500">
              <a:buSzPct val="104000"/>
              <a:buFont typeface="Arial" panose="020B0604020202020204" pitchFamily="34" charset="0"/>
              <a:buChar char="•"/>
              <a:tabLst>
                <a:tab pos="656650" algn="l"/>
                <a:tab pos="1313299" algn="l"/>
                <a:tab pos="1969949" algn="l"/>
                <a:tab pos="2626599" algn="l"/>
                <a:tab pos="3283248" algn="l"/>
                <a:tab pos="3939898" algn="l"/>
                <a:tab pos="4596548" algn="l"/>
                <a:tab pos="5253198" algn="l"/>
              </a:tabLst>
            </a:pPr>
            <a:r>
              <a:rPr lang="en-US" altLang="en-US" sz="3600" dirty="0">
                <a:solidFill>
                  <a:prstClr val="black"/>
                </a:solidFill>
              </a:rPr>
              <a:t>Branch Locations</a:t>
            </a:r>
          </a:p>
          <a:p>
            <a:pPr marL="669422" lvl="0" indent="-571500">
              <a:buSzPct val="104000"/>
              <a:buFont typeface="Arial" panose="020B0604020202020204" pitchFamily="34" charset="0"/>
              <a:buChar char="•"/>
              <a:tabLst>
                <a:tab pos="656650" algn="l"/>
                <a:tab pos="1313299" algn="l"/>
                <a:tab pos="1969949" algn="l"/>
                <a:tab pos="2626599" algn="l"/>
                <a:tab pos="3283248" algn="l"/>
                <a:tab pos="3939898" algn="l"/>
                <a:tab pos="4596548" algn="l"/>
                <a:tab pos="5253198" algn="l"/>
              </a:tabLst>
            </a:pPr>
            <a:r>
              <a:rPr lang="en-US" altLang="en-US" sz="3600" dirty="0">
                <a:solidFill>
                  <a:prstClr val="black"/>
                </a:solidFill>
              </a:rPr>
              <a:t>Wintel, Linux, Unix</a:t>
            </a:r>
          </a:p>
          <a:p>
            <a:pPr marL="669422" lvl="0" indent="-571500">
              <a:buSzPct val="104000"/>
              <a:buFont typeface="Arial" panose="020B0604020202020204" pitchFamily="34" charset="0"/>
              <a:buChar char="•"/>
              <a:tabLst>
                <a:tab pos="656650" algn="l"/>
                <a:tab pos="1313299" algn="l"/>
                <a:tab pos="1969949" algn="l"/>
                <a:tab pos="2626599" algn="l"/>
                <a:tab pos="3283248" algn="l"/>
                <a:tab pos="3939898" algn="l"/>
                <a:tab pos="4596548" algn="l"/>
                <a:tab pos="5253198" algn="l"/>
              </a:tabLst>
            </a:pPr>
            <a:r>
              <a:rPr lang="en-US" altLang="en-US" sz="3600" dirty="0">
                <a:solidFill>
                  <a:prstClr val="black"/>
                </a:solidFill>
              </a:rPr>
              <a:t>4000 hosts</a:t>
            </a:r>
          </a:p>
          <a:p>
            <a:pPr marL="669422" lvl="0" indent="-571500">
              <a:buSzPct val="104000"/>
              <a:buFont typeface="Arial" panose="020B0604020202020204" pitchFamily="34" charset="0"/>
              <a:buChar char="•"/>
              <a:tabLst>
                <a:tab pos="656650" algn="l"/>
                <a:tab pos="1313299" algn="l"/>
                <a:tab pos="1969949" algn="l"/>
                <a:tab pos="2626599" algn="l"/>
                <a:tab pos="3283248" algn="l"/>
                <a:tab pos="3939898" algn="l"/>
                <a:tab pos="4596548" algn="l"/>
                <a:tab pos="5253198" algn="l"/>
              </a:tabLst>
            </a:pPr>
            <a:r>
              <a:rPr lang="en-US" altLang="en-US" sz="3600" dirty="0">
                <a:solidFill>
                  <a:prstClr val="black"/>
                </a:solidFill>
              </a:rPr>
              <a:t>37000 services</a:t>
            </a:r>
          </a:p>
          <a:p>
            <a:pPr marL="457200" indent="-457200">
              <a:buFont typeface="Arial" panose="020B0604020202020204" pitchFamily="34" charset="0"/>
              <a:buChar char="•"/>
            </a:pPr>
            <a:endParaRPr lang="en-AU" sz="4000" dirty="0">
              <a:latin typeface="Myriad Pro Ligh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821531"/>
            <a:ext cx="4419600" cy="685800"/>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6313" y="4098131"/>
            <a:ext cx="4651375"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54619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agios World Conference Them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40827</TotalTime>
  <Words>2198</Words>
  <Application>Microsoft Office PowerPoint</Application>
  <PresentationFormat>Custom</PresentationFormat>
  <Paragraphs>358</Paragraphs>
  <Slides>49</Slides>
  <Notes>45</Notes>
  <HiddenSlides>0</HiddenSlides>
  <MMClips>0</MMClips>
  <ScaleCrop>false</ScaleCrop>
  <HeadingPairs>
    <vt:vector size="4" baseType="variant">
      <vt:variant>
        <vt:lpstr>Theme</vt:lpstr>
      </vt:variant>
      <vt:variant>
        <vt:i4>2</vt:i4>
      </vt:variant>
      <vt:variant>
        <vt:lpstr>Slide Titles</vt:lpstr>
      </vt:variant>
      <vt:variant>
        <vt:i4>49</vt:i4>
      </vt:variant>
    </vt:vector>
  </HeadingPairs>
  <TitlesOfParts>
    <vt:vector size="51" baseType="lpstr">
      <vt:lpstr>Office Theme</vt:lpstr>
      <vt:lpstr>Nagios World Conference Theme 2</vt:lpstr>
      <vt:lpstr>Monitoring Maturity A 16 Year Journey and (some of) the Lessons Learned</vt:lpstr>
      <vt:lpstr>Westpac Stats</vt:lpstr>
      <vt:lpstr>Westpac Stats</vt:lpstr>
      <vt:lpstr>About This Presentation</vt:lpstr>
      <vt:lpstr>Part 1</vt:lpstr>
      <vt:lpstr>Monitoring Landscape</vt:lpstr>
      <vt:lpstr>Time Line</vt:lpstr>
      <vt:lpstr>The Result ?</vt:lpstr>
      <vt:lpstr>Monitoring Today</vt:lpstr>
      <vt:lpstr>Part 2</vt:lpstr>
      <vt:lpstr>NOC Dash Boards</vt:lpstr>
      <vt:lpstr>NOC Dash Boards</vt:lpstr>
      <vt:lpstr>Dash Board Evolution</vt:lpstr>
      <vt:lpstr>Dash Board Evolution</vt:lpstr>
      <vt:lpstr>Dash Board Evolution</vt:lpstr>
      <vt:lpstr>Dash Board Evolution</vt:lpstr>
      <vt:lpstr>VMware Dash Boards</vt:lpstr>
      <vt:lpstr>Dash Board Drill Down</vt:lpstr>
      <vt:lpstr>VMware Dash Boards</vt:lpstr>
      <vt:lpstr>VMware Dash Boards</vt:lpstr>
      <vt:lpstr>VMware Dash Boards</vt:lpstr>
      <vt:lpstr>VMware Dash Boards</vt:lpstr>
      <vt:lpstr>Application Support</vt:lpstr>
      <vt:lpstr>Application Support</vt:lpstr>
      <vt:lpstr>Application Support</vt:lpstr>
      <vt:lpstr>Application Support</vt:lpstr>
      <vt:lpstr>NagVis &amp; Livestatus</vt:lpstr>
      <vt:lpstr>NagVis &amp; Livestatus</vt:lpstr>
      <vt:lpstr>NagVis &amp; Livestatus</vt:lpstr>
      <vt:lpstr>Summary</vt:lpstr>
      <vt:lpstr>Part 3</vt:lpstr>
      <vt:lpstr>Service Desk Integration</vt:lpstr>
      <vt:lpstr>Service Desk Integration</vt:lpstr>
      <vt:lpstr>Service Desk Integration</vt:lpstr>
      <vt:lpstr>Service Desk Integration</vt:lpstr>
      <vt:lpstr>Service Desk Integration</vt:lpstr>
      <vt:lpstr>Service Desk Integration</vt:lpstr>
      <vt:lpstr>What does that give us ?</vt:lpstr>
      <vt:lpstr>Summary</vt:lpstr>
      <vt:lpstr>Part 4</vt:lpstr>
      <vt:lpstr>Mainframe Alerts via MQSI</vt:lpstr>
      <vt:lpstr>Mainframe Alerts - Why ?</vt:lpstr>
      <vt:lpstr>Mainframe Alerts - How ?</vt:lpstr>
      <vt:lpstr>Mainframe Alerts - How ?</vt:lpstr>
      <vt:lpstr>Mainframe Alerts - How ?</vt:lpstr>
      <vt:lpstr>Mainframe Alerts - Result ?</vt:lpstr>
      <vt:lpstr>Summary</vt:lpstr>
      <vt:lpstr>Questions?</vt:lpstr>
      <vt:lpstr>Thanks for coming</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zbordeau</dc:creator>
  <cp:lastModifiedBy>zbordeau</cp:lastModifiedBy>
  <cp:revision>127</cp:revision>
  <dcterms:created xsi:type="dcterms:W3CDTF">2014-06-30T15:36:22Z</dcterms:created>
  <dcterms:modified xsi:type="dcterms:W3CDTF">2014-10-20T18:53:38Z</dcterms:modified>
</cp:coreProperties>
</file>