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60" r:id="rId4"/>
    <p:sldId id="281" r:id="rId5"/>
    <p:sldId id="282" r:id="rId6"/>
    <p:sldId id="285" r:id="rId7"/>
    <p:sldId id="286" r:id="rId8"/>
    <p:sldId id="283" r:id="rId9"/>
    <p:sldId id="284" r:id="rId10"/>
    <p:sldId id="262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301" r:id="rId19"/>
    <p:sldId id="307" r:id="rId20"/>
    <p:sldId id="302" r:id="rId21"/>
    <p:sldId id="303" r:id="rId22"/>
    <p:sldId id="304" r:id="rId23"/>
    <p:sldId id="308" r:id="rId24"/>
    <p:sldId id="311" r:id="rId25"/>
    <p:sldId id="294" r:id="rId26"/>
    <p:sldId id="295" r:id="rId27"/>
    <p:sldId id="309" r:id="rId28"/>
    <p:sldId id="310" r:id="rId29"/>
    <p:sldId id="279" r:id="rId30"/>
    <p:sldId id="278" r:id="rId3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>
        <p:scale>
          <a:sx n="66" d="100"/>
          <a:sy n="66" d="100"/>
        </p:scale>
        <p:origin x="-1662" y="-1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5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2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2000"/>
            <a:ext cx="7772400" cy="15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2860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5943600"/>
            <a:ext cx="5572125" cy="10763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4599" y="3048000"/>
            <a:ext cx="4114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youremail@domain.com</a:t>
            </a:r>
          </a:p>
        </p:txBody>
      </p:sp>
    </p:spTree>
    <p:extLst>
      <p:ext uri="{BB962C8B-B14F-4D97-AF65-F5344CB8AC3E}">
        <p14:creationId xmlns:p14="http://schemas.microsoft.com/office/powerpoint/2010/main" val="458561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2000"/>
            <a:ext cx="7772400" cy="15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2860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5943600"/>
            <a:ext cx="5572125" cy="10763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4599" y="3048000"/>
            <a:ext cx="4114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youremail@domain.com</a:t>
            </a:r>
          </a:p>
        </p:txBody>
      </p:sp>
    </p:spTree>
    <p:extLst>
      <p:ext uri="{BB962C8B-B14F-4D97-AF65-F5344CB8AC3E}">
        <p14:creationId xmlns:p14="http://schemas.microsoft.com/office/powerpoint/2010/main" val="114641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1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75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9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7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57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10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4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82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41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9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2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0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7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8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6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9A4A9-D095-41F7-B2D8-60C19A62F1A1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8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kentix.com/" TargetMode="Externa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524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Nagios and Kentix System Partners - Critical Monitoring Alerts in Your Hand 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Myriad Pro Light" pitchFamily="34" charset="0"/>
              </a:rPr>
              <a:t>Tanja</a:t>
            </a:r>
            <a:r>
              <a:rPr lang="en-US" dirty="0" smtClean="0">
                <a:latin typeface="Myriad Pro Light" pitchFamily="34" charset="0"/>
              </a:rPr>
              <a:t> </a:t>
            </a:r>
            <a:r>
              <a:rPr lang="en-US" dirty="0" err="1" smtClean="0">
                <a:latin typeface="Myriad Pro Light" pitchFamily="34" charset="0"/>
              </a:rPr>
              <a:t>Lewit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T.Lewit@Kentix.com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Nagios Setup  for monitoring Kentix Alarm Manager-PRO with connected </a:t>
            </a:r>
            <a:r>
              <a:rPr lang="en-US" sz="2400" dirty="0" err="1"/>
              <a:t>MultiSensors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 </a:t>
            </a:r>
            <a:r>
              <a:rPr lang="en-US" dirty="0"/>
              <a:t>System Requirements</a:t>
            </a:r>
          </a:p>
          <a:p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/>
              <a:t>Installed Nagios Core with SNMP-Plugins / Nagios-Plugins</a:t>
            </a:r>
          </a:p>
          <a:p>
            <a:r>
              <a:rPr lang="en-US" dirty="0"/>
              <a:t>- Installed and configured E-Mail-Server </a:t>
            </a:r>
            <a:r>
              <a:rPr lang="en-US" dirty="0" smtClean="0"/>
              <a:t>(i.e. Outlook)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configuration is done by editing the Nagios </a:t>
            </a:r>
            <a:r>
              <a:rPr lang="en-US" dirty="0" err="1"/>
              <a:t>config</a:t>
            </a:r>
            <a:r>
              <a:rPr lang="en-US" dirty="0"/>
              <a:t>-files manually.</a:t>
            </a:r>
          </a:p>
          <a:p>
            <a:r>
              <a:rPr lang="en-US" dirty="0"/>
              <a:t>A configuration with a GUI (Graphical User Interface), </a:t>
            </a:r>
            <a:r>
              <a:rPr lang="en-US" dirty="0" smtClean="0"/>
              <a:t>i.e. </a:t>
            </a:r>
            <a:r>
              <a:rPr lang="en-US" dirty="0" err="1"/>
              <a:t>NagiosQL</a:t>
            </a:r>
            <a:r>
              <a:rPr lang="en-US" dirty="0"/>
              <a:t> is also possible but it has to be </a:t>
            </a:r>
            <a:r>
              <a:rPr lang="en-US" dirty="0" smtClean="0"/>
              <a:t>installed separately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path </a:t>
            </a:r>
            <a:r>
              <a:rPr lang="en-US" dirty="0"/>
              <a:t>of the Nagios installation and its </a:t>
            </a:r>
            <a:r>
              <a:rPr lang="en-US" dirty="0" err="1"/>
              <a:t>config</a:t>
            </a:r>
            <a:r>
              <a:rPr lang="en-US" dirty="0"/>
              <a:t> files can vary depending on the way of </a:t>
            </a:r>
            <a:r>
              <a:rPr lang="en-US" dirty="0" smtClean="0"/>
              <a:t>installation (</a:t>
            </a:r>
            <a:r>
              <a:rPr lang="en-US" dirty="0"/>
              <a:t>packages/source). </a:t>
            </a:r>
            <a:endParaRPr lang="en-US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files that </a:t>
            </a:r>
            <a:r>
              <a:rPr lang="en-US" b="1" dirty="0" smtClean="0"/>
              <a:t>require modification are </a:t>
            </a:r>
            <a:r>
              <a:rPr lang="en-US" b="1" dirty="0"/>
              <a:t>always the same.</a:t>
            </a:r>
          </a:p>
          <a:p>
            <a:r>
              <a:rPr lang="en-US" dirty="0"/>
              <a:t>For this </a:t>
            </a:r>
            <a:r>
              <a:rPr lang="en-US" dirty="0" smtClean="0"/>
              <a:t>example -the </a:t>
            </a:r>
            <a:r>
              <a:rPr lang="en-US" dirty="0"/>
              <a:t>Nagios installation was built from its source</a:t>
            </a:r>
          </a:p>
        </p:txBody>
      </p:sp>
    </p:spTree>
    <p:extLst>
      <p:ext uri="{BB962C8B-B14F-4D97-AF65-F5344CB8AC3E}">
        <p14:creationId xmlns:p14="http://schemas.microsoft.com/office/powerpoint/2010/main" val="412802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Kentix-Knowledge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 </a:t>
            </a:r>
            <a:r>
              <a:rPr lang="en-US" sz="2400" b="1" dirty="0" smtClean="0"/>
              <a:t>* Edit</a:t>
            </a:r>
            <a:r>
              <a:rPr lang="en-US" sz="2400" dirty="0" smtClean="0"/>
              <a:t> </a:t>
            </a:r>
            <a:r>
              <a:rPr lang="en-US" sz="2400" dirty="0"/>
              <a:t>the main Nagios </a:t>
            </a:r>
            <a:r>
              <a:rPr lang="en-US" sz="2400" dirty="0" err="1"/>
              <a:t>config</a:t>
            </a:r>
            <a:r>
              <a:rPr lang="en-US" sz="2400" dirty="0"/>
              <a:t> file (</a:t>
            </a:r>
            <a:r>
              <a:rPr lang="en-US" sz="2400" dirty="0" err="1"/>
              <a:t>nagios.cfg</a:t>
            </a:r>
            <a:r>
              <a:rPr lang="en-US" sz="2400" dirty="0" smtClean="0"/>
              <a:t>): </a:t>
            </a:r>
          </a:p>
          <a:p>
            <a:r>
              <a:rPr lang="en-US" sz="2400" dirty="0" err="1" smtClean="0"/>
              <a:t>nano</a:t>
            </a:r>
            <a:r>
              <a:rPr lang="en-US" sz="2400" dirty="0" smtClean="0"/>
              <a:t> </a:t>
            </a:r>
            <a:r>
              <a:rPr lang="en-US" sz="2400" dirty="0"/>
              <a:t>/</a:t>
            </a:r>
            <a:r>
              <a:rPr lang="en-US" sz="2400" dirty="0" err="1"/>
              <a:t>usr</a:t>
            </a:r>
            <a:r>
              <a:rPr lang="en-US" sz="2400" dirty="0"/>
              <a:t>/local/</a:t>
            </a:r>
            <a:r>
              <a:rPr lang="en-US" sz="2400" dirty="0" err="1"/>
              <a:t>nagios</a:t>
            </a:r>
            <a:r>
              <a:rPr lang="en-US" sz="2400" dirty="0"/>
              <a:t>/</a:t>
            </a:r>
            <a:r>
              <a:rPr lang="en-US" sz="2400" dirty="0" err="1"/>
              <a:t>etc</a:t>
            </a:r>
            <a:r>
              <a:rPr lang="en-US" sz="2400" dirty="0"/>
              <a:t>/</a:t>
            </a:r>
            <a:r>
              <a:rPr lang="en-US" sz="2400" dirty="0" err="1"/>
              <a:t>nagios.cfg</a:t>
            </a:r>
            <a:endParaRPr lang="en-US" sz="2400" dirty="0"/>
          </a:p>
          <a:p>
            <a:r>
              <a:rPr lang="en-US" sz="2400" b="1" dirty="0" smtClean="0"/>
              <a:t> *  Locate </a:t>
            </a:r>
            <a:r>
              <a:rPr lang="en-US" sz="2400" dirty="0"/>
              <a:t>the line „</a:t>
            </a:r>
            <a:r>
              <a:rPr lang="en-US" sz="2400" dirty="0" err="1"/>
              <a:t>check_external_command</a:t>
            </a:r>
            <a:r>
              <a:rPr lang="en-US" sz="2400" dirty="0"/>
              <a:t>=0“ and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* Activate</a:t>
            </a:r>
            <a:r>
              <a:rPr lang="en-US" sz="2400" dirty="0"/>
              <a:t>: "</a:t>
            </a:r>
            <a:r>
              <a:rPr lang="en-US" sz="2400" dirty="0" err="1"/>
              <a:t>check_external_command</a:t>
            </a:r>
            <a:r>
              <a:rPr lang="en-US" sz="2400" dirty="0"/>
              <a:t> = 1"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* Locate </a:t>
            </a:r>
            <a:r>
              <a:rPr lang="en-US" sz="2400" dirty="0"/>
              <a:t>the „OBJECT CONFIGURATION FILES section“</a:t>
            </a:r>
          </a:p>
          <a:p>
            <a:r>
              <a:rPr lang="en-US" sz="2400" dirty="0" smtClean="0"/>
              <a:t> * </a:t>
            </a:r>
            <a:r>
              <a:rPr lang="en-US" sz="2400" b="1" dirty="0" smtClean="0"/>
              <a:t>Add</a:t>
            </a:r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dirty="0" err="1"/>
              <a:t>config</a:t>
            </a:r>
            <a:r>
              <a:rPr lang="en-US" sz="2400" dirty="0"/>
              <a:t> files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 err="1"/>
              <a:t>cfg_file</a:t>
            </a:r>
            <a:r>
              <a:rPr lang="en-US" sz="2400" dirty="0"/>
              <a:t>=/</a:t>
            </a:r>
            <a:r>
              <a:rPr lang="en-US" sz="2400" dirty="0" err="1"/>
              <a:t>usr</a:t>
            </a:r>
            <a:r>
              <a:rPr lang="en-US" sz="2400" dirty="0"/>
              <a:t>/local/</a:t>
            </a:r>
            <a:r>
              <a:rPr lang="en-US" sz="2400" dirty="0" err="1"/>
              <a:t>nagios</a:t>
            </a:r>
            <a:r>
              <a:rPr lang="en-US" sz="2400" dirty="0"/>
              <a:t>/</a:t>
            </a:r>
            <a:r>
              <a:rPr lang="en-US" sz="2400" dirty="0" err="1"/>
              <a:t>etc</a:t>
            </a:r>
            <a:r>
              <a:rPr lang="en-US" sz="2400" dirty="0"/>
              <a:t>/objects/</a:t>
            </a:r>
            <a:r>
              <a:rPr lang="en-US" sz="2400" dirty="0" err="1"/>
              <a:t>commands.cfg</a:t>
            </a:r>
            <a:endParaRPr lang="en-US" sz="2400" dirty="0"/>
          </a:p>
          <a:p>
            <a:r>
              <a:rPr lang="en-US" sz="2400" dirty="0" err="1"/>
              <a:t>cfg_file</a:t>
            </a:r>
            <a:r>
              <a:rPr lang="en-US" sz="2400" dirty="0"/>
              <a:t>=/</a:t>
            </a:r>
            <a:r>
              <a:rPr lang="en-US" sz="2400" dirty="0" err="1"/>
              <a:t>usr</a:t>
            </a:r>
            <a:r>
              <a:rPr lang="en-US" sz="2400" dirty="0"/>
              <a:t>/local/</a:t>
            </a:r>
            <a:r>
              <a:rPr lang="en-US" sz="2400" dirty="0" err="1"/>
              <a:t>nagios</a:t>
            </a:r>
            <a:r>
              <a:rPr lang="en-US" sz="2400" dirty="0"/>
              <a:t>/</a:t>
            </a:r>
            <a:r>
              <a:rPr lang="en-US" sz="2400" dirty="0" err="1"/>
              <a:t>etc</a:t>
            </a:r>
            <a:r>
              <a:rPr lang="en-US" sz="2400" dirty="0"/>
              <a:t>/objects/</a:t>
            </a:r>
            <a:r>
              <a:rPr lang="en-US" sz="2400" dirty="0" err="1"/>
              <a:t>hosts.cfg</a:t>
            </a:r>
            <a:endParaRPr lang="en-US" sz="2400" dirty="0"/>
          </a:p>
          <a:p>
            <a:r>
              <a:rPr lang="en-US" sz="2400" dirty="0" err="1"/>
              <a:t>cfg_file</a:t>
            </a:r>
            <a:r>
              <a:rPr lang="en-US" sz="2400" dirty="0"/>
              <a:t>=/</a:t>
            </a:r>
            <a:r>
              <a:rPr lang="en-US" sz="2400" dirty="0" err="1"/>
              <a:t>usr</a:t>
            </a:r>
            <a:r>
              <a:rPr lang="en-US" sz="2400" dirty="0"/>
              <a:t>/local/</a:t>
            </a:r>
            <a:r>
              <a:rPr lang="en-US" sz="2400" dirty="0" err="1"/>
              <a:t>nagios</a:t>
            </a:r>
            <a:r>
              <a:rPr lang="en-US" sz="2400" dirty="0"/>
              <a:t>/</a:t>
            </a:r>
            <a:r>
              <a:rPr lang="en-US" sz="2400" dirty="0" err="1"/>
              <a:t>etc</a:t>
            </a:r>
            <a:r>
              <a:rPr lang="en-US" sz="2400" dirty="0"/>
              <a:t>/objects/</a:t>
            </a:r>
            <a:r>
              <a:rPr lang="en-US" sz="2400" dirty="0" err="1"/>
              <a:t>services.cfg</a:t>
            </a:r>
            <a:endParaRPr lang="en-US" sz="2400" dirty="0"/>
          </a:p>
          <a:p>
            <a:r>
              <a:rPr lang="en-US" sz="2400" dirty="0" err="1"/>
              <a:t>cfg_file</a:t>
            </a:r>
            <a:r>
              <a:rPr lang="en-US" sz="2400" dirty="0"/>
              <a:t>=/</a:t>
            </a:r>
            <a:r>
              <a:rPr lang="en-US" sz="2400" dirty="0" err="1"/>
              <a:t>usr</a:t>
            </a:r>
            <a:r>
              <a:rPr lang="en-US" sz="2400" dirty="0"/>
              <a:t>/local/</a:t>
            </a:r>
            <a:r>
              <a:rPr lang="en-US" sz="2400" dirty="0" err="1"/>
              <a:t>nagios</a:t>
            </a:r>
            <a:r>
              <a:rPr lang="en-US" sz="2400" dirty="0"/>
              <a:t>/</a:t>
            </a:r>
            <a:r>
              <a:rPr lang="en-US" sz="2400" dirty="0" err="1"/>
              <a:t>etc</a:t>
            </a:r>
            <a:r>
              <a:rPr lang="en-US" sz="2400" dirty="0"/>
              <a:t>/objects/</a:t>
            </a:r>
            <a:r>
              <a:rPr lang="en-US" sz="2400" dirty="0" err="1"/>
              <a:t>contacts.cfg</a:t>
            </a:r>
            <a:endParaRPr lang="en-US" sz="2400" dirty="0"/>
          </a:p>
          <a:p>
            <a:endParaRPr lang="en-US" sz="18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42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Kentix Knowledge Base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 * Paths </a:t>
            </a:r>
            <a:r>
              <a:rPr lang="en-US" sz="2800" dirty="0"/>
              <a:t>can vary between distributions and installation variant </a:t>
            </a:r>
            <a:r>
              <a:rPr lang="en-US" sz="2800" dirty="0" smtClean="0"/>
              <a:t>  (</a:t>
            </a:r>
            <a:r>
              <a:rPr lang="en-US" sz="2800" dirty="0"/>
              <a:t>packages/built from source)</a:t>
            </a:r>
          </a:p>
          <a:p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Create</a:t>
            </a:r>
            <a:r>
              <a:rPr lang="en-US" sz="2000" dirty="0" smtClean="0"/>
              <a:t>  </a:t>
            </a:r>
            <a:r>
              <a:rPr lang="en-US" sz="2400" dirty="0" smtClean="0"/>
              <a:t>the </a:t>
            </a:r>
            <a:r>
              <a:rPr lang="en-US" sz="2400" dirty="0"/>
              <a:t>defined </a:t>
            </a:r>
            <a:r>
              <a:rPr lang="en-US" sz="2400" dirty="0" err="1"/>
              <a:t>config</a:t>
            </a:r>
            <a:r>
              <a:rPr lang="en-US" sz="2400" dirty="0"/>
              <a:t> files if these do not </a:t>
            </a:r>
            <a:r>
              <a:rPr lang="en-US" sz="2400" dirty="0" smtClean="0"/>
              <a:t>already exist           </a:t>
            </a:r>
          </a:p>
          <a:p>
            <a:r>
              <a:rPr lang="en-US" sz="2400" dirty="0" smtClean="0"/>
              <a:t>      </a:t>
            </a:r>
          </a:p>
          <a:p>
            <a:r>
              <a:rPr lang="en-US" sz="2400" dirty="0" smtClean="0"/>
              <a:t>      touch </a:t>
            </a:r>
            <a:r>
              <a:rPr lang="en-US" sz="2400" dirty="0"/>
              <a:t>/</a:t>
            </a:r>
            <a:r>
              <a:rPr lang="en-US" sz="2400" dirty="0" err="1"/>
              <a:t>usr</a:t>
            </a:r>
            <a:r>
              <a:rPr lang="en-US" sz="2400" dirty="0"/>
              <a:t>/local/</a:t>
            </a:r>
            <a:r>
              <a:rPr lang="en-US" sz="2400" dirty="0" err="1"/>
              <a:t>nagios</a:t>
            </a:r>
            <a:r>
              <a:rPr lang="en-US" sz="2400" dirty="0"/>
              <a:t>/</a:t>
            </a:r>
            <a:r>
              <a:rPr lang="en-US" sz="2400" dirty="0" err="1"/>
              <a:t>etc</a:t>
            </a:r>
            <a:r>
              <a:rPr lang="en-US" sz="2400" dirty="0"/>
              <a:t>/objects/</a:t>
            </a:r>
            <a:r>
              <a:rPr lang="en-US" sz="2400" dirty="0" err="1"/>
              <a:t>commands.cfg</a:t>
            </a:r>
            <a:endParaRPr lang="en-US" sz="2400" dirty="0"/>
          </a:p>
          <a:p>
            <a:r>
              <a:rPr lang="en-US" sz="2400" dirty="0" smtClean="0"/>
              <a:t>      touch </a:t>
            </a:r>
            <a:r>
              <a:rPr lang="en-US" sz="2400" dirty="0"/>
              <a:t>/</a:t>
            </a:r>
            <a:r>
              <a:rPr lang="en-US" sz="2400" dirty="0" err="1"/>
              <a:t>usr</a:t>
            </a:r>
            <a:r>
              <a:rPr lang="en-US" sz="2400" dirty="0"/>
              <a:t>/local/</a:t>
            </a:r>
            <a:r>
              <a:rPr lang="en-US" sz="2400" dirty="0" err="1"/>
              <a:t>nagios</a:t>
            </a:r>
            <a:r>
              <a:rPr lang="en-US" sz="2400" dirty="0"/>
              <a:t>/</a:t>
            </a:r>
            <a:r>
              <a:rPr lang="en-US" sz="2400" dirty="0" err="1"/>
              <a:t>etc</a:t>
            </a:r>
            <a:r>
              <a:rPr lang="en-US" sz="2400" dirty="0"/>
              <a:t>/objects/</a:t>
            </a:r>
            <a:r>
              <a:rPr lang="en-US" sz="2400" dirty="0" err="1"/>
              <a:t>hosts.cfg</a:t>
            </a:r>
            <a:endParaRPr lang="en-US" sz="2400" dirty="0"/>
          </a:p>
          <a:p>
            <a:r>
              <a:rPr lang="en-US" sz="2400" dirty="0" smtClean="0"/>
              <a:t>      touch </a:t>
            </a:r>
            <a:r>
              <a:rPr lang="en-US" sz="2400" dirty="0"/>
              <a:t>/</a:t>
            </a:r>
            <a:r>
              <a:rPr lang="en-US" sz="2400" dirty="0" err="1"/>
              <a:t>usr</a:t>
            </a:r>
            <a:r>
              <a:rPr lang="en-US" sz="2400" dirty="0"/>
              <a:t>/local/</a:t>
            </a:r>
            <a:r>
              <a:rPr lang="en-US" sz="2400" dirty="0" err="1"/>
              <a:t>nagios</a:t>
            </a:r>
            <a:r>
              <a:rPr lang="en-US" sz="2400" dirty="0"/>
              <a:t>/</a:t>
            </a:r>
            <a:r>
              <a:rPr lang="en-US" sz="2400" dirty="0" err="1"/>
              <a:t>etc</a:t>
            </a:r>
            <a:r>
              <a:rPr lang="en-US" sz="2400" dirty="0"/>
              <a:t>/objects/</a:t>
            </a:r>
            <a:r>
              <a:rPr lang="en-US" sz="2400" dirty="0" err="1"/>
              <a:t>services.cfg</a:t>
            </a:r>
            <a:endParaRPr lang="en-US" sz="2400" dirty="0"/>
          </a:p>
          <a:p>
            <a:r>
              <a:rPr lang="en-US" sz="2400" dirty="0" smtClean="0"/>
              <a:t>      touch </a:t>
            </a:r>
            <a:r>
              <a:rPr lang="en-US" sz="2400" dirty="0"/>
              <a:t>/</a:t>
            </a:r>
            <a:r>
              <a:rPr lang="en-US" sz="2400" dirty="0" err="1" smtClean="0"/>
              <a:t>usr</a:t>
            </a:r>
            <a:r>
              <a:rPr lang="en-US" sz="2400" dirty="0" smtClean="0"/>
              <a:t>/local/</a:t>
            </a:r>
            <a:r>
              <a:rPr lang="en-US" sz="2400" dirty="0" err="1" smtClean="0"/>
              <a:t>nagios</a:t>
            </a:r>
            <a:r>
              <a:rPr lang="en-US" sz="2400" dirty="0" smtClean="0"/>
              <a:t>/</a:t>
            </a:r>
            <a:r>
              <a:rPr lang="en-US" sz="2400" dirty="0" err="1" smtClean="0"/>
              <a:t>etc</a:t>
            </a:r>
            <a:r>
              <a:rPr lang="en-US" sz="2400" dirty="0" smtClean="0"/>
              <a:t>/objects/</a:t>
            </a:r>
            <a:r>
              <a:rPr lang="en-US" sz="2400" dirty="0" err="1" smtClean="0"/>
              <a:t>contacts.cfg</a:t>
            </a: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72429"/>
            <a:ext cx="1371600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859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Kentix Knowledge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105400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*Add  the </a:t>
            </a:r>
            <a:r>
              <a:rPr lang="en-US" sz="1600" b="1" dirty="0" err="1"/>
              <a:t>AlarmManager</a:t>
            </a:r>
            <a:r>
              <a:rPr lang="en-US" sz="1600" b="1" dirty="0"/>
              <a:t> to the monitored hosts</a:t>
            </a:r>
          </a:p>
          <a:p>
            <a:r>
              <a:rPr lang="en-US" sz="1600" b="1" dirty="0" smtClean="0"/>
              <a:t>*Edit  </a:t>
            </a:r>
            <a:r>
              <a:rPr lang="en-US" sz="1600" b="1" dirty="0"/>
              <a:t>the hosts configuration file</a:t>
            </a:r>
          </a:p>
          <a:p>
            <a:r>
              <a:rPr lang="en-US" sz="1600" i="1" dirty="0" err="1"/>
              <a:t>nano</a:t>
            </a:r>
            <a:r>
              <a:rPr lang="en-US" sz="1600" i="1" dirty="0"/>
              <a:t> /</a:t>
            </a:r>
            <a:r>
              <a:rPr lang="en-US" sz="1600" i="1" dirty="0" err="1"/>
              <a:t>usr</a:t>
            </a:r>
            <a:r>
              <a:rPr lang="en-US" sz="1600" i="1" dirty="0"/>
              <a:t>/local/</a:t>
            </a:r>
            <a:r>
              <a:rPr lang="en-US" sz="1600" i="1" dirty="0" err="1"/>
              <a:t>nagios</a:t>
            </a:r>
            <a:r>
              <a:rPr lang="en-US" sz="1600" i="1" dirty="0"/>
              <a:t>/</a:t>
            </a:r>
            <a:r>
              <a:rPr lang="en-US" sz="1600" i="1" dirty="0" err="1"/>
              <a:t>etc</a:t>
            </a:r>
            <a:r>
              <a:rPr lang="en-US" sz="1600" i="1" dirty="0"/>
              <a:t>/objects/</a:t>
            </a:r>
            <a:r>
              <a:rPr lang="en-US" sz="1600" i="1" dirty="0" err="1"/>
              <a:t>hosts.cfg</a:t>
            </a:r>
            <a:endParaRPr lang="en-US" sz="1600" i="1" dirty="0"/>
          </a:p>
          <a:p>
            <a:r>
              <a:rPr lang="en-US" sz="1600" b="1" dirty="0" smtClean="0"/>
              <a:t>*Insert </a:t>
            </a:r>
            <a:r>
              <a:rPr lang="en-US" sz="1600" b="1" dirty="0"/>
              <a:t>the </a:t>
            </a:r>
            <a:r>
              <a:rPr lang="en-US" sz="1600" b="1" dirty="0" err="1"/>
              <a:t>AlarmManager</a:t>
            </a:r>
            <a:r>
              <a:rPr lang="en-US" sz="1600" b="1" dirty="0"/>
              <a:t> as a new host to check in Nagios.</a:t>
            </a:r>
          </a:p>
          <a:p>
            <a:r>
              <a:rPr lang="en-US" sz="1600" i="1" dirty="0"/>
              <a:t>define host {</a:t>
            </a:r>
          </a:p>
          <a:p>
            <a:r>
              <a:rPr lang="en-US" sz="1600" i="1" dirty="0"/>
              <a:t>! use! ! ! ! generic-host</a:t>
            </a:r>
          </a:p>
          <a:p>
            <a:r>
              <a:rPr lang="en-US" sz="1600" i="1" dirty="0"/>
              <a:t>! </a:t>
            </a:r>
            <a:r>
              <a:rPr lang="en-US" sz="1600" i="1" dirty="0" err="1"/>
              <a:t>host_name</a:t>
            </a:r>
            <a:r>
              <a:rPr lang="en-US" sz="1600" i="1" dirty="0"/>
              <a:t> ! ! ! </a:t>
            </a:r>
            <a:r>
              <a:rPr lang="en-US" sz="1600" i="1" dirty="0" err="1"/>
              <a:t>AlarmManager</a:t>
            </a:r>
            <a:endParaRPr lang="en-US" sz="1600" i="1" dirty="0"/>
          </a:p>
          <a:p>
            <a:r>
              <a:rPr lang="en-US" sz="1600" i="1" dirty="0"/>
              <a:t>! alias ! ! ! ! </a:t>
            </a:r>
            <a:r>
              <a:rPr lang="en-US" sz="1600" i="1" dirty="0" err="1"/>
              <a:t>AlarmManager</a:t>
            </a:r>
            <a:endParaRPr lang="en-US" sz="1600" i="1" dirty="0"/>
          </a:p>
          <a:p>
            <a:r>
              <a:rPr lang="en-US" sz="1600" i="1" dirty="0"/>
              <a:t>! address ! ! ! 192.168.1.1</a:t>
            </a:r>
          </a:p>
          <a:p>
            <a:r>
              <a:rPr lang="en-US" sz="1600" i="1" dirty="0"/>
              <a:t>! </a:t>
            </a:r>
            <a:r>
              <a:rPr lang="en-US" sz="1600" i="1" dirty="0" err="1"/>
              <a:t>check_command</a:t>
            </a:r>
            <a:r>
              <a:rPr lang="en-US" sz="1600" i="1" dirty="0"/>
              <a:t> ! ! check-host-alive</a:t>
            </a:r>
          </a:p>
          <a:p>
            <a:r>
              <a:rPr lang="en-US" sz="1600" i="1" dirty="0"/>
              <a:t>! </a:t>
            </a:r>
            <a:r>
              <a:rPr lang="en-US" sz="1600" i="1" dirty="0" err="1"/>
              <a:t>max_check_attempts</a:t>
            </a:r>
            <a:r>
              <a:rPr lang="en-US" sz="1600" i="1" dirty="0"/>
              <a:t> ! 10</a:t>
            </a:r>
          </a:p>
          <a:p>
            <a:r>
              <a:rPr lang="en-US" sz="1600" i="1" dirty="0"/>
              <a:t>! </a:t>
            </a:r>
            <a:r>
              <a:rPr lang="en-US" sz="1600" i="1" dirty="0" err="1"/>
              <a:t>notification_interval</a:t>
            </a:r>
            <a:r>
              <a:rPr lang="en-US" sz="1600" i="1" dirty="0"/>
              <a:t> ! ! 60</a:t>
            </a:r>
          </a:p>
          <a:p>
            <a:r>
              <a:rPr lang="en-US" sz="1600" i="1" dirty="0"/>
              <a:t>! </a:t>
            </a:r>
            <a:r>
              <a:rPr lang="en-US" sz="1600" i="1" dirty="0" err="1"/>
              <a:t>notification_period</a:t>
            </a:r>
            <a:r>
              <a:rPr lang="en-US" sz="1600" i="1" dirty="0"/>
              <a:t> ! ! 24x7</a:t>
            </a:r>
          </a:p>
          <a:p>
            <a:r>
              <a:rPr lang="en-US" sz="1600" i="1" dirty="0"/>
              <a:t>! </a:t>
            </a:r>
            <a:r>
              <a:rPr lang="en-US" sz="1600" i="1" dirty="0" err="1"/>
              <a:t>notification_options</a:t>
            </a:r>
            <a:r>
              <a:rPr lang="en-US" sz="1600" i="1" dirty="0"/>
              <a:t> ! ! </a:t>
            </a:r>
            <a:r>
              <a:rPr lang="en-US" sz="1600" i="1" dirty="0" err="1" smtClean="0"/>
              <a:t>d,u,r</a:t>
            </a:r>
            <a:endParaRPr lang="en-US" sz="1600" i="1" dirty="0" smtClean="0"/>
          </a:p>
          <a:p>
            <a:r>
              <a:rPr lang="en-US" sz="1600" b="1" dirty="0" smtClean="0"/>
              <a:t>*Restart Nagios       </a:t>
            </a:r>
            <a:r>
              <a:rPr lang="en-US" sz="1600" i="1" dirty="0" smtClean="0"/>
              <a:t>/</a:t>
            </a:r>
            <a:r>
              <a:rPr lang="en-US" sz="1600" i="1" dirty="0" err="1"/>
              <a:t>etc</a:t>
            </a:r>
            <a:r>
              <a:rPr lang="en-US" sz="1600" i="1" dirty="0"/>
              <a:t>/</a:t>
            </a:r>
            <a:r>
              <a:rPr lang="en-US" sz="1600" i="1" dirty="0" err="1"/>
              <a:t>init.d</a:t>
            </a:r>
            <a:r>
              <a:rPr lang="en-US" sz="1600" i="1" dirty="0"/>
              <a:t>/</a:t>
            </a:r>
            <a:r>
              <a:rPr lang="en-US" sz="1600" i="1" dirty="0" err="1"/>
              <a:t>nagios</a:t>
            </a:r>
            <a:r>
              <a:rPr lang="en-US" sz="1600" i="1" dirty="0"/>
              <a:t> restart</a:t>
            </a:r>
          </a:p>
          <a:p>
            <a:r>
              <a:rPr lang="en-US" sz="1800" b="1" dirty="0"/>
              <a:t>The </a:t>
            </a:r>
            <a:r>
              <a:rPr lang="en-US" sz="1800" b="1" dirty="0" err="1"/>
              <a:t>AlarmManager</a:t>
            </a:r>
            <a:r>
              <a:rPr lang="en-US" sz="1800" b="1" dirty="0"/>
              <a:t> </a:t>
            </a:r>
            <a:r>
              <a:rPr lang="en-US" sz="1800" b="1" dirty="0" smtClean="0"/>
              <a:t>will </a:t>
            </a:r>
            <a:r>
              <a:rPr lang="en-US" sz="1800" b="1" dirty="0"/>
              <a:t>now appear in the hosts section of the </a:t>
            </a:r>
            <a:r>
              <a:rPr lang="en-US" sz="1800" b="1" dirty="0" smtClean="0"/>
              <a:t>Nagios </a:t>
            </a:r>
            <a:r>
              <a:rPr lang="en-US" sz="1800" b="1" dirty="0"/>
              <a:t>web </a:t>
            </a:r>
            <a:r>
              <a:rPr lang="en-US" sz="1800" b="1" dirty="0" smtClean="0"/>
              <a:t>interface..</a:t>
            </a:r>
            <a:endParaRPr lang="en-US" sz="1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1336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98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Adding an SNMP check for 1 </a:t>
            </a:r>
            <a:r>
              <a:rPr lang="en-US" dirty="0" err="1"/>
              <a:t>MultiSensor</a:t>
            </a:r>
            <a:r>
              <a:rPr lang="en-US" dirty="0"/>
              <a:t> value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 * </a:t>
            </a:r>
            <a:r>
              <a:rPr lang="en-US" sz="1800" b="1" dirty="0" smtClean="0"/>
              <a:t>Download</a:t>
            </a:r>
            <a:r>
              <a:rPr lang="en-US" sz="1800" dirty="0" smtClean="0"/>
              <a:t>  the </a:t>
            </a:r>
            <a:r>
              <a:rPr lang="en-US" sz="1800" dirty="0"/>
              <a:t>file </a:t>
            </a:r>
            <a:r>
              <a:rPr lang="en-US" sz="1800" dirty="0" err="1"/>
              <a:t>Kampro.mib</a:t>
            </a:r>
            <a:r>
              <a:rPr lang="en-US" sz="1800" dirty="0"/>
              <a:t> (SNMP MIB in the software section on </a:t>
            </a:r>
            <a:r>
              <a:rPr lang="en-US" sz="1800" dirty="0" smtClean="0"/>
              <a:t>www.kentix.com) </a:t>
            </a:r>
            <a:r>
              <a:rPr lang="en-US" sz="1800" dirty="0"/>
              <a:t>and open </a:t>
            </a:r>
            <a:r>
              <a:rPr lang="en-US" sz="1800" dirty="0" smtClean="0"/>
              <a:t> </a:t>
            </a:r>
            <a:r>
              <a:rPr lang="en-US" sz="1800" dirty="0"/>
              <a:t>in a </a:t>
            </a:r>
            <a:r>
              <a:rPr lang="en-US" sz="1800" dirty="0" smtClean="0"/>
              <a:t>MIB  Browser </a:t>
            </a:r>
            <a:r>
              <a:rPr lang="en-US" sz="1800" dirty="0" smtClean="0"/>
              <a:t>(i.e. </a:t>
            </a:r>
            <a:r>
              <a:rPr lang="en-US" sz="1800" dirty="0" err="1"/>
              <a:t>iReasoning</a:t>
            </a:r>
            <a:r>
              <a:rPr lang="en-US" sz="1800" dirty="0"/>
              <a:t> MIB Browser) to determine the OIDs for e.g. the temperature of </a:t>
            </a:r>
            <a:r>
              <a:rPr lang="en-US" sz="1800" dirty="0" err="1"/>
              <a:t>MultiSensor</a:t>
            </a:r>
            <a:r>
              <a:rPr lang="en-US" sz="1800" dirty="0"/>
              <a:t> 1</a:t>
            </a:r>
            <a:r>
              <a:rPr lang="en-US" sz="1800" dirty="0" smtClean="0"/>
              <a:t>.   </a:t>
            </a:r>
          </a:p>
          <a:p>
            <a:r>
              <a:rPr lang="en-US" sz="1800" b="1" i="1" dirty="0" smtClean="0"/>
              <a:t>Note   </a:t>
            </a:r>
            <a:r>
              <a:rPr lang="en-US" sz="1800" dirty="0" err="1" smtClean="0"/>
              <a:t>Itʻs</a:t>
            </a:r>
            <a:r>
              <a:rPr lang="en-US" sz="1800" dirty="0" smtClean="0"/>
              <a:t> </a:t>
            </a:r>
            <a:r>
              <a:rPr lang="en-US" sz="1800" dirty="0"/>
              <a:t>also possible to use </a:t>
            </a:r>
            <a:r>
              <a:rPr lang="en-US" sz="1800" b="1" dirty="0" err="1"/>
              <a:t>snmpwalk</a:t>
            </a:r>
            <a:r>
              <a:rPr lang="en-US" sz="1800" b="1" dirty="0"/>
              <a:t> </a:t>
            </a:r>
            <a:r>
              <a:rPr lang="en-US" sz="1800" dirty="0"/>
              <a:t>to catch the needed OID.</a:t>
            </a:r>
          </a:p>
          <a:p>
            <a:r>
              <a:rPr lang="nb-NO" sz="1800" i="1" dirty="0"/>
              <a:t>snmpwalk -v2c -c private IP .1.3.6.1.4.1.37954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 *Edit </a:t>
            </a:r>
            <a:r>
              <a:rPr lang="en-US" sz="1800" b="1" dirty="0"/>
              <a:t>the commands configuration </a:t>
            </a:r>
            <a:r>
              <a:rPr lang="en-US" sz="1800" b="1" dirty="0" smtClean="0"/>
              <a:t>file  </a:t>
            </a:r>
            <a:r>
              <a:rPr lang="en-US" sz="1800" i="1" dirty="0" err="1" smtClean="0"/>
              <a:t>nano</a:t>
            </a:r>
            <a:r>
              <a:rPr lang="en-US" sz="1800" i="1" dirty="0" smtClean="0"/>
              <a:t> </a:t>
            </a:r>
            <a:r>
              <a:rPr lang="en-US" sz="1800" i="1" dirty="0"/>
              <a:t>/</a:t>
            </a:r>
            <a:r>
              <a:rPr lang="en-US" sz="1800" i="1" dirty="0" err="1"/>
              <a:t>usr</a:t>
            </a:r>
            <a:r>
              <a:rPr lang="en-US" sz="1800" i="1" dirty="0"/>
              <a:t>/local/</a:t>
            </a:r>
            <a:r>
              <a:rPr lang="en-US" sz="1800" i="1" dirty="0" err="1"/>
              <a:t>nagios</a:t>
            </a:r>
            <a:r>
              <a:rPr lang="en-US" sz="1800" i="1" dirty="0"/>
              <a:t>/</a:t>
            </a:r>
            <a:r>
              <a:rPr lang="en-US" sz="1800" i="1" dirty="0" err="1"/>
              <a:t>etc</a:t>
            </a:r>
            <a:r>
              <a:rPr lang="en-US" sz="1800" i="1" dirty="0"/>
              <a:t>/objects/</a:t>
            </a:r>
            <a:r>
              <a:rPr lang="en-US" sz="1800" i="1" dirty="0" err="1"/>
              <a:t>commands.cfg</a:t>
            </a:r>
            <a:endParaRPr lang="en-US" sz="1800" i="1" dirty="0"/>
          </a:p>
          <a:p>
            <a:endParaRPr lang="en-US" sz="1800" b="1" dirty="0" smtClean="0"/>
          </a:p>
          <a:p>
            <a:r>
              <a:rPr lang="en-US" sz="1800" b="1" dirty="0" smtClean="0"/>
              <a:t> *Insert </a:t>
            </a:r>
            <a:r>
              <a:rPr lang="en-US" sz="1800" b="1" dirty="0"/>
              <a:t>/ modify the following command definition:</a:t>
            </a:r>
          </a:p>
          <a:p>
            <a:r>
              <a:rPr lang="en-US" sz="1800" i="1" dirty="0"/>
              <a:t># '</a:t>
            </a:r>
            <a:r>
              <a:rPr lang="en-US" sz="1800" i="1" dirty="0" err="1"/>
              <a:t>check_snmp</a:t>
            </a:r>
            <a:r>
              <a:rPr lang="en-US" sz="1800" i="1" dirty="0"/>
              <a:t>' command definition</a:t>
            </a:r>
          </a:p>
          <a:p>
            <a:r>
              <a:rPr lang="en-US" sz="1800" i="1" dirty="0"/>
              <a:t>define command{</a:t>
            </a:r>
          </a:p>
          <a:p>
            <a:r>
              <a:rPr lang="en-US" sz="1800" i="1" dirty="0" err="1"/>
              <a:t>command_name</a:t>
            </a:r>
            <a:r>
              <a:rPr lang="en-US" sz="1800" i="1" dirty="0"/>
              <a:t> ! </a:t>
            </a:r>
            <a:r>
              <a:rPr lang="en-US" sz="1800" i="1" dirty="0" err="1"/>
              <a:t>check_snmp</a:t>
            </a:r>
            <a:endParaRPr lang="en-US" sz="1800" i="1" dirty="0"/>
          </a:p>
          <a:p>
            <a:r>
              <a:rPr lang="en-US" sz="1800" i="1" dirty="0" err="1"/>
              <a:t>command_line</a:t>
            </a:r>
            <a:r>
              <a:rPr lang="en-US" sz="1800" i="1" dirty="0"/>
              <a:t> ! ! $USER1$/</a:t>
            </a:r>
            <a:r>
              <a:rPr lang="en-US" sz="1800" i="1" dirty="0" err="1"/>
              <a:t>check_snmp</a:t>
            </a:r>
            <a:r>
              <a:rPr lang="en-US" sz="1800" i="1" dirty="0"/>
              <a:t> -H $HOSTADDRESS$ -c $ARG1$ -o $ARG2$ -c $ARG3</a:t>
            </a:r>
            <a:r>
              <a:rPr lang="en-US" sz="1800" i="1" dirty="0" smtClean="0"/>
              <a:t>$</a:t>
            </a:r>
          </a:p>
          <a:p>
            <a:r>
              <a:rPr lang="en-US" sz="1800" i="1" dirty="0" smtClean="0"/>
              <a:t>}</a:t>
            </a:r>
            <a:endParaRPr lang="en-US" sz="18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0"/>
            <a:ext cx="914400" cy="86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283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9029"/>
            <a:ext cx="8229600" cy="1060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prstClr val="white"/>
                </a:solidFill>
              </a:rPr>
              <a:t>Adding an SNMP check for 1 </a:t>
            </a:r>
            <a:r>
              <a:rPr lang="en-US" dirty="0" err="1">
                <a:solidFill>
                  <a:prstClr val="white"/>
                </a:solidFill>
              </a:rPr>
              <a:t>MultiSensor</a:t>
            </a:r>
            <a:r>
              <a:rPr lang="en-US" dirty="0">
                <a:solidFill>
                  <a:prstClr val="white"/>
                </a:solidFill>
              </a:rPr>
              <a:t>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pPr lvl="0"/>
            <a:r>
              <a:rPr lang="en-US" sz="1800" b="1" dirty="0">
                <a:solidFill>
                  <a:prstClr val="black"/>
                </a:solidFill>
              </a:rPr>
              <a:t>Description of the arguments: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$ARG1$ = SNMP Community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$ARG2$ = OID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$ARG3$ = critical warning range (also possible in 2 levels with -w (warning) and -c (critical))</a:t>
            </a:r>
          </a:p>
          <a:p>
            <a:r>
              <a:rPr lang="en-US" sz="1800" b="1" dirty="0"/>
              <a:t>Edit the services configuration file</a:t>
            </a:r>
          </a:p>
          <a:p>
            <a:r>
              <a:rPr lang="en-US" sz="1800" dirty="0" err="1"/>
              <a:t>nano</a:t>
            </a:r>
            <a:r>
              <a:rPr lang="en-US" sz="1800" dirty="0"/>
              <a:t> /</a:t>
            </a:r>
            <a:r>
              <a:rPr lang="en-US" sz="1800" dirty="0" err="1"/>
              <a:t>usr</a:t>
            </a:r>
            <a:r>
              <a:rPr lang="en-US" sz="1800" dirty="0"/>
              <a:t>/local/</a:t>
            </a:r>
            <a:r>
              <a:rPr lang="en-US" sz="1800" dirty="0" err="1"/>
              <a:t>nagios</a:t>
            </a:r>
            <a:r>
              <a:rPr lang="en-US" sz="1800" dirty="0"/>
              <a:t>/</a:t>
            </a:r>
            <a:r>
              <a:rPr lang="en-US" sz="1800" dirty="0" err="1"/>
              <a:t>etc</a:t>
            </a:r>
            <a:r>
              <a:rPr lang="en-US" sz="1800" dirty="0"/>
              <a:t>/objects/</a:t>
            </a:r>
            <a:r>
              <a:rPr lang="en-US" sz="1800" dirty="0" err="1"/>
              <a:t>services.cfg</a:t>
            </a:r>
            <a:endParaRPr lang="en-US" sz="1800" dirty="0"/>
          </a:p>
          <a:p>
            <a:r>
              <a:rPr lang="en-US" sz="1800" b="1" dirty="0"/>
              <a:t>Insert the following service definition:</a:t>
            </a:r>
          </a:p>
          <a:p>
            <a:r>
              <a:rPr lang="en-US" sz="1800" dirty="0"/>
              <a:t>define service{</a:t>
            </a:r>
          </a:p>
          <a:p>
            <a:r>
              <a:rPr lang="en-US" sz="1800" dirty="0"/>
              <a:t>! use ! ! ! generic-service</a:t>
            </a:r>
          </a:p>
          <a:p>
            <a:r>
              <a:rPr lang="en-US" sz="1800" dirty="0"/>
              <a:t>! </a:t>
            </a:r>
            <a:r>
              <a:rPr lang="en-US" sz="1800" dirty="0" err="1"/>
              <a:t>host_name</a:t>
            </a:r>
            <a:r>
              <a:rPr lang="en-US" sz="1800" dirty="0"/>
              <a:t> ! ! </a:t>
            </a:r>
            <a:r>
              <a:rPr lang="en-US" sz="1800" dirty="0" err="1"/>
              <a:t>AlarmManager</a:t>
            </a:r>
            <a:endParaRPr lang="en-US" sz="1800" dirty="0"/>
          </a:p>
          <a:p>
            <a:r>
              <a:rPr lang="en-US" sz="1800" dirty="0"/>
              <a:t>! </a:t>
            </a:r>
            <a:r>
              <a:rPr lang="en-US" sz="1800" dirty="0" err="1"/>
              <a:t>service_description</a:t>
            </a:r>
            <a:r>
              <a:rPr lang="en-US" sz="1800" dirty="0"/>
              <a:t> ! Sensor 1 Temperature</a:t>
            </a:r>
          </a:p>
          <a:p>
            <a:r>
              <a:rPr lang="en-US" sz="1800" dirty="0"/>
              <a:t>! </a:t>
            </a:r>
            <a:r>
              <a:rPr lang="en-US" sz="1800" dirty="0" err="1"/>
              <a:t>check_command</a:t>
            </a:r>
            <a:r>
              <a:rPr lang="en-US" sz="1800" dirty="0"/>
              <a:t> </a:t>
            </a:r>
            <a:r>
              <a:rPr lang="en-US" sz="1800" dirty="0" err="1"/>
              <a:t>check_snmp!IP-of-AlarmManager!public</a:t>
            </a:r>
            <a:r>
              <a:rPr lang="en-US" sz="1800" dirty="0"/>
              <a:t> !.1.3.6.1.4.1.37954.1.2.1.2.0!100:300</a:t>
            </a:r>
          </a:p>
          <a:p>
            <a:r>
              <a:rPr lang="en-US" sz="1800" dirty="0" smtClean="0"/>
              <a:t>}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1336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622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Adding an SNMP check for 1 </a:t>
            </a:r>
            <a:r>
              <a:rPr lang="en-US" dirty="0" err="1"/>
              <a:t>MultiSensor</a:t>
            </a:r>
            <a:r>
              <a:rPr lang="en-US" dirty="0"/>
              <a:t> value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Helvetica"/>
              </a:rPr>
              <a:t>Arguments </a:t>
            </a:r>
            <a:r>
              <a:rPr lang="en-US" sz="2400" dirty="0">
                <a:latin typeface="Helvetica"/>
              </a:rPr>
              <a:t>are separated with "!"</a:t>
            </a:r>
          </a:p>
          <a:p>
            <a:endParaRPr lang="en-US" sz="2400" dirty="0" smtClean="0">
              <a:latin typeface="Helvetica"/>
            </a:endParaRPr>
          </a:p>
          <a:p>
            <a:r>
              <a:rPr lang="en-US" sz="2400" dirty="0" smtClean="0">
                <a:latin typeface="Helvetica"/>
              </a:rPr>
              <a:t>!</a:t>
            </a:r>
            <a:r>
              <a:rPr lang="en-US" sz="2400" dirty="0">
                <a:latin typeface="Helvetica"/>
              </a:rPr>
              <a:t>100:300 means </a:t>
            </a:r>
            <a:r>
              <a:rPr lang="en-US" sz="2400" dirty="0" smtClean="0">
                <a:latin typeface="Helvetica"/>
              </a:rPr>
              <a:t>warn and alert </a:t>
            </a:r>
            <a:r>
              <a:rPr lang="en-US" sz="2400" dirty="0">
                <a:latin typeface="Helvetica"/>
              </a:rPr>
              <a:t>below 10 degrees and above 30 degrees.</a:t>
            </a:r>
          </a:p>
          <a:p>
            <a:endParaRPr lang="en-US" sz="2400" b="1" dirty="0" smtClean="0">
              <a:latin typeface="Helvetica-Bold"/>
            </a:endParaRPr>
          </a:p>
          <a:p>
            <a:r>
              <a:rPr lang="en-US" sz="2400" b="1" dirty="0" smtClean="0">
                <a:latin typeface="Helvetica-Bold"/>
              </a:rPr>
              <a:t>Restart </a:t>
            </a:r>
            <a:r>
              <a:rPr lang="en-US" sz="2400" b="1" dirty="0">
                <a:latin typeface="Helvetica-Bold"/>
              </a:rPr>
              <a:t>Nagios</a:t>
            </a:r>
          </a:p>
          <a:p>
            <a:r>
              <a:rPr lang="en-US" sz="2400" i="1" dirty="0">
                <a:latin typeface="Helvetica-Oblique"/>
              </a:rPr>
              <a:t>/</a:t>
            </a:r>
            <a:r>
              <a:rPr lang="en-US" sz="2400" i="1" dirty="0" err="1">
                <a:latin typeface="Helvetica-Oblique"/>
              </a:rPr>
              <a:t>etc</a:t>
            </a:r>
            <a:r>
              <a:rPr lang="en-US" sz="2400" i="1" dirty="0">
                <a:latin typeface="Helvetica-Oblique"/>
              </a:rPr>
              <a:t>/</a:t>
            </a:r>
            <a:r>
              <a:rPr lang="en-US" sz="2400" i="1" dirty="0" err="1">
                <a:latin typeface="Helvetica-Oblique"/>
              </a:rPr>
              <a:t>init.d</a:t>
            </a:r>
            <a:r>
              <a:rPr lang="en-US" sz="2400" i="1" dirty="0">
                <a:latin typeface="Helvetica-Oblique"/>
              </a:rPr>
              <a:t>/</a:t>
            </a:r>
            <a:r>
              <a:rPr lang="en-US" sz="2400" i="1" dirty="0" err="1">
                <a:latin typeface="Helvetica-Oblique"/>
              </a:rPr>
              <a:t>nagios</a:t>
            </a:r>
            <a:r>
              <a:rPr lang="en-US" sz="2400" i="1" dirty="0">
                <a:latin typeface="Helvetica-Oblique"/>
              </a:rPr>
              <a:t> restart</a:t>
            </a:r>
          </a:p>
          <a:p>
            <a:endParaRPr lang="en-US" sz="2400" dirty="0" smtClean="0">
              <a:latin typeface="Helvetica"/>
            </a:endParaRPr>
          </a:p>
          <a:p>
            <a:r>
              <a:rPr lang="en-US" sz="2400" dirty="0" smtClean="0">
                <a:latin typeface="Helvetica"/>
              </a:rPr>
              <a:t>The </a:t>
            </a:r>
            <a:r>
              <a:rPr lang="en-US" sz="2400" dirty="0">
                <a:latin typeface="Helvetica"/>
              </a:rPr>
              <a:t>Sensor </a:t>
            </a:r>
            <a:r>
              <a:rPr lang="en-US" sz="2400" dirty="0" smtClean="0">
                <a:latin typeface="Helvetica"/>
              </a:rPr>
              <a:t>will </a:t>
            </a:r>
            <a:r>
              <a:rPr lang="en-US" sz="2400" dirty="0">
                <a:latin typeface="Helvetica"/>
              </a:rPr>
              <a:t>now appear in the Services section and update its value after a short </a:t>
            </a:r>
            <a:r>
              <a:rPr lang="en-US" sz="2400" dirty="0" smtClean="0">
                <a:latin typeface="Helvetica"/>
              </a:rPr>
              <a:t>time</a:t>
            </a:r>
            <a:endParaRPr lang="en-US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29" y="3124200"/>
            <a:ext cx="18303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650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Setting up Nagios E-Mail notification and SMS-Alarming via </a:t>
            </a:r>
            <a:r>
              <a:rPr lang="en-US" sz="2800" dirty="0" err="1"/>
              <a:t>AlarmManager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b="1" i="1" dirty="0" smtClean="0"/>
              <a:t>ROUND TWO-</a:t>
            </a:r>
          </a:p>
          <a:p>
            <a:endParaRPr lang="en-US" sz="2000" b="1" i="1" dirty="0" smtClean="0"/>
          </a:p>
          <a:p>
            <a:r>
              <a:rPr lang="en-US" sz="2000" b="1" i="1" dirty="0" smtClean="0"/>
              <a:t>Edit </a:t>
            </a:r>
            <a:r>
              <a:rPr lang="en-US" sz="2000" dirty="0"/>
              <a:t>the hosts configuration file</a:t>
            </a:r>
          </a:p>
          <a:p>
            <a:r>
              <a:rPr lang="en-US" sz="2000" dirty="0" err="1"/>
              <a:t>nano</a:t>
            </a:r>
            <a:r>
              <a:rPr lang="en-US" sz="2000" dirty="0"/>
              <a:t> /</a:t>
            </a:r>
            <a:r>
              <a:rPr lang="en-US" sz="2000" dirty="0" err="1"/>
              <a:t>usr</a:t>
            </a:r>
            <a:r>
              <a:rPr lang="en-US" sz="2000" dirty="0"/>
              <a:t>/local/</a:t>
            </a:r>
            <a:r>
              <a:rPr lang="en-US" sz="2000" dirty="0" err="1"/>
              <a:t>nagios</a:t>
            </a:r>
            <a:r>
              <a:rPr lang="en-US" sz="2000" dirty="0"/>
              <a:t>/</a:t>
            </a:r>
            <a:r>
              <a:rPr lang="en-US" sz="2000" dirty="0" err="1"/>
              <a:t>etc</a:t>
            </a:r>
            <a:r>
              <a:rPr lang="en-US" sz="2000" dirty="0"/>
              <a:t>/objects/</a:t>
            </a:r>
            <a:r>
              <a:rPr lang="en-US" sz="2000" dirty="0" err="1"/>
              <a:t>hosts.cfg</a:t>
            </a:r>
            <a:endParaRPr lang="en-US" sz="2000" dirty="0"/>
          </a:p>
          <a:p>
            <a:r>
              <a:rPr lang="en-US" sz="2000" dirty="0"/>
              <a:t>Add a contact or contact group to your </a:t>
            </a:r>
            <a:r>
              <a:rPr lang="en-US" sz="2000" dirty="0" err="1"/>
              <a:t>AlarmManager</a:t>
            </a:r>
            <a:r>
              <a:rPr lang="en-US" sz="2000" dirty="0"/>
              <a:t>-host for the alarming.</a:t>
            </a:r>
          </a:p>
          <a:p>
            <a:r>
              <a:rPr lang="en-US" sz="2000" dirty="0"/>
              <a:t>...</a:t>
            </a:r>
          </a:p>
          <a:p>
            <a:r>
              <a:rPr lang="en-US" sz="2000" dirty="0"/>
              <a:t>contacts </a:t>
            </a:r>
            <a:r>
              <a:rPr lang="en-US" sz="2000" dirty="0" err="1"/>
              <a:t>nagiosadmin</a:t>
            </a:r>
            <a:endParaRPr lang="en-US" sz="2000" dirty="0"/>
          </a:p>
          <a:p>
            <a:r>
              <a:rPr lang="en-US" sz="2000" dirty="0"/>
              <a:t>..</a:t>
            </a:r>
          </a:p>
          <a:p>
            <a:r>
              <a:rPr lang="en-US" sz="2000" b="1" i="1" dirty="0"/>
              <a:t>Edit </a:t>
            </a:r>
            <a:r>
              <a:rPr lang="en-US" sz="2000" dirty="0"/>
              <a:t>the contacts configuration file</a:t>
            </a:r>
          </a:p>
          <a:p>
            <a:r>
              <a:rPr lang="en-US" sz="2000" dirty="0" err="1"/>
              <a:t>nano</a:t>
            </a:r>
            <a:r>
              <a:rPr lang="en-US" sz="2000" dirty="0"/>
              <a:t> /</a:t>
            </a:r>
            <a:r>
              <a:rPr lang="en-US" sz="2000" dirty="0" err="1" smtClean="0"/>
              <a:t>usr</a:t>
            </a:r>
            <a:r>
              <a:rPr lang="en-US" sz="2000" dirty="0" smtClean="0"/>
              <a:t>/local/</a:t>
            </a:r>
            <a:r>
              <a:rPr lang="en-US" sz="2000" dirty="0" err="1" smtClean="0"/>
              <a:t>nagios</a:t>
            </a:r>
            <a:r>
              <a:rPr lang="en-US" sz="2000" dirty="0" smtClean="0"/>
              <a:t>/</a:t>
            </a:r>
            <a:r>
              <a:rPr lang="en-US" sz="2000" dirty="0" err="1" smtClean="0"/>
              <a:t>etc</a:t>
            </a:r>
            <a:r>
              <a:rPr lang="en-US" sz="2000" dirty="0" smtClean="0"/>
              <a:t>/objects/</a:t>
            </a:r>
            <a:r>
              <a:rPr lang="en-US" sz="2000" dirty="0" err="1" smtClean="0"/>
              <a:t>contacts.cfg</a:t>
            </a:r>
            <a:endParaRPr 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71370"/>
            <a:ext cx="21336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465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new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r>
              <a:rPr lang="en-US" sz="1800" i="1" dirty="0">
                <a:latin typeface="Helvetica-Oblique"/>
              </a:rPr>
              <a:t>define contact{</a:t>
            </a:r>
          </a:p>
          <a:p>
            <a:r>
              <a:rPr lang="en-US" sz="1800" i="1" dirty="0" err="1">
                <a:latin typeface="Helvetica-Oblique"/>
              </a:rPr>
              <a:t>contact_name</a:t>
            </a:r>
            <a:r>
              <a:rPr lang="en-US" sz="1800" i="1" dirty="0">
                <a:latin typeface="Helvetica-Oblique"/>
              </a:rPr>
              <a:t> </a:t>
            </a:r>
            <a:r>
              <a:rPr lang="en-US" sz="1800" i="1" dirty="0" err="1">
                <a:latin typeface="Helvetica-Oblique"/>
              </a:rPr>
              <a:t>nagiosadmin</a:t>
            </a:r>
            <a:r>
              <a:rPr lang="en-US" sz="1800" i="1" dirty="0">
                <a:latin typeface="Helvetica-Oblique"/>
              </a:rPr>
              <a:t> ! ; Short name of user</a:t>
            </a:r>
          </a:p>
          <a:p>
            <a:r>
              <a:rPr lang="en-US" sz="1800" i="1" dirty="0">
                <a:latin typeface="Helvetica-Oblique"/>
              </a:rPr>
              <a:t>use generic-contact ! ; Inherit default values from generic-contact template</a:t>
            </a:r>
          </a:p>
          <a:p>
            <a:r>
              <a:rPr lang="en-US" sz="1800" i="1" dirty="0">
                <a:latin typeface="Helvetica-Oblique"/>
              </a:rPr>
              <a:t>alias Administrator! ! ; Full name of user</a:t>
            </a:r>
          </a:p>
          <a:p>
            <a:r>
              <a:rPr lang="en-US" sz="1800" i="1" dirty="0" err="1">
                <a:latin typeface="Helvetica-Oblique"/>
              </a:rPr>
              <a:t>service_notifications_enabled</a:t>
            </a:r>
            <a:r>
              <a:rPr lang="en-US" sz="1800" i="1" dirty="0">
                <a:latin typeface="Helvetica-Oblique"/>
              </a:rPr>
              <a:t>! 1! ;</a:t>
            </a:r>
          </a:p>
          <a:p>
            <a:r>
              <a:rPr lang="en-US" sz="1800" i="1" dirty="0" err="1">
                <a:latin typeface="Helvetica-Oblique"/>
              </a:rPr>
              <a:t>service_notification_period</a:t>
            </a:r>
            <a:r>
              <a:rPr lang="en-US" sz="1800" i="1" dirty="0">
                <a:latin typeface="Helvetica-Oblique"/>
              </a:rPr>
              <a:t> ! 24x7 ;</a:t>
            </a:r>
          </a:p>
          <a:p>
            <a:r>
              <a:rPr lang="en-US" sz="1800" i="1" dirty="0" err="1">
                <a:latin typeface="Helvetica-Oblique"/>
              </a:rPr>
              <a:t>host_notification_period</a:t>
            </a:r>
            <a:r>
              <a:rPr lang="en-US" sz="1800" i="1" dirty="0">
                <a:latin typeface="Helvetica-Oblique"/>
              </a:rPr>
              <a:t> ! 24x7 ;</a:t>
            </a:r>
          </a:p>
          <a:p>
            <a:r>
              <a:rPr lang="en-US" sz="1800" i="1" dirty="0" err="1">
                <a:latin typeface="Helvetica-Oblique"/>
              </a:rPr>
              <a:t>service_notification_options</a:t>
            </a:r>
            <a:r>
              <a:rPr lang="en-US" sz="1800" i="1" dirty="0">
                <a:latin typeface="Helvetica-Oblique"/>
              </a:rPr>
              <a:t> ! </a:t>
            </a:r>
            <a:r>
              <a:rPr lang="en-US" sz="1800" i="1" dirty="0" err="1">
                <a:latin typeface="Helvetica-Oblique"/>
              </a:rPr>
              <a:t>w,u,c,r,f</a:t>
            </a:r>
            <a:r>
              <a:rPr lang="en-US" sz="1800" i="1" dirty="0">
                <a:latin typeface="Helvetica-Oblique"/>
              </a:rPr>
              <a:t> ;</a:t>
            </a:r>
          </a:p>
          <a:p>
            <a:r>
              <a:rPr lang="en-US" sz="1800" i="1" dirty="0" err="1">
                <a:latin typeface="Helvetica-Oblique"/>
              </a:rPr>
              <a:t>host_notification_options</a:t>
            </a:r>
            <a:r>
              <a:rPr lang="en-US" sz="1800" i="1" dirty="0">
                <a:latin typeface="Helvetica-Oblique"/>
              </a:rPr>
              <a:t> ! </a:t>
            </a:r>
            <a:r>
              <a:rPr lang="en-US" sz="1800" i="1" dirty="0" err="1">
                <a:latin typeface="Helvetica-Oblique"/>
              </a:rPr>
              <a:t>d,u,r,f</a:t>
            </a:r>
            <a:r>
              <a:rPr lang="en-US" sz="1800" i="1" dirty="0">
                <a:latin typeface="Helvetica-Oblique"/>
              </a:rPr>
              <a:t> ;</a:t>
            </a:r>
          </a:p>
          <a:p>
            <a:r>
              <a:rPr lang="en-US" sz="1800" i="1" dirty="0" err="1">
                <a:latin typeface="Helvetica-Oblique"/>
              </a:rPr>
              <a:t>service_notification_commands</a:t>
            </a:r>
            <a:r>
              <a:rPr lang="en-US" sz="1800" i="1" dirty="0">
                <a:latin typeface="Helvetica-Oblique"/>
              </a:rPr>
              <a:t> ! notify-service-by-email</a:t>
            </a:r>
            <a:r>
              <a:rPr lang="en-US" sz="1800" i="1" dirty="0" smtClean="0">
                <a:latin typeface="Helvetica-Oblique"/>
              </a:rPr>
              <a:t>, </a:t>
            </a:r>
            <a:r>
              <a:rPr lang="en-US" sz="1800" i="1" dirty="0" err="1" smtClean="0">
                <a:latin typeface="Helvetica-Oblique"/>
              </a:rPr>
              <a:t>otify</a:t>
            </a:r>
            <a:r>
              <a:rPr lang="en-US" sz="1800" i="1" dirty="0" smtClean="0">
                <a:latin typeface="Helvetica-Oblique"/>
              </a:rPr>
              <a:t>-by-</a:t>
            </a:r>
            <a:r>
              <a:rPr lang="en-US" sz="1800" i="1" dirty="0" err="1" smtClean="0">
                <a:latin typeface="Helvetica-Oblique"/>
              </a:rPr>
              <a:t>sms</a:t>
            </a:r>
            <a:r>
              <a:rPr lang="en-US" sz="1800" i="1" dirty="0" smtClean="0">
                <a:latin typeface="Helvetica-Oblique"/>
              </a:rPr>
              <a:t>-service </a:t>
            </a:r>
            <a:r>
              <a:rPr lang="en-US" sz="1800" i="1" dirty="0">
                <a:latin typeface="Helvetica-Oblique"/>
              </a:rPr>
              <a:t>;</a:t>
            </a:r>
          </a:p>
          <a:p>
            <a:r>
              <a:rPr lang="en-US" sz="1800" i="1" dirty="0" err="1">
                <a:latin typeface="Helvetica-Oblique"/>
              </a:rPr>
              <a:t>host_notification_commands</a:t>
            </a:r>
            <a:r>
              <a:rPr lang="en-US" sz="1800" i="1" dirty="0">
                <a:latin typeface="Helvetica-Oblique"/>
              </a:rPr>
              <a:t> ! notify-host-by-</a:t>
            </a:r>
            <a:r>
              <a:rPr lang="en-US" sz="1800" i="1" dirty="0" err="1">
                <a:latin typeface="Helvetica-Oblique"/>
              </a:rPr>
              <a:t>email,notify</a:t>
            </a:r>
            <a:r>
              <a:rPr lang="en-US" sz="1800" i="1" dirty="0">
                <a:latin typeface="Helvetica-Oblique"/>
              </a:rPr>
              <a:t>-by-</a:t>
            </a:r>
            <a:r>
              <a:rPr lang="en-US" sz="1800" i="1" dirty="0" err="1">
                <a:latin typeface="Helvetica-Oblique"/>
              </a:rPr>
              <a:t>sms</a:t>
            </a:r>
            <a:r>
              <a:rPr lang="en-US" sz="1800" i="1" dirty="0">
                <a:latin typeface="Helvetica-Oblique"/>
              </a:rPr>
              <a:t>-host ;</a:t>
            </a:r>
          </a:p>
          <a:p>
            <a:r>
              <a:rPr lang="en-US" sz="1800" i="1" dirty="0">
                <a:latin typeface="Helvetica-Oblique"/>
              </a:rPr>
              <a:t>pager ! ! </a:t>
            </a:r>
            <a:r>
              <a:rPr lang="en-US" sz="1800" i="1" dirty="0" smtClean="0">
                <a:latin typeface="Helvetica-Oblique"/>
              </a:rPr>
              <a:t>+9736005170 </a:t>
            </a:r>
            <a:r>
              <a:rPr lang="en-US" sz="1800" i="1" dirty="0">
                <a:latin typeface="Helvetica-Oblique"/>
              </a:rPr>
              <a:t>;</a:t>
            </a:r>
          </a:p>
          <a:p>
            <a:r>
              <a:rPr lang="en-US" sz="1800" i="1" dirty="0">
                <a:latin typeface="Helvetica-Oblique"/>
              </a:rPr>
              <a:t>email </a:t>
            </a:r>
            <a:r>
              <a:rPr lang="en-US" sz="1800" i="1" dirty="0" smtClean="0">
                <a:latin typeface="Helvetica-Oblique"/>
              </a:rPr>
              <a:t>mail@address.com </a:t>
            </a:r>
            <a:r>
              <a:rPr lang="en-US" sz="1800" i="1" dirty="0">
                <a:latin typeface="Helvetica-Oblique"/>
              </a:rPr>
              <a:t>; &lt;&lt;** CHANGE THIS TO YOUR EMAIL ADDRESS **</a:t>
            </a:r>
          </a:p>
          <a:p>
            <a:r>
              <a:rPr lang="en-US" sz="1800" i="1" dirty="0" smtClean="0">
                <a:latin typeface="Helvetica-Oblique"/>
              </a:rPr>
              <a:t>}</a:t>
            </a:r>
            <a:endParaRPr lang="en-US" sz="1800" i="1" dirty="0">
              <a:latin typeface="Helvetica-Oblique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1828800" cy="162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084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Edit-Locate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dirty="0">
                <a:latin typeface="Helvetica-Bold"/>
              </a:rPr>
              <a:t>Edit the commands configuration file</a:t>
            </a:r>
          </a:p>
          <a:p>
            <a:r>
              <a:rPr lang="en-US" sz="5000" i="1" dirty="0" err="1">
                <a:latin typeface="Helvetica-Oblique"/>
              </a:rPr>
              <a:t>nano</a:t>
            </a:r>
            <a:r>
              <a:rPr lang="en-US" sz="5000" i="1" dirty="0">
                <a:latin typeface="Helvetica-Oblique"/>
              </a:rPr>
              <a:t> /</a:t>
            </a:r>
            <a:r>
              <a:rPr lang="en-US" sz="5000" i="1" dirty="0" err="1" smtClean="0">
                <a:latin typeface="Helvetica-Oblique"/>
              </a:rPr>
              <a:t>usr</a:t>
            </a:r>
            <a:r>
              <a:rPr lang="en-US" sz="5000" i="1" dirty="0" smtClean="0">
                <a:latin typeface="Helvetica-Oblique"/>
              </a:rPr>
              <a:t>/local/</a:t>
            </a:r>
            <a:r>
              <a:rPr lang="en-US" sz="5000" i="1" dirty="0" err="1" smtClean="0">
                <a:latin typeface="Helvetica-Oblique"/>
              </a:rPr>
              <a:t>nagios</a:t>
            </a:r>
            <a:r>
              <a:rPr lang="en-US" sz="5000" i="1" dirty="0" smtClean="0">
                <a:latin typeface="Helvetica-Oblique"/>
              </a:rPr>
              <a:t>/</a:t>
            </a:r>
            <a:r>
              <a:rPr lang="en-US" sz="5000" i="1" dirty="0" err="1" smtClean="0">
                <a:latin typeface="Helvetica-Oblique"/>
              </a:rPr>
              <a:t>etc</a:t>
            </a:r>
            <a:r>
              <a:rPr lang="en-US" sz="5000" i="1" dirty="0" smtClean="0">
                <a:latin typeface="Helvetica-Oblique"/>
              </a:rPr>
              <a:t>/objects/</a:t>
            </a:r>
            <a:r>
              <a:rPr lang="en-US" sz="5000" i="1" dirty="0" err="1" smtClean="0">
                <a:latin typeface="Helvetica-Oblique"/>
              </a:rPr>
              <a:t>commands.cfg</a:t>
            </a:r>
            <a:endParaRPr lang="en-US" sz="5000" i="1" dirty="0" smtClean="0">
              <a:latin typeface="Helvetica-Oblique"/>
            </a:endParaRPr>
          </a:p>
          <a:p>
            <a:endParaRPr lang="en-US" sz="5000" i="1" dirty="0">
              <a:latin typeface="Helvetica-Oblique"/>
            </a:endParaRPr>
          </a:p>
          <a:p>
            <a:r>
              <a:rPr lang="en-US" sz="4000" b="1" dirty="0">
                <a:latin typeface="Helvetica-Bold"/>
              </a:rPr>
              <a:t>Locate the following sections.</a:t>
            </a:r>
          </a:p>
          <a:p>
            <a:r>
              <a:rPr lang="en-US" sz="4500" i="1" dirty="0">
                <a:latin typeface="Helvetica-Oblique"/>
              </a:rPr>
              <a:t># 'notify-host-by-email' command definition</a:t>
            </a:r>
          </a:p>
          <a:p>
            <a:r>
              <a:rPr lang="en-US" sz="4500" i="1" dirty="0">
                <a:latin typeface="Helvetica-Oblique"/>
              </a:rPr>
              <a:t># 'notify-service-by-email' command definition</a:t>
            </a:r>
          </a:p>
          <a:p>
            <a:r>
              <a:rPr lang="en-US" sz="4500" dirty="0">
                <a:latin typeface="Helvetica"/>
              </a:rPr>
              <a:t>In the </a:t>
            </a:r>
            <a:r>
              <a:rPr lang="en-US" sz="4500" dirty="0" err="1">
                <a:latin typeface="Helvetica"/>
              </a:rPr>
              <a:t>command_line</a:t>
            </a:r>
            <a:r>
              <a:rPr lang="en-US" sz="4500" dirty="0">
                <a:latin typeface="Helvetica"/>
              </a:rPr>
              <a:t> of these two command definitions update the mailer behind the pipe to your </a:t>
            </a:r>
            <a:r>
              <a:rPr lang="en-US" sz="4500" dirty="0" smtClean="0">
                <a:latin typeface="Helvetica"/>
              </a:rPr>
              <a:t>used mailing-command </a:t>
            </a:r>
            <a:r>
              <a:rPr lang="en-US" sz="4500" dirty="0">
                <a:latin typeface="Helvetica"/>
              </a:rPr>
              <a:t>(e.g. „/</a:t>
            </a:r>
            <a:r>
              <a:rPr lang="en-US" sz="4500" dirty="0" err="1">
                <a:latin typeface="Helvetica"/>
              </a:rPr>
              <a:t>usr</a:t>
            </a:r>
            <a:r>
              <a:rPr lang="en-US" sz="4500" dirty="0">
                <a:latin typeface="Helvetica"/>
              </a:rPr>
              <a:t>/bin/mail“ ).</a:t>
            </a:r>
          </a:p>
          <a:p>
            <a:endParaRPr lang="en-US" b="1" dirty="0" smtClean="0">
              <a:latin typeface="Helvetica-Bold"/>
            </a:endParaRPr>
          </a:p>
        </p:txBody>
      </p:sp>
    </p:spTree>
    <p:extLst>
      <p:ext uri="{BB962C8B-B14F-4D97-AF65-F5344CB8AC3E}">
        <p14:creationId xmlns:p14="http://schemas.microsoft.com/office/powerpoint/2010/main" val="355378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Introduction &amp; Agenda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Nagios </a:t>
            </a:r>
            <a:r>
              <a:rPr lang="en-US" dirty="0"/>
              <a:t>Core is the industry standard, Open Source IT monitoring system that enables organizations to identify and resolve IT infrastructure problems before they affect critical business processes.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Kentix is a one box </a:t>
            </a:r>
            <a:r>
              <a:rPr lang="en-US" dirty="0"/>
              <a:t>“Lego </a:t>
            </a:r>
            <a:r>
              <a:rPr lang="en-US" dirty="0" smtClean="0"/>
              <a:t>Block” that adds physical environmental monitoring and security as an extension . </a:t>
            </a:r>
            <a:endParaRPr lang="en-US" dirty="0" smtClean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Command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/>
              <a:t>Insert the following command definition for SMS sending:</a:t>
            </a:r>
          </a:p>
          <a:p>
            <a:r>
              <a:rPr lang="en-US" sz="3600" dirty="0"/>
              <a:t>define command </a:t>
            </a:r>
            <a:r>
              <a:rPr lang="en-US" sz="3600" dirty="0" smtClean="0"/>
              <a:t>{</a:t>
            </a:r>
          </a:p>
          <a:p>
            <a:endParaRPr lang="en-US" sz="3600" dirty="0"/>
          </a:p>
          <a:p>
            <a:r>
              <a:rPr lang="en-US" sz="3800" dirty="0" err="1"/>
              <a:t>command_name</a:t>
            </a:r>
            <a:r>
              <a:rPr lang="en-US" sz="3800" dirty="0"/>
              <a:t> notify-by-</a:t>
            </a:r>
            <a:r>
              <a:rPr lang="en-US" sz="3800" dirty="0" err="1"/>
              <a:t>sms</a:t>
            </a:r>
            <a:r>
              <a:rPr lang="en-US" sz="3800" dirty="0"/>
              <a:t>-host</a:t>
            </a:r>
          </a:p>
          <a:p>
            <a:r>
              <a:rPr lang="en-US" sz="3800" dirty="0" err="1"/>
              <a:t>command_line</a:t>
            </a:r>
            <a:r>
              <a:rPr lang="en-US" sz="3800" dirty="0"/>
              <a:t> $USER1$/NagiosSendSMS.pl </a:t>
            </a:r>
            <a:r>
              <a:rPr lang="en-US" sz="3800" dirty="0" err="1"/>
              <a:t>nagiosadmin</a:t>
            </a:r>
            <a:r>
              <a:rPr lang="en-US" sz="3800" dirty="0"/>
              <a:t> </a:t>
            </a:r>
            <a:r>
              <a:rPr lang="en-US" sz="3800" dirty="0" err="1"/>
              <a:t>kentix</a:t>
            </a:r>
            <a:r>
              <a:rPr lang="en-US" sz="3800" dirty="0"/>
              <a:t> $CONTACTPAGER$ "Device:</a:t>
            </a:r>
          </a:p>
          <a:p>
            <a:r>
              <a:rPr lang="en-US" sz="3800" dirty="0"/>
              <a:t>$HOSTNAME$, Description: $HOSTSTATE$, $HOSTOUTPUT$"</a:t>
            </a:r>
          </a:p>
          <a:p>
            <a:r>
              <a:rPr lang="en-US" sz="3800" dirty="0"/>
              <a:t>}</a:t>
            </a:r>
          </a:p>
          <a:p>
            <a:r>
              <a:rPr lang="en-US" sz="3800" dirty="0"/>
              <a:t>define command {</a:t>
            </a:r>
          </a:p>
          <a:p>
            <a:r>
              <a:rPr lang="en-US" sz="3800" dirty="0" err="1"/>
              <a:t>command_name</a:t>
            </a:r>
            <a:r>
              <a:rPr lang="en-US" sz="3800" dirty="0"/>
              <a:t> notify-by-</a:t>
            </a:r>
            <a:r>
              <a:rPr lang="en-US" sz="3800" dirty="0" err="1"/>
              <a:t>sms</a:t>
            </a:r>
            <a:r>
              <a:rPr lang="en-US" sz="3800" dirty="0"/>
              <a:t>-service</a:t>
            </a:r>
          </a:p>
          <a:p>
            <a:r>
              <a:rPr lang="en-US" sz="3800" dirty="0" err="1"/>
              <a:t>command_line</a:t>
            </a:r>
            <a:r>
              <a:rPr lang="en-US" sz="3800" dirty="0"/>
              <a:t> $USER1$/NagiosSendSMS.pl </a:t>
            </a:r>
            <a:r>
              <a:rPr lang="en-US" sz="3800" dirty="0" err="1"/>
              <a:t>nagiosadmin</a:t>
            </a:r>
            <a:r>
              <a:rPr lang="en-US" sz="3800" dirty="0"/>
              <a:t> </a:t>
            </a:r>
            <a:r>
              <a:rPr lang="en-US" sz="3800" dirty="0" err="1"/>
              <a:t>kentix</a:t>
            </a:r>
            <a:r>
              <a:rPr lang="en-US" sz="3800" dirty="0"/>
              <a:t> $CONTACTPAGER$ "Device:</a:t>
            </a:r>
          </a:p>
          <a:p>
            <a:r>
              <a:rPr lang="en-US" sz="3800" dirty="0"/>
              <a:t>$HOSTNAME$, Description: $SERVICEDESC$, $SERVICEOUTPUT$"</a:t>
            </a:r>
          </a:p>
          <a:p>
            <a:r>
              <a:rPr lang="en-US" sz="3800" dirty="0"/>
              <a:t>}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066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787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443841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Note:</a:t>
            </a:r>
          </a:p>
          <a:p>
            <a:r>
              <a:rPr lang="en-US" sz="2400" i="1" dirty="0" err="1" smtClean="0"/>
              <a:t>nagiosadmin</a:t>
            </a:r>
            <a:r>
              <a:rPr lang="en-US" sz="2400" b="1" dirty="0"/>
              <a:t>! </a:t>
            </a:r>
            <a:r>
              <a:rPr lang="en-US" sz="2400" dirty="0"/>
              <a:t>is the user that has to exist in your </a:t>
            </a:r>
            <a:r>
              <a:rPr lang="en-US" sz="2400" dirty="0" err="1"/>
              <a:t>AlarmManager</a:t>
            </a:r>
            <a:r>
              <a:rPr lang="en-US" sz="2400" dirty="0"/>
              <a:t> configuration</a:t>
            </a:r>
          </a:p>
          <a:p>
            <a:r>
              <a:rPr lang="en-US" sz="2400" i="1" dirty="0" smtClean="0"/>
              <a:t>“</a:t>
            </a:r>
            <a:r>
              <a:rPr lang="en-US" sz="2400" i="1" dirty="0" err="1" smtClean="0"/>
              <a:t>kentix</a:t>
            </a:r>
            <a:r>
              <a:rPr lang="en-US" sz="2400" dirty="0"/>
              <a:t>" </a:t>
            </a:r>
            <a:r>
              <a:rPr lang="en-US" sz="2400" dirty="0" smtClean="0"/>
              <a:t> </a:t>
            </a:r>
            <a:r>
              <a:rPr lang="en-US" sz="2400" dirty="0"/>
              <a:t>is the Web User Password of the </a:t>
            </a:r>
            <a:r>
              <a:rPr lang="en-US" sz="2400" dirty="0" err="1"/>
              <a:t>AlarmManager</a:t>
            </a:r>
            <a:r>
              <a:rPr lang="en-US" sz="2400" dirty="0"/>
              <a:t>-user</a:t>
            </a:r>
          </a:p>
          <a:p>
            <a:endParaRPr lang="en-US" sz="2400" dirty="0" smtClean="0"/>
          </a:p>
          <a:p>
            <a:r>
              <a:rPr lang="en-US" sz="2400" dirty="0" smtClean="0"/>
              <a:t>We </a:t>
            </a:r>
            <a:r>
              <a:rPr lang="en-US" sz="2400" dirty="0"/>
              <a:t>recommend </a:t>
            </a:r>
            <a:r>
              <a:rPr lang="en-US" sz="2400" dirty="0" smtClean="0"/>
              <a:t> </a:t>
            </a:r>
            <a:r>
              <a:rPr lang="en-US" sz="2400" dirty="0"/>
              <a:t>a separate user with only </a:t>
            </a:r>
            <a:r>
              <a:rPr lang="en-US" sz="2400" b="1" dirty="0"/>
              <a:t>User name </a:t>
            </a:r>
            <a:r>
              <a:rPr lang="en-US" sz="2400" dirty="0"/>
              <a:t>and </a:t>
            </a:r>
            <a:r>
              <a:rPr lang="en-US" sz="2400" b="1" dirty="0"/>
              <a:t>Web User Password </a:t>
            </a:r>
            <a:r>
              <a:rPr lang="en-US" sz="2400" dirty="0"/>
              <a:t>for SMS-Gateway</a:t>
            </a:r>
          </a:p>
          <a:p>
            <a:r>
              <a:rPr lang="en-US" sz="2400" dirty="0"/>
              <a:t>alarming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331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35846"/>
            <a:ext cx="5867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Copy the Perl-Script-File </a:t>
            </a:r>
            <a:r>
              <a:rPr lang="en-US" sz="2000" dirty="0"/>
              <a:t>„NagiosSendSMS.pl“ that comes with the SNMP MIB archive download into </a:t>
            </a:r>
            <a:r>
              <a:rPr lang="en-US" sz="2000" dirty="0" smtClean="0"/>
              <a:t>the folder </a:t>
            </a:r>
            <a:r>
              <a:rPr lang="en-US" sz="2000" dirty="0"/>
              <a:t>of your Nagios Plugins (/</a:t>
            </a:r>
            <a:r>
              <a:rPr lang="en-US" sz="2000" dirty="0" err="1"/>
              <a:t>usr</a:t>
            </a:r>
            <a:r>
              <a:rPr lang="en-US" sz="2000" dirty="0"/>
              <a:t>/local/</a:t>
            </a:r>
            <a:r>
              <a:rPr lang="en-US" sz="2000" dirty="0" err="1"/>
              <a:t>nagios</a:t>
            </a:r>
            <a:r>
              <a:rPr lang="en-US" sz="2000" dirty="0"/>
              <a:t>/</a:t>
            </a:r>
            <a:r>
              <a:rPr lang="en-US" sz="2000" dirty="0" err="1"/>
              <a:t>libexec</a:t>
            </a:r>
            <a:r>
              <a:rPr lang="en-US" dirty="0"/>
              <a:t>).</a:t>
            </a:r>
          </a:p>
          <a:p>
            <a:endParaRPr lang="en-US" b="1" dirty="0" smtClean="0"/>
          </a:p>
          <a:p>
            <a:r>
              <a:rPr lang="en-US" b="1" dirty="0" smtClean="0"/>
              <a:t>Edit </a:t>
            </a:r>
            <a:r>
              <a:rPr lang="en-US" b="1" dirty="0"/>
              <a:t>the Script-File:</a:t>
            </a:r>
          </a:p>
          <a:p>
            <a:r>
              <a:rPr lang="en-US" sz="2000" i="1" dirty="0" err="1"/>
              <a:t>nano</a:t>
            </a:r>
            <a:r>
              <a:rPr lang="en-US" sz="2000" i="1" dirty="0"/>
              <a:t> /libexec/NagiosSendSMS.pl</a:t>
            </a:r>
          </a:p>
          <a:p>
            <a:r>
              <a:rPr lang="en-US" sz="2000" dirty="0"/>
              <a:t>In line #32 change the IP-address to your </a:t>
            </a:r>
            <a:r>
              <a:rPr lang="en-US" sz="2000" dirty="0" err="1"/>
              <a:t>AlarmManager</a:t>
            </a:r>
            <a:r>
              <a:rPr lang="en-US" sz="2000" dirty="0"/>
              <a:t>-IP.</a:t>
            </a:r>
          </a:p>
          <a:p>
            <a:r>
              <a:rPr lang="en-US" sz="2000" dirty="0" smtClean="0"/>
              <a:t>Modify </a:t>
            </a:r>
            <a:r>
              <a:rPr lang="en-US" sz="2000" dirty="0"/>
              <a:t>the file-owner to your </a:t>
            </a:r>
            <a:r>
              <a:rPr lang="en-US" sz="2000" dirty="0" err="1"/>
              <a:t>nagios</a:t>
            </a:r>
            <a:r>
              <a:rPr lang="en-US" sz="2000" dirty="0"/>
              <a:t> user (</a:t>
            </a:r>
            <a:r>
              <a:rPr lang="en-US" sz="2000" dirty="0" err="1"/>
              <a:t>chown</a:t>
            </a:r>
            <a:r>
              <a:rPr lang="en-US" sz="2000" dirty="0"/>
              <a:t>) and make it executable (</a:t>
            </a:r>
            <a:r>
              <a:rPr lang="en-US" sz="2000" dirty="0" err="1"/>
              <a:t>chmod</a:t>
            </a:r>
            <a:r>
              <a:rPr lang="en-US" sz="2000" dirty="0"/>
              <a:t> +x).</a:t>
            </a:r>
          </a:p>
          <a:p>
            <a:endParaRPr lang="en-US" b="1" dirty="0" smtClean="0"/>
          </a:p>
          <a:p>
            <a:r>
              <a:rPr lang="en-US" b="1" dirty="0" smtClean="0"/>
              <a:t>Restart </a:t>
            </a:r>
            <a:r>
              <a:rPr lang="en-US" b="1" dirty="0"/>
              <a:t>Nagios</a:t>
            </a:r>
          </a:p>
          <a:p>
            <a:r>
              <a:rPr lang="en-US" sz="2000" i="1" dirty="0"/>
              <a:t>/</a:t>
            </a:r>
            <a:r>
              <a:rPr lang="en-US" sz="2000" i="1" dirty="0" err="1"/>
              <a:t>etc</a:t>
            </a:r>
            <a:r>
              <a:rPr lang="en-US" sz="2000" i="1" dirty="0"/>
              <a:t>/</a:t>
            </a:r>
            <a:r>
              <a:rPr lang="en-US" sz="2000" i="1" dirty="0" err="1"/>
              <a:t>init.d</a:t>
            </a:r>
            <a:r>
              <a:rPr lang="en-US" sz="2000" i="1" dirty="0"/>
              <a:t>/</a:t>
            </a:r>
            <a:r>
              <a:rPr lang="en-US" sz="2000" i="1" dirty="0" err="1"/>
              <a:t>nagios</a:t>
            </a:r>
            <a:r>
              <a:rPr lang="en-US" sz="2000" i="1" dirty="0"/>
              <a:t> restart</a:t>
            </a:r>
          </a:p>
          <a:p>
            <a:r>
              <a:rPr lang="en-US" sz="2000" dirty="0"/>
              <a:t>E-Mail and SMS-Notification </a:t>
            </a:r>
            <a:r>
              <a:rPr lang="en-US" sz="2000" dirty="0" smtClean="0"/>
              <a:t>will </a:t>
            </a:r>
            <a:r>
              <a:rPr lang="en-US" sz="2000" dirty="0"/>
              <a:t>now work for the </a:t>
            </a:r>
            <a:r>
              <a:rPr lang="en-US" sz="2000" dirty="0" err="1"/>
              <a:t>AlarmManager</a:t>
            </a:r>
            <a:r>
              <a:rPr lang="en-US" sz="2000" dirty="0"/>
              <a:t> host and its defined services.</a:t>
            </a:r>
          </a:p>
          <a:p>
            <a:r>
              <a:rPr lang="en-US" sz="2000" dirty="0"/>
              <a:t>To test both ways of notification, set one of the values in your services configuration file (</a:t>
            </a:r>
            <a:r>
              <a:rPr lang="en-US" sz="2000" b="1" dirty="0" err="1"/>
              <a:t>services.cfg</a:t>
            </a:r>
            <a:r>
              <a:rPr lang="en-US" sz="2000" b="1" dirty="0"/>
              <a:t>) </a:t>
            </a:r>
            <a:r>
              <a:rPr lang="en-US" sz="2000" dirty="0"/>
              <a:t>to a</a:t>
            </a:r>
          </a:p>
          <a:p>
            <a:r>
              <a:rPr lang="en-US" sz="2000" dirty="0"/>
              <a:t>critical level, and restart </a:t>
            </a:r>
            <a:r>
              <a:rPr lang="en-US" sz="2000" dirty="0" err="1"/>
              <a:t>nagios</a:t>
            </a:r>
            <a:r>
              <a:rPr lang="en-US" sz="2000" dirty="0"/>
              <a:t> again.</a:t>
            </a:r>
          </a:p>
          <a:p>
            <a:r>
              <a:rPr lang="en-US" sz="2000" b="1" dirty="0"/>
              <a:t>After 3 attempts you </a:t>
            </a:r>
            <a:r>
              <a:rPr lang="en-US" sz="2000" b="1" dirty="0" smtClean="0"/>
              <a:t>will </a:t>
            </a:r>
            <a:r>
              <a:rPr lang="en-US" sz="2000" b="1" dirty="0"/>
              <a:t>receive your notification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1066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993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anja\Downloads\Kentix Presentation 2014-EN.key (2)\Kentix Presentation 2014-EN.key\Data\droppedImage-131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40556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74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anja\Downloads\CLIP-0612E0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63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60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Tanja\Downloads\CLIP-0612020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513"/>
            <a:ext cx="9144000" cy="467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125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repeat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no fear!! </a:t>
            </a:r>
          </a:p>
          <a:p>
            <a:r>
              <a:rPr lang="en-US" dirty="0" smtClean="0"/>
              <a:t>All information available on the web</a:t>
            </a:r>
          </a:p>
          <a:p>
            <a:r>
              <a:rPr lang="en-US" dirty="0" smtClean="0">
                <a:hlinkClick r:id="rId2"/>
              </a:rPr>
              <a:t>www.Kentix.com</a:t>
            </a:r>
            <a:endParaRPr lang="en-US" dirty="0" smtClean="0"/>
          </a:p>
          <a:p>
            <a:r>
              <a:rPr lang="en-US" dirty="0"/>
              <a:t>http://kentix.com/us/?page=service_knowledge-base </a:t>
            </a:r>
            <a:endParaRPr lang="en-US" dirty="0" smtClean="0"/>
          </a:p>
          <a:p>
            <a:r>
              <a:rPr lang="en-US" dirty="0" smtClean="0"/>
              <a:t>And always dedicated support </a:t>
            </a:r>
          </a:p>
          <a:p>
            <a:r>
              <a:rPr lang="en-US" sz="4000" b="1" dirty="0" smtClean="0"/>
              <a:t>1-844-KENTIX2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358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533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8229600" cy="4906963"/>
          </a:xfrm>
        </p:spPr>
        <p:txBody>
          <a:bodyPr>
            <a:normAutofit fontScale="70000" lnSpcReduction="20000"/>
          </a:bodyPr>
          <a:lstStyle/>
          <a:p>
            <a:r>
              <a:rPr lang="en-US" sz="3300" i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Its about securing and monitoring mission critical applications and equipment. </a:t>
            </a:r>
          </a:p>
          <a:p>
            <a:endParaRPr lang="en-US" sz="3300" dirty="0" smtClean="0"/>
          </a:p>
          <a:p>
            <a:r>
              <a:rPr lang="en-US" b="1" dirty="0" smtClean="0"/>
              <a:t>    Nagios-  Is </a:t>
            </a:r>
            <a:r>
              <a:rPr lang="en-US" b="1" dirty="0"/>
              <a:t>The Industry Standard In IT Infrastructure </a:t>
            </a:r>
            <a:r>
              <a:rPr lang="en-US" b="1" dirty="0" smtClean="0"/>
              <a:t>Monitoring   </a:t>
            </a:r>
          </a:p>
          <a:p>
            <a:r>
              <a:rPr lang="en-US" b="1" i="1" dirty="0" smtClean="0"/>
              <a:t>                                         Plus +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the  Innovative system that Detects </a:t>
            </a:r>
            <a:r>
              <a:rPr lang="en-US" b="1" dirty="0"/>
              <a:t>all </a:t>
            </a:r>
            <a:r>
              <a:rPr lang="en-US" b="1" dirty="0" smtClean="0"/>
              <a:t>physical risks </a:t>
            </a:r>
            <a:r>
              <a:rPr lang="en-US" b="1" dirty="0"/>
              <a:t>- instant alerting - ingeniously </a:t>
            </a:r>
            <a:r>
              <a:rPr lang="en-US" b="1" dirty="0" smtClean="0"/>
              <a:t>simple to ensure the Environment and  Equipment are monitored and secure  </a:t>
            </a:r>
          </a:p>
          <a:p>
            <a:pPr lvl="0"/>
            <a:r>
              <a:rPr lang="en-US" b="1" dirty="0" smtClean="0"/>
              <a:t> </a:t>
            </a:r>
          </a:p>
          <a:p>
            <a:pPr lv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Achieve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instant awareness of IT infrastructure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and the critical environment of any problems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so downtime doesn't adversely affect your business.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486" y="2878705"/>
            <a:ext cx="24384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8705"/>
            <a:ext cx="22098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709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Questions?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2" y="12954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Any questions?</a:t>
            </a:r>
          </a:p>
          <a:p>
            <a:endParaRPr lang="en-US" sz="2000" dirty="0" smtClean="0">
              <a:latin typeface="Myriad Pro Light" pitchFamily="34" charset="0"/>
            </a:endParaRPr>
          </a:p>
          <a:p>
            <a:endParaRPr lang="en-US" sz="2000" dirty="0">
              <a:latin typeface="Myriad Pro Light" pitchFamily="34" charset="0"/>
            </a:endParaRPr>
          </a:p>
        </p:txBody>
      </p:sp>
      <p:pic>
        <p:nvPicPr>
          <p:cNvPr id="6146" name="Picture 2" descr="C:\Users\zbordeau\AppData\Local\Microsoft\Windows\Temporary Internet Files\Content.IE5\AV93OOZ6\MP9003155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405357" cy="314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anja\Downloads\Kentix Presentation 2014-EN.key (2)\Kentix Presentation 2014-EN.key\Data\st2-2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8" y="3049814"/>
            <a:ext cx="377008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nja\Downloads\Kentix Presentation 2014-EN.key (2)\Kentix Presentation 2014-EN.key\Data\droppedImage-1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28" y="5105400"/>
            <a:ext cx="26289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1" y="2151177"/>
            <a:ext cx="24384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The End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Presenter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t.lewit@kentix.com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Nagios and Kentix as </a:t>
            </a:r>
            <a:r>
              <a:rPr lang="en-US" dirty="0" smtClean="0"/>
              <a:t>“Partners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smtClean="0"/>
              <a:t> </a:t>
            </a:r>
          </a:p>
          <a:p>
            <a:r>
              <a:rPr lang="en-US" sz="3800" b="1" dirty="0" smtClean="0"/>
              <a:t>With Kentix and Nagios integration ANY  monitored parameter can be established as an “alert” and can be sent via text or email to your phone. </a:t>
            </a:r>
          </a:p>
          <a:p>
            <a:endParaRPr lang="en-US" sz="3800" b="1" dirty="0" smtClean="0"/>
          </a:p>
          <a:p>
            <a:r>
              <a:rPr lang="en-US" sz="4000" dirty="0" smtClean="0"/>
              <a:t>We will cover:</a:t>
            </a:r>
          </a:p>
          <a:p>
            <a:endParaRPr lang="en-US" dirty="0" smtClean="0"/>
          </a:p>
          <a:p>
            <a:r>
              <a:rPr lang="en-US" sz="4000" dirty="0" smtClean="0"/>
              <a:t>&gt;Nagios </a:t>
            </a:r>
            <a:r>
              <a:rPr lang="en-US" sz="4000" dirty="0"/>
              <a:t>Setup</a:t>
            </a:r>
            <a:r>
              <a:rPr lang="en-US" sz="4000" dirty="0" smtClean="0"/>
              <a:t>  </a:t>
            </a:r>
            <a:r>
              <a:rPr lang="en-US" sz="4000" dirty="0"/>
              <a:t>for monitoring Kentix </a:t>
            </a:r>
            <a:r>
              <a:rPr lang="en-US" sz="4000" dirty="0" smtClean="0"/>
              <a:t>Alarm Manager-PRO </a:t>
            </a:r>
            <a:r>
              <a:rPr lang="en-US" sz="4000" dirty="0"/>
              <a:t>with connected </a:t>
            </a:r>
            <a:r>
              <a:rPr lang="en-US" sz="4000" dirty="0" err="1" smtClean="0"/>
              <a:t>MultiSensors</a:t>
            </a:r>
            <a:r>
              <a:rPr lang="en-US" sz="4000" dirty="0" smtClean="0"/>
              <a:t> </a:t>
            </a:r>
          </a:p>
          <a:p>
            <a:endParaRPr lang="en-US" dirty="0" smtClean="0"/>
          </a:p>
          <a:p>
            <a:r>
              <a:rPr lang="en-US" sz="4000" dirty="0"/>
              <a:t>&gt;</a:t>
            </a:r>
            <a:r>
              <a:rPr lang="en-US" sz="4000" dirty="0" smtClean="0"/>
              <a:t>Setting </a:t>
            </a:r>
            <a:r>
              <a:rPr lang="en-US" sz="4000" dirty="0"/>
              <a:t>up Nagios </a:t>
            </a:r>
            <a:r>
              <a:rPr lang="en-US" sz="4000" dirty="0" smtClean="0"/>
              <a:t>SMS-Alarming and Email notification via Alarm Manager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2696028"/>
            <a:ext cx="939800" cy="103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52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8750"/>
            <a:ext cx="8229600" cy="1060450"/>
          </a:xfrm>
        </p:spPr>
        <p:txBody>
          <a:bodyPr/>
          <a:lstStyle/>
          <a:p>
            <a:r>
              <a:rPr lang="en-US" dirty="0" smtClean="0"/>
              <a:t>Why Physical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 descr="C:\Users\Tanja\Pictures\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85" y="9906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85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Box Innovative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Kentix was developed to </a:t>
            </a:r>
            <a:r>
              <a:rPr lang="en-US" b="1" u="sng" dirty="0"/>
              <a:t>ensure</a:t>
            </a:r>
            <a:r>
              <a:rPr lang="en-US" dirty="0"/>
              <a:t> Critical Equipment protection.  We feature Multi-Sensor technology which provides for all environmental sensing parameters in one.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Temp</a:t>
            </a:r>
            <a:r>
              <a:rPr lang="en-US" dirty="0"/>
              <a:t>, humidity, </a:t>
            </a:r>
            <a:r>
              <a:rPr lang="en-US" dirty="0" smtClean="0"/>
              <a:t>dew point, </a:t>
            </a:r>
            <a:r>
              <a:rPr lang="en-US" dirty="0"/>
              <a:t>CO2 , Pre-alarm for Fire, Motion, Access, Sabotage, Power Loss ,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IT server room is a critical equipment area and beyond the network and processes,  security and reliability of uptime </a:t>
            </a:r>
            <a:r>
              <a:rPr lang="en-US" u="sng" dirty="0"/>
              <a:t>means </a:t>
            </a:r>
            <a:r>
              <a:rPr lang="en-US" u="sng" dirty="0" smtClean="0"/>
              <a:t>making sure the equipment         </a:t>
            </a:r>
            <a:endParaRPr lang="en-US" u="sng" dirty="0"/>
          </a:p>
          <a:p>
            <a:r>
              <a:rPr lang="en-US" u="sng" dirty="0"/>
              <a:t>Is protected. </a:t>
            </a:r>
          </a:p>
          <a:p>
            <a:endParaRPr lang="en-US" dirty="0"/>
          </a:p>
        </p:txBody>
      </p:sp>
      <p:pic>
        <p:nvPicPr>
          <p:cNvPr id="1027" name="Picture 3" descr="C:\Users\Tanja\AppData\Local\Temp\Temp1_Kentix Presentation 2014-EN.key (1).zip\Kentix Presentation 2014-EN.key\Data\Kentix-Logo_ohne_Hintergrund-small-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84687"/>
            <a:ext cx="24384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81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Multi-Sensor Technology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53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13744"/>
            <a:ext cx="83439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66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Nagios Core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11200" dirty="0"/>
              <a:t>  </a:t>
            </a:r>
            <a:endParaRPr lang="en-US" sz="11200" dirty="0" smtClean="0"/>
          </a:p>
          <a:p>
            <a:r>
              <a:rPr lang="en-US" sz="11200" dirty="0" smtClean="0"/>
              <a:t>  </a:t>
            </a:r>
            <a:r>
              <a:rPr lang="en-US" sz="11200" dirty="0"/>
              <a:t>Comprehensive Monitoring: </a:t>
            </a:r>
            <a:r>
              <a:rPr lang="en-US" sz="11200" dirty="0" smtClean="0"/>
              <a:t> Provides </a:t>
            </a:r>
            <a:r>
              <a:rPr lang="en-US" sz="11200" dirty="0"/>
              <a:t>monitoring of all mission-critical infrastructure components - including applications, services, operating systems, network protocols, system metrics, and network infrastructure.</a:t>
            </a:r>
          </a:p>
          <a:p>
            <a:endParaRPr lang="en-US" sz="11200" dirty="0"/>
          </a:p>
          <a:p>
            <a:r>
              <a:rPr lang="en-US" sz="5000" dirty="0"/>
              <a:t>    </a:t>
            </a:r>
            <a:r>
              <a:rPr lang="en-US" sz="11200" dirty="0"/>
              <a:t>Visibility: Provides central view of your entire IT operations network and business processes</a:t>
            </a:r>
            <a:r>
              <a:rPr lang="en-US" sz="9600" dirty="0"/>
              <a:t>.</a:t>
            </a:r>
          </a:p>
          <a:p>
            <a:endParaRPr lang="en-US" sz="9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71" y="5181600"/>
            <a:ext cx="2431223" cy="137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11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Nagios Core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Awareness: Alerts are delivered to IT staff via email and SMS. Multi-user notification escalation capabilities ensure alerts reach the attention of the right people.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  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Problem Remediation: Event handlers allow you to automatically restart failed applications, services, servers, and devices when problems are detected.</a:t>
            </a:r>
          </a:p>
          <a:p>
            <a:pPr lvl="0"/>
            <a:endParaRPr lang="en-US" sz="13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   Reports: Ensure SLAs are being met, provides historical records of outages, notifications, and alert response for later analysis.</a:t>
            </a:r>
          </a:p>
          <a:p>
            <a:pPr lvl="0"/>
            <a:endParaRPr lang="en-US" sz="1300" dirty="0">
              <a:solidFill>
                <a:prstClr val="black"/>
              </a:solidFill>
            </a:endParaRPr>
          </a:p>
          <a:p>
            <a:pPr lvl="0"/>
            <a:r>
              <a:rPr lang="en-US" sz="1300" dirty="0">
                <a:solidFill>
                  <a:prstClr val="black"/>
                </a:solidFill>
              </a:rPr>
              <a:t>    </a:t>
            </a:r>
            <a:r>
              <a:rPr lang="en-US" sz="2400" dirty="0">
                <a:solidFill>
                  <a:prstClr val="black"/>
                </a:solidFill>
              </a:rPr>
              <a:t>Extendable Architecture: Provides easy integration with in-house and third-party applications. Hundreds of community-developed add-ons extend core functionality.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27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The Partners</a:t>
            </a:r>
            <a:endParaRPr lang="en-US" dirty="0">
              <a:latin typeface="Myriad Pro Light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1809976"/>
            <a:ext cx="56769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48148"/>
            <a:ext cx="2767759" cy="71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995862"/>
            <a:ext cx="32004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9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gios World Conference Them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46086</TotalTime>
  <Words>1476</Words>
  <Application>Microsoft Office PowerPoint</Application>
  <PresentationFormat>On-screen Show (4:3)</PresentationFormat>
  <Paragraphs>217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Nagios World Conference Theme 2</vt:lpstr>
      <vt:lpstr>Nagios and Kentix System Partners - Critical Monitoring Alerts in Your Hand </vt:lpstr>
      <vt:lpstr>Introduction &amp; Agenda</vt:lpstr>
      <vt:lpstr>Nagios and Kentix as “Partners”</vt:lpstr>
      <vt:lpstr>Why Physical Monitoring</vt:lpstr>
      <vt:lpstr>One Box Innovative Security</vt:lpstr>
      <vt:lpstr>Multi-Sensor Technology</vt:lpstr>
      <vt:lpstr>Nagios Core Overview</vt:lpstr>
      <vt:lpstr>Nagios Core Benefits</vt:lpstr>
      <vt:lpstr>The Partners</vt:lpstr>
      <vt:lpstr>Nagios Setup  for monitoring Kentix Alarm Manager-PRO with connected MultiSensors</vt:lpstr>
      <vt:lpstr>Kentix-Knowledge Base</vt:lpstr>
      <vt:lpstr>Kentix Knowledge Base</vt:lpstr>
      <vt:lpstr>Kentix Knowledge Base</vt:lpstr>
      <vt:lpstr> Adding an SNMP check for 1 MultiSensor value </vt:lpstr>
      <vt:lpstr>Adding an SNMP check for 1 MultiSensor value</vt:lpstr>
      <vt:lpstr>Adding an SNMP check for 1 MultiSensor value</vt:lpstr>
      <vt:lpstr>Setting up Nagios E-Mail notification and SMS-Alarming via AlarmManager</vt:lpstr>
      <vt:lpstr>Create a new contact</vt:lpstr>
      <vt:lpstr>Edit-Locate</vt:lpstr>
      <vt:lpstr>Insert Command Definition</vt:lpstr>
      <vt:lpstr>PowerPoint Presentation</vt:lpstr>
      <vt:lpstr>PowerPoint Presentation</vt:lpstr>
      <vt:lpstr>PowerPoint Presentation</vt:lpstr>
      <vt:lpstr>Screen Shot</vt:lpstr>
      <vt:lpstr>Screen Shot</vt:lpstr>
      <vt:lpstr>Can you repeat that?</vt:lpstr>
      <vt:lpstr>Conclusion</vt:lpstr>
      <vt:lpstr>Questions?</vt:lpstr>
      <vt:lpstr>The End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zbordeau</dc:creator>
  <cp:lastModifiedBy>Tanja</cp:lastModifiedBy>
  <cp:revision>110</cp:revision>
  <cp:lastPrinted>2014-10-12T16:34:36Z</cp:lastPrinted>
  <dcterms:created xsi:type="dcterms:W3CDTF">2014-06-30T15:36:22Z</dcterms:created>
  <dcterms:modified xsi:type="dcterms:W3CDTF">2014-10-13T03:06:12Z</dcterms:modified>
</cp:coreProperties>
</file>