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8" r:id="rId3"/>
    <p:sldId id="260" r:id="rId4"/>
    <p:sldId id="268" r:id="rId5"/>
    <p:sldId id="266" r:id="rId6"/>
    <p:sldId id="270" r:id="rId7"/>
    <p:sldId id="271" r:id="rId8"/>
    <p:sldId id="272" r:id="rId9"/>
    <p:sldId id="319" r:id="rId10"/>
    <p:sldId id="293" r:id="rId11"/>
    <p:sldId id="303" r:id="rId12"/>
    <p:sldId id="321" r:id="rId13"/>
    <p:sldId id="295" r:id="rId14"/>
    <p:sldId id="296" r:id="rId15"/>
    <p:sldId id="297" r:id="rId16"/>
    <p:sldId id="298" r:id="rId17"/>
    <p:sldId id="322" r:id="rId18"/>
    <p:sldId id="323" r:id="rId19"/>
    <p:sldId id="317" r:id="rId20"/>
    <p:sldId id="324" r:id="rId21"/>
    <p:sldId id="267" r:id="rId22"/>
    <p:sldId id="269" r:id="rId23"/>
    <p:sldId id="273" r:id="rId24"/>
    <p:sldId id="274" r:id="rId25"/>
    <p:sldId id="299" r:id="rId26"/>
    <p:sldId id="309" r:id="rId27"/>
    <p:sldId id="326" r:id="rId28"/>
    <p:sldId id="327" r:id="rId29"/>
    <p:sldId id="328" r:id="rId30"/>
    <p:sldId id="311" r:id="rId31"/>
    <p:sldId id="312" r:id="rId32"/>
    <p:sldId id="313" r:id="rId33"/>
    <p:sldId id="314" r:id="rId34"/>
    <p:sldId id="281" r:id="rId35"/>
    <p:sldId id="282" r:id="rId36"/>
    <p:sldId id="283" r:id="rId37"/>
    <p:sldId id="284" r:id="rId38"/>
    <p:sldId id="330" r:id="rId39"/>
    <p:sldId id="329" r:id="rId40"/>
    <p:sldId id="331" r:id="rId41"/>
    <p:sldId id="304" r:id="rId42"/>
    <p:sldId id="325" r:id="rId43"/>
    <p:sldId id="277" r:id="rId44"/>
    <p:sldId id="289" r:id="rId45"/>
    <p:sldId id="300" r:id="rId46"/>
    <p:sldId id="290" r:id="rId47"/>
    <p:sldId id="291" r:id="rId48"/>
    <p:sldId id="315" r:id="rId49"/>
    <p:sldId id="316" r:id="rId50"/>
    <p:sldId id="301" r:id="rId51"/>
    <p:sldId id="288" r:id="rId52"/>
    <p:sldId id="285" r:id="rId53"/>
    <p:sldId id="286" r:id="rId54"/>
    <p:sldId id="320" r:id="rId55"/>
    <p:sldId id="264" r:id="rId56"/>
    <p:sldId id="265" r:id="rId57"/>
    <p:sldId id="302" r:id="rId58"/>
    <p:sldId id="318" r:id="rId5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AE5F2"/>
    <a:srgbClr val="C5E2FF"/>
    <a:srgbClr val="3B86CB"/>
    <a:srgbClr val="EBF7FF"/>
    <a:srgbClr val="47A6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2" autoAdjust="0"/>
    <p:restoredTop sz="90588" autoAdjust="0"/>
  </p:normalViewPr>
  <p:slideViewPr>
    <p:cSldViewPr>
      <p:cViewPr varScale="1">
        <p:scale>
          <a:sx n="59" d="100"/>
          <a:sy n="59" d="100"/>
        </p:scale>
        <p:origin x="-446" y="-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277" y="-103"/>
      </p:cViewPr>
      <p:guideLst>
        <p:guide orient="horz" pos="2929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33BB707-C8D7-4FD7-B325-408909B0D5C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30CD66C-8CE1-4267-AF61-A43A52DBA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04C3F79-70AE-4374-B319-BCFE6772B4F1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5880C80-B952-4131-A092-AF303E35F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Isn’t Great to Be Here at the</a:t>
            </a:r>
            <a:r>
              <a:rPr lang="en-US" baseline="0" dirty="0" smtClean="0"/>
              <a:t> 1</a:t>
            </a:r>
            <a:r>
              <a:rPr lang="en-US" baseline="30000" dirty="0" smtClean="0"/>
              <a:t>st</a:t>
            </a:r>
            <a:r>
              <a:rPr lang="en-US" baseline="0" dirty="0" smtClean="0"/>
              <a:t> Nagios World Conference</a:t>
            </a:r>
            <a:r>
              <a:rPr lang="en-US" dirty="0" smtClean="0"/>
              <a:t>, </a:t>
            </a:r>
            <a:r>
              <a:rPr lang="en-US" i="1" dirty="0" smtClean="0"/>
              <a:t>Ethan</a:t>
            </a:r>
            <a:r>
              <a:rPr lang="en-US" dirty="0" smtClean="0"/>
              <a:t> has done a great job with</a:t>
            </a:r>
            <a:r>
              <a:rPr lang="en-US" baseline="0" dirty="0" smtClean="0"/>
              <a:t> Nagios!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80C80-B952-4131-A092-AF303E35F7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</a:t>
            </a:r>
            <a:r>
              <a:rPr lang="en-US" baseline="0" dirty="0" smtClean="0"/>
              <a:t> I show which of these we did in Nagios and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80C80-B952-4131-A092-AF303E35F73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would like to introduce</a:t>
            </a:r>
            <a:r>
              <a:rPr lang="en-US" baseline="0" dirty="0" smtClean="0"/>
              <a:t> some of our Nu Skin folks here that work on Nagios.</a:t>
            </a:r>
          </a:p>
          <a:p>
            <a:r>
              <a:rPr lang="en-US" baseline="0" dirty="0" smtClean="0"/>
              <a:t>Nate Broderick Nagios Systems Engineer</a:t>
            </a:r>
          </a:p>
          <a:p>
            <a:r>
              <a:rPr lang="en-US" baseline="0" dirty="0" smtClean="0"/>
              <a:t>Scott McWhorter Production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80C80-B952-4131-A092-AF303E35F7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Selling - Lotions and Potions (or supplements)</a:t>
            </a:r>
            <a:r>
              <a:rPr lang="en-US" baseline="0" dirty="0" smtClean="0"/>
              <a:t>, also Nourish the children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80C80-B952-4131-A092-AF303E35F7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80C80-B952-4131-A092-AF303E35F7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tried for 10 years…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80C80-B952-4131-A092-AF303E35F73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</a:t>
            </a:r>
            <a:r>
              <a:rPr lang="en-US" baseline="0" dirty="0" smtClean="0"/>
              <a:t> = </a:t>
            </a:r>
            <a:r>
              <a:rPr lang="en-US" dirty="0" smtClean="0"/>
              <a:t>Critical</a:t>
            </a:r>
            <a:r>
              <a:rPr lang="en-US" baseline="0" dirty="0" smtClean="0"/>
              <a:t> Errors, Warnings, Information, False alerts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80C80-B952-4131-A092-AF303E35F73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there are lots of emails, critical emails buried in with the 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80C80-B952-4131-A092-AF303E35F73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Decide if they think this is a</a:t>
            </a:r>
            <a:r>
              <a:rPr lang="en-US" baseline="0" dirty="0" smtClean="0"/>
              <a:t> critical problem, often a junior person trying to decided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80C80-B952-4131-A092-AF303E35F73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80C80-B952-4131-A092-AF303E35F7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4124897-4AD2-4071-ABB3-6386FB7D30A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454775"/>
            <a:ext cx="1981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D68E005-DC4B-467E-8294-6A54079A60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" y="2286000"/>
            <a:ext cx="56388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5638800" cy="682625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nse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48600" y="6400800"/>
            <a:ext cx="381000" cy="393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24897-4AD2-4071-ABB3-6386FB7D30A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8E005-DC4B-467E-8294-6A54079A6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24897-4AD2-4071-ABB3-6386FB7D30A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8E005-DC4B-467E-8294-6A54079A6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457200"/>
            <a:ext cx="4114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4124897-4AD2-4071-ABB3-6386FB7D30A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fld id="{CD68E005-DC4B-467E-8294-6A54079A6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 bwMode="auto">
          <a:xfrm>
            <a:off x="2895600" y="6477000"/>
            <a:ext cx="2205038" cy="24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chemeClr val="bg2">
                    <a:lumMod val="50000"/>
                  </a:schemeClr>
                </a:solidFill>
                <a:cs typeface="Tahoma" charset="0"/>
              </a:defRPr>
            </a:lvl1pPr>
          </a:lstStyle>
          <a:p>
            <a:r>
              <a:rPr lang="en-US" smtClean="0"/>
              <a:t>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 bwMode="auto">
          <a:xfrm>
            <a:off x="6324600" y="6477000"/>
            <a:ext cx="2352675" cy="24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chemeClr val="bg2">
                    <a:lumMod val="50000"/>
                  </a:schemeClr>
                </a:solidFill>
                <a:cs typeface="Tahoma" charset="0"/>
              </a:defRPr>
            </a:lvl1pPr>
          </a:lstStyle>
          <a:p>
            <a:fld id="{24C4D2A0-93BB-4AFC-B6D0-71381E65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6400800"/>
            <a:ext cx="12160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24897-4AD2-4071-ABB3-6386FB7D30A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8E005-DC4B-467E-8294-6A54079A6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24897-4AD2-4071-ABB3-6386FB7D30A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8E005-DC4B-467E-8294-6A54079A6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24897-4AD2-4071-ABB3-6386FB7D30A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8E005-DC4B-467E-8294-6A54079A6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24897-4AD2-4071-ABB3-6386FB7D30A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8E005-DC4B-467E-8294-6A54079A6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24897-4AD2-4071-ABB3-6386FB7D30A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8E005-DC4B-467E-8294-6A54079A6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24897-4AD2-4071-ABB3-6386FB7D30A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8E005-DC4B-467E-8294-6A54079A6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24897-4AD2-4071-ABB3-6386FB7D30A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8E005-DC4B-467E-8294-6A54079A6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7938" y="501650"/>
            <a:ext cx="1108075" cy="336550"/>
            <a:chOff x="5" y="316"/>
            <a:chExt cx="698" cy="212"/>
          </a:xfrm>
        </p:grpSpPr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4124897-4AD2-4071-ABB3-6386FB7D30A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50013"/>
            <a:ext cx="2286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CD68E005-DC4B-467E-8294-6A54079A60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96975" y="457200"/>
            <a:ext cx="55848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77" name="Freeform 53"/>
          <p:cNvSpPr>
            <a:spLocks/>
          </p:cNvSpPr>
          <p:nvPr/>
        </p:nvSpPr>
        <p:spPr bwMode="gray">
          <a:xfrm>
            <a:off x="1143000" y="457200"/>
            <a:ext cx="130175" cy="4572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288"/>
              </a:cxn>
              <a:cxn ang="0">
                <a:pos x="96" y="288"/>
              </a:cxn>
            </a:cxnLst>
            <a:rect l="0" t="0" r="r" b="b"/>
            <a:pathLst>
              <a:path w="96" h="288">
                <a:moveTo>
                  <a:pt x="96" y="0"/>
                </a:moveTo>
                <a:lnTo>
                  <a:pt x="0" y="0"/>
                </a:lnTo>
                <a:lnTo>
                  <a:pt x="0" y="288"/>
                </a:lnTo>
                <a:lnTo>
                  <a:pt x="96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7086600" y="457200"/>
            <a:ext cx="2057400" cy="457200"/>
            <a:chOff x="3346" y="288"/>
            <a:chExt cx="2414" cy="288"/>
          </a:xfrm>
        </p:grpSpPr>
        <p:sp>
          <p:nvSpPr>
            <p:cNvPr id="1071" name="Rectangle 47"/>
            <p:cNvSpPr>
              <a:spLocks noChangeArrowheads="1"/>
            </p:cNvSpPr>
            <p:nvPr userDrawn="1"/>
          </p:nvSpPr>
          <p:spPr bwMode="gray">
            <a:xfrm>
              <a:off x="3422" y="493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gray">
            <a:xfrm>
              <a:off x="3422" y="440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gray">
            <a:xfrm>
              <a:off x="3421" y="382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gray">
            <a:xfrm>
              <a:off x="3421" y="329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78" name="Freeform 54"/>
            <p:cNvSpPr>
              <a:spLocks/>
            </p:cNvSpPr>
            <p:nvPr userDrawn="1"/>
          </p:nvSpPr>
          <p:spPr bwMode="gray">
            <a:xfrm flipH="1">
              <a:off x="3346" y="288"/>
              <a:ext cx="48" cy="2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96" y="288"/>
                </a:cxn>
              </a:cxnLst>
              <a:rect l="0" t="0" r="r" b="b"/>
              <a:pathLst>
                <a:path w="96" h="288">
                  <a:moveTo>
                    <a:pt x="96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pic>
        <p:nvPicPr>
          <p:cNvPr id="20" name="Picture 19" descr="nse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848600" y="6400800"/>
            <a:ext cx="381000" cy="3932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8975" y="6400800"/>
            <a:ext cx="12160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eb3u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Jeff Sly</a:t>
            </a:r>
          </a:p>
          <a:p>
            <a:r>
              <a:rPr lang="en-US" sz="2400" dirty="0" smtClean="0"/>
              <a:t>Principal IT Architect</a:t>
            </a:r>
          </a:p>
          <a:p>
            <a:r>
              <a:rPr lang="en-US" sz="2400" dirty="0" smtClean="0"/>
              <a:t>jsly@nuskin.com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5638800" cy="682625"/>
          </a:xfrm>
        </p:spPr>
        <p:txBody>
          <a:bodyPr/>
          <a:lstStyle/>
          <a:p>
            <a:r>
              <a:rPr lang="en-US" dirty="0" smtClean="0"/>
              <a:t>Case Study </a:t>
            </a:r>
            <a:br>
              <a:rPr lang="en-US" dirty="0" smtClean="0"/>
            </a:br>
            <a:r>
              <a:rPr lang="en-US" dirty="0" smtClean="0"/>
              <a:t>Nagios @ Nu Skin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876800"/>
            <a:ext cx="2743200" cy="103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5867399" cy="487363"/>
          </a:xfrm>
        </p:spPr>
        <p:txBody>
          <a:bodyPr/>
          <a:lstStyle/>
          <a:p>
            <a:r>
              <a:rPr lang="en-US" b="1" dirty="0" smtClean="0"/>
              <a:t>Resulting Monitoring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dirty="0" smtClean="0"/>
              <a:t>Tried to make Operations clearing house for all warnings and alerts from 10+ tools</a:t>
            </a:r>
          </a:p>
          <a:p>
            <a:r>
              <a:rPr lang="en-US" dirty="0" smtClean="0"/>
              <a:t>Operations was overwhelmed </a:t>
            </a:r>
          </a:p>
          <a:p>
            <a:r>
              <a:rPr lang="en-US" dirty="0" smtClean="0"/>
              <a:t>Took 4 process steps and lots of software to notify of critical failures</a:t>
            </a:r>
          </a:p>
          <a:p>
            <a:r>
              <a:rPr lang="en-US" dirty="0" smtClean="0"/>
              <a:t>Most Administrators setup own private monitoring to receive warnings</a:t>
            </a:r>
          </a:p>
          <a:p>
            <a:r>
              <a:rPr lang="en-US" dirty="0" smtClean="0"/>
              <a:t>Many false notifications</a:t>
            </a:r>
          </a:p>
          <a:p>
            <a:r>
              <a:rPr lang="en-US" dirty="0" smtClean="0"/>
              <a:t>Late notifications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16158" b="12926"/>
          <a:stretch>
            <a:fillRect/>
          </a:stretch>
        </p:blipFill>
        <p:spPr bwMode="auto">
          <a:xfrm>
            <a:off x="3352800" y="6400800"/>
            <a:ext cx="2674079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 Is (start of project)</a:t>
            </a:r>
            <a:endParaRPr lang="en-US" b="1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781550" cy="345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52578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Business Customers were Unhappy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Old Monitoring Work 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steps to notify system administrator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52400" y="2667000"/>
            <a:ext cx="990600" cy="762000"/>
          </a:xfrm>
          <a:prstGeom prst="hexagon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Network</a:t>
            </a:r>
          </a:p>
        </p:txBody>
      </p:sp>
      <p:sp>
        <p:nvSpPr>
          <p:cNvPr id="5" name="Regular Pentagon 4"/>
          <p:cNvSpPr/>
          <p:nvPr/>
        </p:nvSpPr>
        <p:spPr>
          <a:xfrm>
            <a:off x="2438400" y="5105400"/>
            <a:ext cx="1066800" cy="990600"/>
          </a:xfrm>
          <a:prstGeom prst="pentagon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Foglight</a:t>
            </a:r>
            <a:endParaRPr lang="en-US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2743200" y="1219200"/>
            <a:ext cx="1524000" cy="1295400"/>
          </a:xfrm>
          <a:prstGeom prst="diamond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Email HelpDesk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Error</a:t>
            </a:r>
            <a:endParaRPr lang="en-US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3810000"/>
            <a:ext cx="838200" cy="838200"/>
          </a:xfrm>
          <a:prstGeom prst="ellipse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Scripts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5181600" y="5334000"/>
            <a:ext cx="838200" cy="762000"/>
          </a:xfrm>
          <a:prstGeom prst="triangle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BAC</a:t>
            </a:r>
          </a:p>
        </p:txBody>
      </p:sp>
      <p:sp>
        <p:nvSpPr>
          <p:cNvPr id="9" name="Trapezoid 8"/>
          <p:cNvSpPr/>
          <p:nvPr/>
        </p:nvSpPr>
        <p:spPr>
          <a:xfrm>
            <a:off x="8153400" y="3429000"/>
            <a:ext cx="838200" cy="685800"/>
          </a:xfrm>
          <a:prstGeom prst="trapezoid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HP NNM</a:t>
            </a:r>
          </a:p>
        </p:txBody>
      </p:sp>
      <p:sp>
        <p:nvSpPr>
          <p:cNvPr id="10" name="Plaque 9"/>
          <p:cNvSpPr/>
          <p:nvPr/>
        </p:nvSpPr>
        <p:spPr>
          <a:xfrm>
            <a:off x="6324600" y="5105400"/>
            <a:ext cx="914400" cy="762000"/>
          </a:xfrm>
          <a:prstGeom prst="plaque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SiteScope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86200" y="5486400"/>
            <a:ext cx="838200" cy="762000"/>
          </a:xfrm>
          <a:prstGeom prst="roundRect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Sitescope 6</a:t>
            </a:r>
          </a:p>
        </p:txBody>
      </p:sp>
      <p:sp>
        <p:nvSpPr>
          <p:cNvPr id="4110" name="Title 16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96200" cy="990600"/>
          </a:xfrm>
        </p:spPr>
        <p:txBody>
          <a:bodyPr/>
          <a:lstStyle/>
          <a:p>
            <a:pPr eaLnBrk="1" hangingPunct="1"/>
            <a:r>
              <a:rPr lang="en-US" sz="2600" b="1" dirty="0" smtClean="0"/>
              <a:t>Step 1: Everything Emails Operations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19200" y="2133600"/>
            <a:ext cx="1600200" cy="8382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20000" y="4648200"/>
            <a:ext cx="685800" cy="685800"/>
          </a:xfrm>
          <a:prstGeom prst="rect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Nagios</a:t>
            </a:r>
          </a:p>
        </p:txBody>
      </p:sp>
      <p:sp>
        <p:nvSpPr>
          <p:cNvPr id="21" name="Oval 20"/>
          <p:cNvSpPr/>
          <p:nvPr/>
        </p:nvSpPr>
        <p:spPr>
          <a:xfrm>
            <a:off x="990600" y="4876800"/>
            <a:ext cx="1219200" cy="609600"/>
          </a:xfrm>
          <a:prstGeom prst="ellipse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Database</a:t>
            </a:r>
            <a:endParaRPr lang="en-US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371600" y="2362200"/>
            <a:ext cx="1600200" cy="14478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409700" y="3086100"/>
            <a:ext cx="2209800" cy="9144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1866900" y="3771900"/>
            <a:ext cx="2438400" cy="762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2476500" y="3543300"/>
            <a:ext cx="2667000" cy="9144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3238500" y="3009900"/>
            <a:ext cx="2514600" cy="18288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3810000" y="2667000"/>
            <a:ext cx="2743200" cy="22860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962400" y="2514600"/>
            <a:ext cx="3505200" cy="20574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4191000" y="2362200"/>
            <a:ext cx="3962400" cy="12192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user.jpg"/>
          <p:cNvPicPr>
            <a:picLocks noChangeAspect="1"/>
          </p:cNvPicPr>
          <p:nvPr/>
        </p:nvPicPr>
        <p:blipFill>
          <a:blip r:embed="rId3" cstate="print"/>
          <a:srcRect l="21333" t="14222" r="21778" b="11111"/>
          <a:stretch>
            <a:fillRect/>
          </a:stretch>
        </p:blipFill>
        <p:spPr>
          <a:xfrm flipH="1">
            <a:off x="4876800" y="1295400"/>
            <a:ext cx="870857" cy="1143000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>
          <a:xfrm>
            <a:off x="4419600" y="1752600"/>
            <a:ext cx="381000" cy="1524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5943600" y="1752600"/>
            <a:ext cx="381000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" name="Picture 58" descr="server sup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371600"/>
            <a:ext cx="817756" cy="838200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4800600" y="914400"/>
            <a:ext cx="4343400" cy="1828800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52400" y="2667000"/>
            <a:ext cx="990600" cy="762000"/>
          </a:xfrm>
          <a:prstGeom prst="hexagon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Network</a:t>
            </a:r>
          </a:p>
        </p:txBody>
      </p:sp>
      <p:sp>
        <p:nvSpPr>
          <p:cNvPr id="5" name="Regular Pentagon 4"/>
          <p:cNvSpPr/>
          <p:nvPr/>
        </p:nvSpPr>
        <p:spPr>
          <a:xfrm>
            <a:off x="2438400" y="5105400"/>
            <a:ext cx="1066800" cy="990600"/>
          </a:xfrm>
          <a:prstGeom prst="pentagon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Foglight</a:t>
            </a:r>
            <a:endParaRPr lang="en-US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3810000"/>
            <a:ext cx="838200" cy="838200"/>
          </a:xfrm>
          <a:prstGeom prst="ellipse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Scripts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5181600" y="5334000"/>
            <a:ext cx="838200" cy="762000"/>
          </a:xfrm>
          <a:prstGeom prst="triangle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BAC</a:t>
            </a:r>
          </a:p>
        </p:txBody>
      </p:sp>
      <p:sp>
        <p:nvSpPr>
          <p:cNvPr id="9" name="Trapezoid 8"/>
          <p:cNvSpPr/>
          <p:nvPr/>
        </p:nvSpPr>
        <p:spPr>
          <a:xfrm>
            <a:off x="8153400" y="3429000"/>
            <a:ext cx="838200" cy="685800"/>
          </a:xfrm>
          <a:prstGeom prst="trapezoid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HP NNM</a:t>
            </a:r>
          </a:p>
        </p:txBody>
      </p:sp>
      <p:sp>
        <p:nvSpPr>
          <p:cNvPr id="10" name="Plaque 9"/>
          <p:cNvSpPr/>
          <p:nvPr/>
        </p:nvSpPr>
        <p:spPr>
          <a:xfrm>
            <a:off x="6324600" y="5105400"/>
            <a:ext cx="914400" cy="762000"/>
          </a:xfrm>
          <a:prstGeom prst="plaque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SiteScope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86200" y="5486400"/>
            <a:ext cx="838200" cy="762000"/>
          </a:xfrm>
          <a:prstGeom prst="roundRect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Sitescope 6</a:t>
            </a:r>
          </a:p>
        </p:txBody>
      </p:sp>
      <p:sp>
        <p:nvSpPr>
          <p:cNvPr id="4110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86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Step 2: Operations Opens Email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19200" y="2133600"/>
            <a:ext cx="1600200" cy="8382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20000" y="4648200"/>
            <a:ext cx="685800" cy="685800"/>
          </a:xfrm>
          <a:prstGeom prst="rect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Nagios</a:t>
            </a:r>
          </a:p>
        </p:txBody>
      </p:sp>
      <p:sp>
        <p:nvSpPr>
          <p:cNvPr id="21" name="Oval 20"/>
          <p:cNvSpPr/>
          <p:nvPr/>
        </p:nvSpPr>
        <p:spPr>
          <a:xfrm>
            <a:off x="990600" y="4876800"/>
            <a:ext cx="1219200" cy="609600"/>
          </a:xfrm>
          <a:prstGeom prst="ellipse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Database</a:t>
            </a:r>
            <a:endParaRPr lang="en-US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371600" y="2362200"/>
            <a:ext cx="1600200" cy="14478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409700" y="3086100"/>
            <a:ext cx="2209800" cy="9144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1866900" y="3771900"/>
            <a:ext cx="2438400" cy="762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2476500" y="3543300"/>
            <a:ext cx="2667000" cy="9144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3238500" y="3009900"/>
            <a:ext cx="2514600" cy="18288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3810000" y="2667000"/>
            <a:ext cx="2743200" cy="22860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962400" y="2514600"/>
            <a:ext cx="3505200" cy="20574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4191000" y="2362200"/>
            <a:ext cx="3962400" cy="1219200"/>
          </a:xfrm>
          <a:prstGeom prst="straightConnector1">
            <a:avLst/>
          </a:prstGeom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user.jpg"/>
          <p:cNvPicPr>
            <a:picLocks noChangeAspect="1"/>
          </p:cNvPicPr>
          <p:nvPr/>
        </p:nvPicPr>
        <p:blipFill>
          <a:blip r:embed="rId3" cstate="print"/>
          <a:srcRect l="21333" t="14222" r="21778" b="11111"/>
          <a:stretch>
            <a:fillRect/>
          </a:stretch>
        </p:blipFill>
        <p:spPr>
          <a:xfrm flipH="1">
            <a:off x="4876800" y="1295400"/>
            <a:ext cx="870857" cy="1143000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>
          <a:xfrm>
            <a:off x="4419600" y="1752600"/>
            <a:ext cx="381000" cy="1524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5943600" y="1752600"/>
            <a:ext cx="381000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" name="Picture 58" descr="server sup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371600"/>
            <a:ext cx="817756" cy="8382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5867400" y="1066800"/>
            <a:ext cx="1981200" cy="1447800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2514600"/>
            <a:ext cx="9144000" cy="3886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038600" y="2286000"/>
            <a:ext cx="762000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1981200" y="1981200"/>
            <a:ext cx="1447800" cy="533400"/>
          </a:xfrm>
          <a:prstGeom prst="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2743200" y="1219200"/>
            <a:ext cx="1524000" cy="1295400"/>
          </a:xfrm>
          <a:prstGeom prst="diamond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Email HelpDesk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Error</a:t>
            </a:r>
            <a:endParaRPr lang="en-US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3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ight Arrow 42"/>
          <p:cNvSpPr/>
          <p:nvPr/>
        </p:nvSpPr>
        <p:spPr>
          <a:xfrm>
            <a:off x="5943600" y="1752600"/>
            <a:ext cx="381000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1219200" y="2133600"/>
            <a:ext cx="6934200" cy="3200400"/>
            <a:chOff x="1219200" y="2286000"/>
            <a:chExt cx="6934200" cy="32004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1219200" y="2286000"/>
              <a:ext cx="1600200" cy="8382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71600" y="2514600"/>
              <a:ext cx="1600200" cy="14478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1409700" y="3238500"/>
              <a:ext cx="2209800" cy="9144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866900" y="3924300"/>
              <a:ext cx="2438400" cy="762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2476500" y="3695700"/>
              <a:ext cx="2667000" cy="9144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V="1">
              <a:off x="3238500" y="3162300"/>
              <a:ext cx="2514600" cy="18288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>
              <a:off x="3810000" y="2819400"/>
              <a:ext cx="2743200" cy="22860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3962400" y="2667000"/>
              <a:ext cx="3505200" cy="20574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>
              <a:off x="4191000" y="2514600"/>
              <a:ext cx="3962400" cy="12192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0" y="1981200"/>
            <a:ext cx="8610600" cy="3505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2743200" y="1219200"/>
            <a:ext cx="1524000" cy="1295400"/>
          </a:xfrm>
          <a:prstGeom prst="diamond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Email HelpDesk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Error</a:t>
            </a:r>
            <a:endParaRPr lang="en-US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10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Step 3: Operations Checks Source</a:t>
            </a:r>
          </a:p>
        </p:txBody>
      </p:sp>
      <p:pic>
        <p:nvPicPr>
          <p:cNvPr id="47" name="Picture 46" descr="user.jpg"/>
          <p:cNvPicPr>
            <a:picLocks noChangeAspect="1"/>
          </p:cNvPicPr>
          <p:nvPr/>
        </p:nvPicPr>
        <p:blipFill>
          <a:blip r:embed="rId3" cstate="print"/>
          <a:srcRect l="21333" t="14222" r="21778" b="11111"/>
          <a:stretch>
            <a:fillRect/>
          </a:stretch>
        </p:blipFill>
        <p:spPr>
          <a:xfrm flipH="1">
            <a:off x="4876800" y="1295400"/>
            <a:ext cx="870857" cy="1143000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>
          <a:xfrm>
            <a:off x="4419600" y="1752600"/>
            <a:ext cx="381000" cy="1524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" name="Picture 58" descr="server sup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371600"/>
            <a:ext cx="817756" cy="838200"/>
          </a:xfrm>
          <a:prstGeom prst="rect">
            <a:avLst/>
          </a:prstGeom>
        </p:spPr>
      </p:pic>
      <p:grpSp>
        <p:nvGrpSpPr>
          <p:cNvPr id="3" name="Group 37"/>
          <p:cNvGrpSpPr/>
          <p:nvPr/>
        </p:nvGrpSpPr>
        <p:grpSpPr>
          <a:xfrm>
            <a:off x="152400" y="2667000"/>
            <a:ext cx="8839200" cy="3581400"/>
            <a:chOff x="152400" y="2819400"/>
            <a:chExt cx="8839200" cy="3581400"/>
          </a:xfrm>
        </p:grpSpPr>
        <p:sp>
          <p:nvSpPr>
            <p:cNvPr id="4" name="Hexagon 3"/>
            <p:cNvSpPr/>
            <p:nvPr/>
          </p:nvSpPr>
          <p:spPr>
            <a:xfrm>
              <a:off x="152400" y="2819400"/>
              <a:ext cx="990600" cy="762000"/>
            </a:xfrm>
            <a:prstGeom prst="hexagon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Network</a:t>
              </a:r>
            </a:p>
          </p:txBody>
        </p:sp>
        <p:sp>
          <p:nvSpPr>
            <p:cNvPr id="5" name="Regular Pentagon 4"/>
            <p:cNvSpPr/>
            <p:nvPr/>
          </p:nvSpPr>
          <p:spPr>
            <a:xfrm>
              <a:off x="2438400" y="5257800"/>
              <a:ext cx="1066800" cy="990600"/>
            </a:xfrm>
            <a:prstGeom prst="pentagon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Foglight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81000" y="3962400"/>
              <a:ext cx="838200" cy="838200"/>
            </a:xfrm>
            <a:prstGeom prst="ellips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System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Scripts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181600" y="5486400"/>
              <a:ext cx="838200" cy="762000"/>
            </a:xfrm>
            <a:prstGeom prst="triangl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BAC</a:t>
              </a:r>
            </a:p>
          </p:txBody>
        </p:sp>
        <p:sp>
          <p:nvSpPr>
            <p:cNvPr id="9" name="Trapezoid 8"/>
            <p:cNvSpPr/>
            <p:nvPr/>
          </p:nvSpPr>
          <p:spPr>
            <a:xfrm>
              <a:off x="8153400" y="3581400"/>
              <a:ext cx="838200" cy="685800"/>
            </a:xfrm>
            <a:prstGeom prst="trapezoid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HP NNM</a:t>
              </a:r>
            </a:p>
          </p:txBody>
        </p:sp>
        <p:sp>
          <p:nvSpPr>
            <p:cNvPr id="10" name="Plaque 9"/>
            <p:cNvSpPr/>
            <p:nvPr/>
          </p:nvSpPr>
          <p:spPr>
            <a:xfrm>
              <a:off x="6324600" y="5257800"/>
              <a:ext cx="914400" cy="762000"/>
            </a:xfrm>
            <a:prstGeom prst="plaqu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SiteScope 8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86200" y="5638800"/>
              <a:ext cx="838200" cy="762000"/>
            </a:xfrm>
            <a:prstGeom prst="roundRect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Sitescope 6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48006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Nagios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90600" y="5029200"/>
              <a:ext cx="1219200" cy="609600"/>
            </a:xfrm>
            <a:prstGeom prst="ellips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Database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5791200" y="1066800"/>
            <a:ext cx="1981200" cy="1447800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67000" y="1066800"/>
            <a:ext cx="1676400" cy="1447800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35"/>
          <p:cNvGrpSpPr/>
          <p:nvPr/>
        </p:nvGrpSpPr>
        <p:grpSpPr>
          <a:xfrm>
            <a:off x="1295400" y="2133600"/>
            <a:ext cx="6858000" cy="3200400"/>
            <a:chOff x="1295400" y="2286000"/>
            <a:chExt cx="6858000" cy="3200400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1295400" y="2286000"/>
              <a:ext cx="3352800" cy="10668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1447800" y="2438400"/>
              <a:ext cx="3276600" cy="17526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133600" y="2590800"/>
              <a:ext cx="2667000" cy="23622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2819400" y="3124200"/>
              <a:ext cx="2514600" cy="17526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 flipH="1" flipV="1">
              <a:off x="3505200" y="3810000"/>
              <a:ext cx="2667000" cy="6858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V="1">
              <a:off x="4305300" y="3924300"/>
              <a:ext cx="2514600" cy="3048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V="1">
              <a:off x="5067300" y="3390900"/>
              <a:ext cx="2286000" cy="11430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0800000">
              <a:off x="5791200" y="2667000"/>
              <a:ext cx="2057400" cy="19812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0800000">
              <a:off x="6019800" y="2514600"/>
              <a:ext cx="2133600" cy="9906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4343400" y="1524000"/>
            <a:ext cx="533400" cy="457200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/>
          <p:nvPr/>
        </p:nvGrpSpPr>
        <p:grpSpPr>
          <a:xfrm>
            <a:off x="1295400" y="2133600"/>
            <a:ext cx="6858000" cy="3200400"/>
            <a:chOff x="1295400" y="2286000"/>
            <a:chExt cx="6858000" cy="3200400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1295400" y="2286000"/>
              <a:ext cx="3352800" cy="1066800"/>
            </a:xfrm>
            <a:prstGeom prst="straightConnector1">
              <a:avLst/>
            </a:prstGeom>
            <a:ln w="38100" cap="flat">
              <a:solidFill>
                <a:schemeClr val="accent3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1447800" y="2438400"/>
              <a:ext cx="3276600" cy="1752600"/>
            </a:xfrm>
            <a:prstGeom prst="straightConnector1">
              <a:avLst/>
            </a:prstGeom>
            <a:ln w="38100" cap="flat">
              <a:solidFill>
                <a:schemeClr val="accent3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133600" y="2590800"/>
              <a:ext cx="2667000" cy="2362200"/>
            </a:xfrm>
            <a:prstGeom prst="straightConnector1">
              <a:avLst/>
            </a:prstGeom>
            <a:ln w="38100" cap="flat">
              <a:solidFill>
                <a:schemeClr val="accent3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2819400" y="3124200"/>
              <a:ext cx="2514600" cy="1752600"/>
            </a:xfrm>
            <a:prstGeom prst="straightConnector1">
              <a:avLst/>
            </a:prstGeom>
            <a:ln w="38100" cap="flat">
              <a:solidFill>
                <a:schemeClr val="accent3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 flipH="1" flipV="1">
              <a:off x="3505200" y="3810000"/>
              <a:ext cx="2667000" cy="685800"/>
            </a:xfrm>
            <a:prstGeom prst="straightConnector1">
              <a:avLst/>
            </a:prstGeom>
            <a:ln w="38100" cap="flat">
              <a:solidFill>
                <a:schemeClr val="accent3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V="1">
              <a:off x="4305300" y="3924300"/>
              <a:ext cx="2514600" cy="304800"/>
            </a:xfrm>
            <a:prstGeom prst="straightConnector1">
              <a:avLst/>
            </a:prstGeom>
            <a:ln w="38100" cap="flat">
              <a:solidFill>
                <a:schemeClr val="accent3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V="1">
              <a:off x="5067300" y="3390900"/>
              <a:ext cx="2286000" cy="1143000"/>
            </a:xfrm>
            <a:prstGeom prst="straightConnector1">
              <a:avLst/>
            </a:prstGeom>
            <a:ln w="38100" cap="flat">
              <a:solidFill>
                <a:schemeClr val="accent3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0800000">
              <a:off x="5791200" y="2667000"/>
              <a:ext cx="2057400" cy="1981200"/>
            </a:xfrm>
            <a:prstGeom prst="straightConnector1">
              <a:avLst/>
            </a:prstGeom>
            <a:ln w="38100" cap="flat">
              <a:solidFill>
                <a:schemeClr val="accent3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0800000">
              <a:off x="6019800" y="2514600"/>
              <a:ext cx="2133600" cy="990600"/>
            </a:xfrm>
            <a:prstGeom prst="straightConnector1">
              <a:avLst/>
            </a:prstGeom>
            <a:ln w="38100" cap="flat">
              <a:solidFill>
                <a:schemeClr val="accent3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1219200" y="2133600"/>
            <a:ext cx="6934200" cy="3200400"/>
            <a:chOff x="1219200" y="2286000"/>
            <a:chExt cx="6934200" cy="32004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1219200" y="2286000"/>
              <a:ext cx="1600200" cy="8382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71600" y="2514600"/>
              <a:ext cx="1600200" cy="14478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1409700" y="3238500"/>
              <a:ext cx="2209800" cy="9144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866900" y="3924300"/>
              <a:ext cx="2438400" cy="762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2476500" y="3695700"/>
              <a:ext cx="2667000" cy="9144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V="1">
              <a:off x="3238500" y="3162300"/>
              <a:ext cx="2514600" cy="18288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>
              <a:off x="3810000" y="2819400"/>
              <a:ext cx="2743200" cy="22860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3962400" y="2667000"/>
              <a:ext cx="3505200" cy="20574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>
              <a:off x="4191000" y="2514600"/>
              <a:ext cx="3962400" cy="12192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0" y="1981200"/>
            <a:ext cx="8610600" cy="3505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2743200" y="1219200"/>
            <a:ext cx="1524000" cy="1295400"/>
          </a:xfrm>
          <a:prstGeom prst="diamond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Email HelpDesk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Error</a:t>
            </a:r>
            <a:endParaRPr lang="en-US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10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Step 4: Operations Calls admin</a:t>
            </a:r>
          </a:p>
        </p:txBody>
      </p:sp>
      <p:pic>
        <p:nvPicPr>
          <p:cNvPr id="47" name="Picture 46" descr="user.jpg"/>
          <p:cNvPicPr>
            <a:picLocks noChangeAspect="1"/>
          </p:cNvPicPr>
          <p:nvPr/>
        </p:nvPicPr>
        <p:blipFill>
          <a:blip r:embed="rId3" cstate="print"/>
          <a:srcRect l="21333" t="14222" r="21778" b="11111"/>
          <a:stretch>
            <a:fillRect/>
          </a:stretch>
        </p:blipFill>
        <p:spPr>
          <a:xfrm flipH="1">
            <a:off x="4876800" y="1295400"/>
            <a:ext cx="870857" cy="1143000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>
          <a:xfrm>
            <a:off x="4419600" y="1752600"/>
            <a:ext cx="381000" cy="1524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5943600" y="1752600"/>
            <a:ext cx="381000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" name="Picture 58" descr="server support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6400800" y="1219200"/>
            <a:ext cx="1066800" cy="1093470"/>
          </a:xfrm>
          <a:prstGeom prst="rect">
            <a:avLst/>
          </a:prstGeom>
        </p:spPr>
      </p:pic>
      <p:grpSp>
        <p:nvGrpSpPr>
          <p:cNvPr id="12" name="Group 37"/>
          <p:cNvGrpSpPr/>
          <p:nvPr/>
        </p:nvGrpSpPr>
        <p:grpSpPr>
          <a:xfrm>
            <a:off x="152400" y="2667000"/>
            <a:ext cx="8839200" cy="3581400"/>
            <a:chOff x="152400" y="2819400"/>
            <a:chExt cx="8839200" cy="3581400"/>
          </a:xfrm>
        </p:grpSpPr>
        <p:sp>
          <p:nvSpPr>
            <p:cNvPr id="4" name="Hexagon 3"/>
            <p:cNvSpPr/>
            <p:nvPr/>
          </p:nvSpPr>
          <p:spPr>
            <a:xfrm>
              <a:off x="152400" y="2819400"/>
              <a:ext cx="990600" cy="762000"/>
            </a:xfrm>
            <a:prstGeom prst="hexagon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Network</a:t>
              </a:r>
            </a:p>
          </p:txBody>
        </p:sp>
        <p:sp>
          <p:nvSpPr>
            <p:cNvPr id="5" name="Regular Pentagon 4"/>
            <p:cNvSpPr/>
            <p:nvPr/>
          </p:nvSpPr>
          <p:spPr>
            <a:xfrm>
              <a:off x="2438400" y="5257800"/>
              <a:ext cx="1143000" cy="990600"/>
            </a:xfrm>
            <a:prstGeom prst="pentagon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</a:rPr>
                <a:t>Foglight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04800" y="3886200"/>
              <a:ext cx="990600" cy="990600"/>
            </a:xfrm>
            <a:prstGeom prst="ellips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System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Scripts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181600" y="5486400"/>
              <a:ext cx="990600" cy="762000"/>
            </a:xfrm>
            <a:prstGeom prst="triangl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</a:rPr>
                <a:t>BAC</a:t>
              </a:r>
            </a:p>
          </p:txBody>
        </p:sp>
        <p:sp>
          <p:nvSpPr>
            <p:cNvPr id="9" name="Trapezoid 8"/>
            <p:cNvSpPr/>
            <p:nvPr/>
          </p:nvSpPr>
          <p:spPr>
            <a:xfrm>
              <a:off x="8153400" y="3581400"/>
              <a:ext cx="838200" cy="685800"/>
            </a:xfrm>
            <a:prstGeom prst="trapezoid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</a:rPr>
                <a:t>HP NNM</a:t>
              </a:r>
            </a:p>
          </p:txBody>
        </p:sp>
        <p:sp>
          <p:nvSpPr>
            <p:cNvPr id="10" name="Plaque 9"/>
            <p:cNvSpPr/>
            <p:nvPr/>
          </p:nvSpPr>
          <p:spPr>
            <a:xfrm>
              <a:off x="6324600" y="5257800"/>
              <a:ext cx="914400" cy="762000"/>
            </a:xfrm>
            <a:prstGeom prst="plaqu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</a:rPr>
                <a:t>SiteScope 8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86200" y="5638800"/>
              <a:ext cx="914400" cy="762000"/>
            </a:xfrm>
            <a:prstGeom prst="roundRect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</a:rPr>
                <a:t>Sitescope 6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48006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Nagios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90600" y="5029200"/>
              <a:ext cx="1219200" cy="609600"/>
            </a:xfrm>
            <a:prstGeom prst="ellips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</a:rPr>
                <a:t>Database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2667000" y="1066800"/>
            <a:ext cx="2133600" cy="1524000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457200"/>
            <a:ext cx="5867400" cy="487363"/>
          </a:xfrm>
        </p:spPr>
        <p:txBody>
          <a:bodyPr/>
          <a:lstStyle/>
          <a:p>
            <a:r>
              <a:rPr lang="en-US" b="1" dirty="0" smtClean="0"/>
              <a:t>Inventory of Existing Checks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 smtClean="0"/>
              <a:t>Regular Expression </a:t>
            </a:r>
            <a:r>
              <a:rPr lang="en-US" sz="2400" dirty="0" smtClean="0"/>
              <a:t>found on Web Page Monitoring	</a:t>
            </a:r>
          </a:p>
          <a:p>
            <a:r>
              <a:rPr lang="en-US" sz="2400" b="1" dirty="0" smtClean="0"/>
              <a:t>HTTP</a:t>
            </a:r>
            <a:r>
              <a:rPr lang="en-US" sz="2400" dirty="0" smtClean="0"/>
              <a:t> Check - Up or Down	</a:t>
            </a:r>
          </a:p>
          <a:p>
            <a:r>
              <a:rPr lang="en-US" sz="2400" b="1" dirty="0" smtClean="0"/>
              <a:t>Ping</a:t>
            </a:r>
            <a:r>
              <a:rPr lang="en-US" sz="2400" dirty="0" smtClean="0"/>
              <a:t> Host Up or Down	</a:t>
            </a:r>
          </a:p>
          <a:p>
            <a:r>
              <a:rPr lang="en-US" sz="2400" b="1" dirty="0" smtClean="0"/>
              <a:t>PORT</a:t>
            </a:r>
            <a:r>
              <a:rPr lang="en-US" sz="2400" dirty="0" smtClean="0"/>
              <a:t> monitoring	</a:t>
            </a:r>
          </a:p>
          <a:p>
            <a:r>
              <a:rPr lang="en-US" sz="2400" b="1" dirty="0" smtClean="0"/>
              <a:t>FTP</a:t>
            </a:r>
            <a:r>
              <a:rPr lang="en-US" sz="2400" dirty="0" smtClean="0"/>
              <a:t> checking	</a:t>
            </a:r>
          </a:p>
          <a:p>
            <a:r>
              <a:rPr lang="en-US" sz="2400" b="1" dirty="0" smtClean="0"/>
              <a:t>SMTP</a:t>
            </a:r>
            <a:r>
              <a:rPr lang="en-US" sz="2400" dirty="0" smtClean="0"/>
              <a:t> checking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 smtClean="0"/>
              <a:t>SNMP</a:t>
            </a:r>
            <a:r>
              <a:rPr lang="en-US" sz="2400" dirty="0" smtClean="0"/>
              <a:t> monitoring - no trap catching yet	</a:t>
            </a:r>
          </a:p>
          <a:p>
            <a:r>
              <a:rPr lang="en-US" sz="2400" b="1" dirty="0" smtClean="0"/>
              <a:t>Radius</a:t>
            </a:r>
            <a:r>
              <a:rPr lang="en-US" sz="2400" dirty="0" smtClean="0"/>
              <a:t>	</a:t>
            </a:r>
          </a:p>
          <a:p>
            <a:r>
              <a:rPr lang="en-US" sz="2400" b="1" dirty="0" smtClean="0"/>
              <a:t>DNS</a:t>
            </a:r>
            <a:r>
              <a:rPr lang="en-US" sz="2400" dirty="0" smtClean="0"/>
              <a:t> monitoring	</a:t>
            </a:r>
          </a:p>
          <a:p>
            <a:r>
              <a:rPr lang="en-US" sz="2400" b="1" dirty="0" smtClean="0"/>
              <a:t>Disk</a:t>
            </a:r>
            <a:r>
              <a:rPr lang="en-US" sz="2400" dirty="0" smtClean="0"/>
              <a:t> Space monitoring	</a:t>
            </a:r>
          </a:p>
          <a:p>
            <a:r>
              <a:rPr lang="en-US" sz="2400" b="1" dirty="0" smtClean="0"/>
              <a:t>CPU</a:t>
            </a:r>
            <a:r>
              <a:rPr lang="en-US" sz="2400" dirty="0" smtClean="0"/>
              <a:t> and Load Average monitoring</a:t>
            </a:r>
          </a:p>
          <a:p>
            <a:r>
              <a:rPr lang="en-US" sz="2400" b="1" dirty="0" smtClean="0"/>
              <a:t>Memory</a:t>
            </a:r>
            <a:r>
              <a:rPr lang="en-US" sz="2400" dirty="0" smtClean="0"/>
              <a:t> Monitoring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457200"/>
            <a:ext cx="5867400" cy="487363"/>
          </a:xfrm>
        </p:spPr>
        <p:txBody>
          <a:bodyPr/>
          <a:lstStyle/>
          <a:p>
            <a:r>
              <a:rPr lang="en-US" b="1" dirty="0" smtClean="0"/>
              <a:t>Inventory of Existing Checks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 smtClean="0"/>
              <a:t>Service</a:t>
            </a:r>
            <a:r>
              <a:rPr lang="en-US" sz="2400" dirty="0" smtClean="0"/>
              <a:t> monitoring	</a:t>
            </a:r>
          </a:p>
          <a:p>
            <a:r>
              <a:rPr lang="en-US" sz="2400" b="1" dirty="0" smtClean="0"/>
              <a:t>Transaction</a:t>
            </a:r>
            <a:r>
              <a:rPr lang="en-US" sz="2400" dirty="0" smtClean="0"/>
              <a:t> monitoring - page load times – performance graph	</a:t>
            </a:r>
          </a:p>
          <a:p>
            <a:r>
              <a:rPr lang="en-US" sz="2400" dirty="0" smtClean="0"/>
              <a:t>Website click through (</a:t>
            </a:r>
            <a:r>
              <a:rPr lang="en-US" sz="2400" dirty="0" err="1" smtClean="0"/>
              <a:t>Webinject</a:t>
            </a:r>
            <a:r>
              <a:rPr lang="en-US" sz="2400" dirty="0" smtClean="0"/>
              <a:t> not working)	</a:t>
            </a:r>
          </a:p>
          <a:p>
            <a:r>
              <a:rPr lang="en-US" sz="2400" b="1" dirty="0" smtClean="0"/>
              <a:t>Log </a:t>
            </a:r>
            <a:r>
              <a:rPr lang="en-US" sz="2400" dirty="0" smtClean="0"/>
              <a:t>File monitor –parse for Errors</a:t>
            </a:r>
          </a:p>
          <a:p>
            <a:r>
              <a:rPr lang="en-US" sz="2400" b="1" dirty="0" smtClean="0"/>
              <a:t>Java</a:t>
            </a:r>
            <a:r>
              <a:rPr lang="en-US" sz="2400" dirty="0" smtClean="0"/>
              <a:t> HEAP, Thread, </a:t>
            </a:r>
            <a:r>
              <a:rPr lang="en-US" sz="2400" dirty="0" err="1" smtClean="0"/>
              <a:t>Threadlock</a:t>
            </a:r>
            <a:r>
              <a:rPr lang="en-US" sz="2400" dirty="0" smtClean="0"/>
              <a:t> monitoring	</a:t>
            </a:r>
          </a:p>
          <a:p>
            <a:pPr>
              <a:buNone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 smtClean="0"/>
              <a:t>Apache</a:t>
            </a:r>
            <a:r>
              <a:rPr lang="en-US" sz="2400" dirty="0" smtClean="0"/>
              <a:t> thread and worker count monitors	</a:t>
            </a:r>
          </a:p>
          <a:p>
            <a:r>
              <a:rPr lang="en-US" sz="2400" b="1" dirty="0" smtClean="0"/>
              <a:t>Ecommerce</a:t>
            </a:r>
            <a:r>
              <a:rPr lang="en-US" sz="2400" dirty="0" smtClean="0"/>
              <a:t> shop monitors</a:t>
            </a:r>
          </a:p>
          <a:p>
            <a:r>
              <a:rPr lang="en-US" sz="2400" b="1" dirty="0" smtClean="0"/>
              <a:t>Email</a:t>
            </a:r>
            <a:r>
              <a:rPr lang="en-US" sz="2400" dirty="0" smtClean="0"/>
              <a:t> can send and receive	</a:t>
            </a:r>
          </a:p>
          <a:p>
            <a:r>
              <a:rPr lang="en-US" sz="2400" b="1" dirty="0" smtClean="0"/>
              <a:t>SQL</a:t>
            </a:r>
            <a:r>
              <a:rPr lang="en-US" sz="2400" dirty="0" smtClean="0"/>
              <a:t> query ODBC (catalog ODBC had bugs)	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Be</a:t>
            </a:r>
            <a:endParaRPr lang="en-US" b="1" dirty="0"/>
          </a:p>
        </p:txBody>
      </p:sp>
      <p:pic>
        <p:nvPicPr>
          <p:cNvPr id="7" name="Picture 6" descr="happy computer us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905000"/>
            <a:ext cx="3848809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67000" y="5257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Happy Customers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is in the Audience?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many of you are:</a:t>
            </a:r>
          </a:p>
          <a:p>
            <a:pPr lvl="1"/>
            <a:r>
              <a:rPr lang="en-US" dirty="0" smtClean="0"/>
              <a:t>Suppliers of Nagios or some value add-on for Nagios?</a:t>
            </a:r>
          </a:p>
          <a:p>
            <a:pPr lvl="1"/>
            <a:r>
              <a:rPr lang="en-US" dirty="0" smtClean="0"/>
              <a:t>Customers using Nagios?</a:t>
            </a:r>
          </a:p>
          <a:p>
            <a:pPr lvl="1"/>
            <a:r>
              <a:rPr lang="en-US" dirty="0" smtClean="0"/>
              <a:t>Just implementing Nagios or expanding implementation?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NagiosXI</a:t>
            </a:r>
            <a:r>
              <a:rPr lang="en-US" dirty="0" smtClean="0"/>
              <a:t>?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t="16158" b="12926"/>
          <a:stretch>
            <a:fillRect/>
          </a:stretch>
        </p:blipFill>
        <p:spPr bwMode="auto">
          <a:xfrm>
            <a:off x="3352800" y="6400800"/>
            <a:ext cx="2674079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MoM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Tool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Shared Ownership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Lowest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Nagios Monitor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1: </a:t>
            </a:r>
            <a:r>
              <a:rPr lang="en-US" b="1" dirty="0" err="1" smtClean="0"/>
              <a:t>MoM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first “break though” was the idea that even through we needed a centralized view for all monitoring that did not mean all monitoring had to be done by one monitoring tool.  </a:t>
            </a:r>
          </a:p>
          <a:p>
            <a:r>
              <a:rPr lang="en-US" dirty="0" smtClean="0"/>
              <a:t>We had to pick a “Manager </a:t>
            </a:r>
          </a:p>
          <a:p>
            <a:pPr>
              <a:buNone/>
            </a:pPr>
            <a:r>
              <a:rPr lang="en-US" dirty="0" smtClean="0"/>
              <a:t>   of the Monitors” (</a:t>
            </a:r>
            <a:r>
              <a:rPr lang="en-US" dirty="0" err="1" smtClean="0"/>
              <a:t>MoM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   to bring together the best of </a:t>
            </a:r>
          </a:p>
          <a:p>
            <a:pPr>
              <a:buNone/>
            </a:pPr>
            <a:r>
              <a:rPr lang="en-US" dirty="0" smtClean="0"/>
              <a:t>   breed monitoring.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3581400"/>
            <a:ext cx="2362200" cy="222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5867399" cy="487363"/>
          </a:xfrm>
        </p:spPr>
        <p:txBody>
          <a:bodyPr/>
          <a:lstStyle/>
          <a:p>
            <a:r>
              <a:rPr lang="en-US" b="1" dirty="0" err="1" smtClean="0"/>
              <a:t>MoM</a:t>
            </a:r>
            <a:r>
              <a:rPr lang="en-US" b="1" dirty="0" smtClean="0"/>
              <a:t> - according to Gartner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78"/>
          <a:stretch>
            <a:fillRect/>
          </a:stretch>
        </p:blipFill>
        <p:spPr bwMode="auto">
          <a:xfrm>
            <a:off x="1295400" y="1142999"/>
            <a:ext cx="6637624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2: </a:t>
            </a:r>
            <a:r>
              <a:rPr lang="en-US" b="1" dirty="0" smtClean="0"/>
              <a:t>Tool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sz="2800" b="1" dirty="0" smtClean="0"/>
              <a:t>Open</a:t>
            </a:r>
            <a:r>
              <a:rPr lang="en-US" sz="2800" dirty="0" smtClean="0"/>
              <a:t> – not proprietary and closed</a:t>
            </a:r>
          </a:p>
          <a:p>
            <a:r>
              <a:rPr lang="en-US" sz="2800" b="1" dirty="0" smtClean="0"/>
              <a:t>Mainstream</a:t>
            </a:r>
            <a:r>
              <a:rPr lang="en-US" sz="2800" dirty="0" smtClean="0"/>
              <a:t> – wanted good native support and strong community</a:t>
            </a:r>
          </a:p>
          <a:p>
            <a:r>
              <a:rPr lang="en-US" sz="2800" b="1" dirty="0" smtClean="0"/>
              <a:t>Interface</a:t>
            </a:r>
            <a:r>
              <a:rPr lang="en-US" sz="2800" dirty="0" smtClean="0"/>
              <a:t> – to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Monitoring</a:t>
            </a:r>
          </a:p>
          <a:p>
            <a:r>
              <a:rPr lang="en-US" sz="2800" b="1" dirty="0" smtClean="0"/>
              <a:t>Flexible</a:t>
            </a:r>
            <a:r>
              <a:rPr lang="en-US" sz="2800" dirty="0" smtClean="0"/>
              <a:t> – adapt to many types of monitoring</a:t>
            </a:r>
          </a:p>
          <a:p>
            <a:r>
              <a:rPr lang="en-US" sz="2800" b="1" dirty="0" smtClean="0"/>
              <a:t>Efficient</a:t>
            </a:r>
            <a:r>
              <a:rPr lang="en-US" sz="2800" dirty="0" smtClean="0"/>
              <a:t> – minimal foot print on production servers, not chatty on network</a:t>
            </a:r>
          </a:p>
          <a:p>
            <a:r>
              <a:rPr lang="en-US" sz="2800" b="1" dirty="0" smtClean="0"/>
              <a:t>Notification</a:t>
            </a:r>
            <a:r>
              <a:rPr lang="en-US" sz="2800" dirty="0" smtClean="0"/>
              <a:t> – granular control</a:t>
            </a:r>
          </a:p>
          <a:p>
            <a:r>
              <a:rPr lang="en-US" sz="2800" b="1" dirty="0" smtClean="0"/>
              <a:t>Reliable</a:t>
            </a:r>
            <a:r>
              <a:rPr lang="en-US" sz="2800" dirty="0" smtClean="0"/>
              <a:t> – good clean architecture</a:t>
            </a:r>
          </a:p>
          <a:p>
            <a:r>
              <a:rPr lang="en-US" sz="2800" b="1" dirty="0" smtClean="0"/>
              <a:t>Usability</a:t>
            </a:r>
            <a:r>
              <a:rPr lang="en-US" sz="2800" dirty="0" smtClean="0"/>
              <a:t> – GUI interface, reporting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3: </a:t>
            </a:r>
            <a:r>
              <a:rPr lang="en-US" b="1" dirty="0" smtClean="0"/>
              <a:t>Shared Ownership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648200"/>
          </a:xfrm>
        </p:spPr>
        <p:txBody>
          <a:bodyPr/>
          <a:lstStyle/>
          <a:p>
            <a:r>
              <a:rPr lang="en-US" sz="2800" dirty="0" smtClean="0"/>
              <a:t>Core team</a:t>
            </a:r>
          </a:p>
          <a:p>
            <a:pPr lvl="1"/>
            <a:r>
              <a:rPr lang="en-US" sz="2400" dirty="0" smtClean="0"/>
              <a:t>Operation of Monitoring Environment: backups, upgrades, &amp; custom plug-ins</a:t>
            </a:r>
          </a:p>
          <a:p>
            <a:pPr lvl="1"/>
            <a:r>
              <a:rPr lang="en-US" sz="2400" dirty="0" smtClean="0"/>
              <a:t>Monitoring Experts</a:t>
            </a:r>
          </a:p>
          <a:p>
            <a:pPr lvl="1"/>
            <a:r>
              <a:rPr lang="en-US" sz="2400" dirty="0" smtClean="0"/>
              <a:t>Training</a:t>
            </a:r>
          </a:p>
          <a:p>
            <a:r>
              <a:rPr lang="en-US" sz="2800" dirty="0" smtClean="0"/>
              <a:t>Monitoring leads in Development &amp; Admin teams:</a:t>
            </a:r>
          </a:p>
          <a:p>
            <a:pPr lvl="1"/>
            <a:r>
              <a:rPr lang="en-US" sz="2400" dirty="0" smtClean="0"/>
              <a:t>Set up own monitors</a:t>
            </a:r>
          </a:p>
          <a:p>
            <a:pPr lvl="1"/>
            <a:r>
              <a:rPr lang="en-US" sz="2400" dirty="0" smtClean="0"/>
              <a:t>Keep own monitors current</a:t>
            </a:r>
          </a:p>
          <a:p>
            <a:pPr lvl="1"/>
            <a:r>
              <a:rPr lang="en-US" sz="2400" dirty="0" smtClean="0"/>
              <a:t>Adjust monitors</a:t>
            </a:r>
          </a:p>
          <a:p>
            <a:pPr lvl="1"/>
            <a:r>
              <a:rPr lang="en-US" sz="2400" dirty="0" smtClean="0"/>
              <a:t>If something is not monitored not core teams 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/>
          <p:nvPr/>
        </p:nvGrpSpPr>
        <p:grpSpPr>
          <a:xfrm>
            <a:off x="1295400" y="2133600"/>
            <a:ext cx="6858000" cy="3200400"/>
            <a:chOff x="1295400" y="2286000"/>
            <a:chExt cx="6858000" cy="3200400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1295400" y="2286000"/>
              <a:ext cx="3352800" cy="10668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1447800" y="2438400"/>
              <a:ext cx="3276600" cy="17526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133600" y="2590800"/>
              <a:ext cx="2667000" cy="23622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2819400" y="3124200"/>
              <a:ext cx="2514600" cy="17526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 flipH="1" flipV="1">
              <a:off x="3505200" y="3810000"/>
              <a:ext cx="2667000" cy="6858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V="1">
              <a:off x="4305300" y="3924300"/>
              <a:ext cx="2514600" cy="3048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V="1">
              <a:off x="5067300" y="3390900"/>
              <a:ext cx="2286000" cy="11430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0800000">
              <a:off x="5791200" y="2667000"/>
              <a:ext cx="2057400" cy="19812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0800000">
              <a:off x="6019800" y="2514600"/>
              <a:ext cx="2133600" cy="990600"/>
            </a:xfrm>
            <a:prstGeom prst="straightConnector1">
              <a:avLst/>
            </a:prstGeom>
            <a:ln w="38100" cap="flat">
              <a:solidFill>
                <a:schemeClr val="accent6"/>
              </a:solidFill>
              <a:headEnd type="arrow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1219200" y="2133600"/>
            <a:ext cx="6934200" cy="3200400"/>
            <a:chOff x="1219200" y="2286000"/>
            <a:chExt cx="6934200" cy="32004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1219200" y="2286000"/>
              <a:ext cx="1600200" cy="8382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71600" y="2514600"/>
              <a:ext cx="1600200" cy="14478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1409700" y="3238500"/>
              <a:ext cx="2209800" cy="9144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866900" y="3924300"/>
              <a:ext cx="2438400" cy="762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2476500" y="3695700"/>
              <a:ext cx="2667000" cy="9144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V="1">
              <a:off x="3238500" y="3162300"/>
              <a:ext cx="2514600" cy="18288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>
              <a:off x="3810000" y="2819400"/>
              <a:ext cx="2743200" cy="22860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3962400" y="2667000"/>
              <a:ext cx="3505200" cy="20574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>
              <a:off x="4191000" y="2514600"/>
              <a:ext cx="3962400" cy="1219200"/>
            </a:xfrm>
            <a:prstGeom prst="straightConnector1">
              <a:avLst/>
            </a:prstGeom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iamond 5"/>
          <p:cNvSpPr/>
          <p:nvPr/>
        </p:nvSpPr>
        <p:spPr>
          <a:xfrm>
            <a:off x="2743200" y="1219200"/>
            <a:ext cx="1524000" cy="1295400"/>
          </a:xfrm>
          <a:prstGeom prst="diamond">
            <a:avLst/>
          </a:prstGeom>
          <a:solidFill>
            <a:schemeClr val="accent1"/>
          </a:solidFill>
          <a:ln w="38100" cap="flat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Email HelpDesk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Error</a:t>
            </a:r>
            <a:endParaRPr lang="en-US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10" name="Title 16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Operations Owned Monitoring</a:t>
            </a:r>
          </a:p>
        </p:txBody>
      </p:sp>
      <p:pic>
        <p:nvPicPr>
          <p:cNvPr id="47" name="Picture 46" descr="user.jpg"/>
          <p:cNvPicPr>
            <a:picLocks noChangeAspect="1"/>
          </p:cNvPicPr>
          <p:nvPr/>
        </p:nvPicPr>
        <p:blipFill>
          <a:blip r:embed="rId2" cstate="print"/>
          <a:srcRect l="21333" t="14222" r="21778" b="11111"/>
          <a:stretch>
            <a:fillRect/>
          </a:stretch>
        </p:blipFill>
        <p:spPr>
          <a:xfrm flipH="1">
            <a:off x="4876800" y="1295400"/>
            <a:ext cx="870857" cy="1143000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>
          <a:xfrm>
            <a:off x="4419600" y="1752600"/>
            <a:ext cx="381000" cy="1524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5943600" y="1752600"/>
            <a:ext cx="381000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" name="Picture 58" descr="server sup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371600"/>
            <a:ext cx="817756" cy="838200"/>
          </a:xfrm>
          <a:prstGeom prst="rect">
            <a:avLst/>
          </a:prstGeom>
        </p:spPr>
      </p:pic>
      <p:grpSp>
        <p:nvGrpSpPr>
          <p:cNvPr id="12" name="Group 37"/>
          <p:cNvGrpSpPr/>
          <p:nvPr/>
        </p:nvGrpSpPr>
        <p:grpSpPr>
          <a:xfrm>
            <a:off x="152400" y="2667000"/>
            <a:ext cx="8839200" cy="3581400"/>
            <a:chOff x="152400" y="2819400"/>
            <a:chExt cx="8839200" cy="3581400"/>
          </a:xfrm>
        </p:grpSpPr>
        <p:sp>
          <p:nvSpPr>
            <p:cNvPr id="4" name="Hexagon 3"/>
            <p:cNvSpPr/>
            <p:nvPr/>
          </p:nvSpPr>
          <p:spPr>
            <a:xfrm>
              <a:off x="152400" y="2819400"/>
              <a:ext cx="990600" cy="762000"/>
            </a:xfrm>
            <a:prstGeom prst="hexagon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Network</a:t>
              </a:r>
            </a:p>
          </p:txBody>
        </p:sp>
        <p:sp>
          <p:nvSpPr>
            <p:cNvPr id="5" name="Regular Pentagon 4"/>
            <p:cNvSpPr/>
            <p:nvPr/>
          </p:nvSpPr>
          <p:spPr>
            <a:xfrm>
              <a:off x="2438400" y="5257800"/>
              <a:ext cx="1066800" cy="990600"/>
            </a:xfrm>
            <a:prstGeom prst="pentagon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Foglight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81000" y="3962400"/>
              <a:ext cx="838200" cy="838200"/>
            </a:xfrm>
            <a:prstGeom prst="ellips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System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Scripts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181600" y="5486400"/>
              <a:ext cx="838200" cy="762000"/>
            </a:xfrm>
            <a:prstGeom prst="triangl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BAC</a:t>
              </a:r>
            </a:p>
          </p:txBody>
        </p:sp>
        <p:sp>
          <p:nvSpPr>
            <p:cNvPr id="9" name="Trapezoid 8"/>
            <p:cNvSpPr/>
            <p:nvPr/>
          </p:nvSpPr>
          <p:spPr>
            <a:xfrm>
              <a:off x="8153400" y="3581400"/>
              <a:ext cx="838200" cy="685800"/>
            </a:xfrm>
            <a:prstGeom prst="trapezoid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HP NNM</a:t>
              </a:r>
            </a:p>
          </p:txBody>
        </p:sp>
        <p:sp>
          <p:nvSpPr>
            <p:cNvPr id="10" name="Plaque 9"/>
            <p:cNvSpPr/>
            <p:nvPr/>
          </p:nvSpPr>
          <p:spPr>
            <a:xfrm>
              <a:off x="6324600" y="5257800"/>
              <a:ext cx="914400" cy="762000"/>
            </a:xfrm>
            <a:prstGeom prst="plaqu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SiteScope 8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86200" y="5638800"/>
              <a:ext cx="838200" cy="762000"/>
            </a:xfrm>
            <a:prstGeom prst="roundRect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Sitescope 6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48006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Nagios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90600" y="5029200"/>
              <a:ext cx="1219200" cy="609600"/>
            </a:xfrm>
            <a:prstGeom prst="ellips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Database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6324600" y="1066800"/>
            <a:ext cx="1219200" cy="1447800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051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624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0" y="46101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2291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46863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6482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27432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itle 16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Team Leads Own Monitoring</a:t>
            </a:r>
          </a:p>
        </p:txBody>
      </p:sp>
      <p:pic>
        <p:nvPicPr>
          <p:cNvPr id="47" name="Picture 46" descr="user.jpg"/>
          <p:cNvPicPr>
            <a:picLocks noChangeAspect="1"/>
          </p:cNvPicPr>
          <p:nvPr/>
        </p:nvPicPr>
        <p:blipFill>
          <a:blip r:embed="rId3" cstate="print"/>
          <a:srcRect l="21333" t="14222" r="21778" b="11111"/>
          <a:stretch>
            <a:fillRect/>
          </a:stretch>
        </p:blipFill>
        <p:spPr>
          <a:xfrm flipH="1">
            <a:off x="4191000" y="1447800"/>
            <a:ext cx="870857" cy="1143000"/>
          </a:xfrm>
          <a:prstGeom prst="rect">
            <a:avLst/>
          </a:prstGeom>
        </p:spPr>
      </p:pic>
      <p:grpSp>
        <p:nvGrpSpPr>
          <p:cNvPr id="12" name="Group 37"/>
          <p:cNvGrpSpPr/>
          <p:nvPr/>
        </p:nvGrpSpPr>
        <p:grpSpPr>
          <a:xfrm>
            <a:off x="152400" y="2971800"/>
            <a:ext cx="8534400" cy="2971800"/>
            <a:chOff x="228600" y="3124200"/>
            <a:chExt cx="8534400" cy="2971800"/>
          </a:xfrm>
        </p:grpSpPr>
        <p:sp>
          <p:nvSpPr>
            <p:cNvPr id="4" name="Hexagon 3"/>
            <p:cNvSpPr/>
            <p:nvPr/>
          </p:nvSpPr>
          <p:spPr>
            <a:xfrm>
              <a:off x="228600" y="3124200"/>
              <a:ext cx="990600" cy="762000"/>
            </a:xfrm>
            <a:prstGeom prst="hexagon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Network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914400" y="4343400"/>
              <a:ext cx="838200" cy="838200"/>
            </a:xfrm>
            <a:prstGeom prst="ellips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System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Scripts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486400" y="5257800"/>
              <a:ext cx="838200" cy="762000"/>
            </a:xfrm>
            <a:prstGeom prst="triangl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SAP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>
              <a:off x="7924800" y="3429000"/>
              <a:ext cx="838200" cy="685800"/>
            </a:xfrm>
            <a:prstGeom prst="trapezoid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Asia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Plaque 9"/>
            <p:cNvSpPr/>
            <p:nvPr/>
          </p:nvSpPr>
          <p:spPr>
            <a:xfrm>
              <a:off x="6858000" y="4876800"/>
              <a:ext cx="838200" cy="685800"/>
            </a:xfrm>
            <a:prstGeom prst="plaqu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Europe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962400" y="5334000"/>
              <a:ext cx="838200" cy="762000"/>
            </a:xfrm>
            <a:prstGeom prst="roundRect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Web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057400" y="5257800"/>
              <a:ext cx="1219200" cy="609600"/>
            </a:xfrm>
            <a:prstGeom prst="ellips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Database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810000" y="26670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Guides</a:t>
            </a:r>
            <a:endParaRPr lang="en-US" b="1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 l="950" t="13211" r="4036" b="28440"/>
          <a:stretch>
            <a:fillRect/>
          </a:stretch>
        </p:blipFill>
        <p:spPr bwMode="auto">
          <a:xfrm>
            <a:off x="609600" y="1066800"/>
            <a:ext cx="774095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l="4448" t="16181" r="6346" b="2187"/>
          <a:stretch>
            <a:fillRect/>
          </a:stretch>
        </p:blipFill>
        <p:spPr bwMode="auto">
          <a:xfrm>
            <a:off x="0" y="0"/>
            <a:ext cx="9209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Setup NRPE - HPUX</a:t>
            </a:r>
            <a:endParaRPr lang="en-US" b="1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 l="20530" t="20782" r="3918" b="8374"/>
          <a:stretch>
            <a:fillRect/>
          </a:stretch>
        </p:blipFill>
        <p:spPr bwMode="auto">
          <a:xfrm>
            <a:off x="-18081" y="1371600"/>
            <a:ext cx="926798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is Nu Skin?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572" t="17092" r="2886" b="36203"/>
          <a:stretch>
            <a:fillRect/>
          </a:stretch>
        </p:blipFill>
        <p:spPr bwMode="auto">
          <a:xfrm>
            <a:off x="76200" y="990600"/>
            <a:ext cx="8763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 t="16158" b="12926"/>
          <a:stretch>
            <a:fillRect/>
          </a:stretch>
        </p:blipFill>
        <p:spPr bwMode="auto">
          <a:xfrm>
            <a:off x="3352800" y="6400800"/>
            <a:ext cx="2674079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6" descr="ageLo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2286000"/>
            <a:ext cx="2743200" cy="3704812"/>
          </a:xfrm>
          <a:prstGeom prst="rect">
            <a:avLst/>
          </a:prstGeom>
        </p:spPr>
      </p:pic>
      <p:pic>
        <p:nvPicPr>
          <p:cNvPr id="8" name="Picture 7" descr="vitality.png"/>
          <p:cNvPicPr>
            <a:picLocks noChangeAspect="1"/>
          </p:cNvPicPr>
          <p:nvPr/>
        </p:nvPicPr>
        <p:blipFill>
          <a:blip r:embed="rId6" cstate="print"/>
          <a:srcRect l="18207" r="13259" b="7123"/>
          <a:stretch>
            <a:fillRect/>
          </a:stretch>
        </p:blipFill>
        <p:spPr>
          <a:xfrm>
            <a:off x="457200" y="2863429"/>
            <a:ext cx="2590800" cy="31961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0" y="4038185"/>
            <a:ext cx="3200400" cy="198835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9999">
                <a:srgbClr val="C5E2FF"/>
              </a:gs>
              <a:gs pos="70000">
                <a:srgbClr val="DAE5F2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1283462482124-cach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3853130"/>
            <a:ext cx="2590800" cy="1979762"/>
          </a:xfrm>
          <a:prstGeom prst="rect">
            <a:avLst/>
          </a:prstGeom>
        </p:spPr>
      </p:pic>
      <p:pic>
        <p:nvPicPr>
          <p:cNvPr id="14" name="Picture 13" descr="NuSkin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990600"/>
            <a:ext cx="2438400" cy="633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4: </a:t>
            </a:r>
            <a:r>
              <a:rPr lang="en-US" b="1" dirty="0" smtClean="0"/>
              <a:t>Lowest Level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648200"/>
          </a:xfrm>
        </p:spPr>
        <p:txBody>
          <a:bodyPr/>
          <a:lstStyle/>
          <a:p>
            <a:r>
              <a:rPr lang="en-US" sz="2800" dirty="0" smtClean="0"/>
              <a:t>Handle alerts at the lowest possible level in the organization</a:t>
            </a:r>
          </a:p>
          <a:p>
            <a:r>
              <a:rPr lang="en-US" sz="2800" dirty="0" smtClean="0"/>
              <a:t>Only forward alerts if not handled at lower levels before they become critical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051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624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0" y="46101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2291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46863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45720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27432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itle 16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1143000"/>
          </a:xfrm>
        </p:spPr>
        <p:txBody>
          <a:bodyPr/>
          <a:lstStyle/>
          <a:p>
            <a:r>
              <a:rPr lang="en-US" sz="2800" b="1" dirty="0" smtClean="0"/>
              <a:t>Handle events at lowest level</a:t>
            </a:r>
            <a:endParaRPr lang="en-US" sz="2800" b="1" dirty="0"/>
          </a:p>
        </p:txBody>
      </p:sp>
      <p:pic>
        <p:nvPicPr>
          <p:cNvPr id="47" name="Picture 46" descr="user.jpg"/>
          <p:cNvPicPr>
            <a:picLocks noChangeAspect="1"/>
          </p:cNvPicPr>
          <p:nvPr/>
        </p:nvPicPr>
        <p:blipFill>
          <a:blip r:embed="rId3" cstate="print"/>
          <a:srcRect l="21333" t="14222" r="21778" b="11111"/>
          <a:stretch>
            <a:fillRect/>
          </a:stretch>
        </p:blipFill>
        <p:spPr>
          <a:xfrm flipH="1">
            <a:off x="3505200" y="1295400"/>
            <a:ext cx="870857" cy="1143000"/>
          </a:xfrm>
          <a:prstGeom prst="rect">
            <a:avLst/>
          </a:prstGeom>
        </p:spPr>
      </p:pic>
      <p:sp>
        <p:nvSpPr>
          <p:cNvPr id="58" name="Right Arrow 57"/>
          <p:cNvSpPr/>
          <p:nvPr/>
        </p:nvSpPr>
        <p:spPr>
          <a:xfrm>
            <a:off x="4572000" y="1752600"/>
            <a:ext cx="381000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" name="Picture 58" descr="server sup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371600"/>
            <a:ext cx="817756" cy="83820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6324600" y="1066800"/>
            <a:ext cx="1219200" cy="1447800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9" name="Curved Connector 29"/>
          <p:cNvCxnSpPr/>
          <p:nvPr/>
        </p:nvCxnSpPr>
        <p:spPr>
          <a:xfrm flipV="1">
            <a:off x="-1447800" y="5105400"/>
            <a:ext cx="304800" cy="190500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990600" y="3429000"/>
            <a:ext cx="7696200" cy="2247900"/>
            <a:chOff x="990600" y="3581400"/>
            <a:chExt cx="7696200" cy="2247900"/>
          </a:xfrm>
        </p:grpSpPr>
        <p:cxnSp>
          <p:nvCxnSpPr>
            <p:cNvPr id="39" name="Curved Connector 29"/>
            <p:cNvCxnSpPr/>
            <p:nvPr/>
          </p:nvCxnSpPr>
          <p:spPr>
            <a:xfrm flipV="1">
              <a:off x="990600" y="3581400"/>
              <a:ext cx="304800" cy="190500"/>
            </a:xfrm>
            <a:prstGeom prst="curvedConnector2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29"/>
            <p:cNvCxnSpPr/>
            <p:nvPr/>
          </p:nvCxnSpPr>
          <p:spPr>
            <a:xfrm flipV="1">
              <a:off x="1524000" y="4876800"/>
              <a:ext cx="304800" cy="190500"/>
            </a:xfrm>
            <a:prstGeom prst="curvedConnector2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29"/>
            <p:cNvCxnSpPr/>
            <p:nvPr/>
          </p:nvCxnSpPr>
          <p:spPr>
            <a:xfrm flipV="1">
              <a:off x="3048000" y="5562600"/>
              <a:ext cx="304800" cy="190500"/>
            </a:xfrm>
            <a:prstGeom prst="curvedConnector2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29"/>
            <p:cNvCxnSpPr/>
            <p:nvPr/>
          </p:nvCxnSpPr>
          <p:spPr>
            <a:xfrm flipV="1">
              <a:off x="4724400" y="5562600"/>
              <a:ext cx="152400" cy="266700"/>
            </a:xfrm>
            <a:prstGeom prst="curvedConnector2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29"/>
            <p:cNvCxnSpPr/>
            <p:nvPr/>
          </p:nvCxnSpPr>
          <p:spPr>
            <a:xfrm flipV="1">
              <a:off x="6019800" y="5486400"/>
              <a:ext cx="152400" cy="266700"/>
            </a:xfrm>
            <a:prstGeom prst="curvedConnector2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29"/>
            <p:cNvCxnSpPr/>
            <p:nvPr/>
          </p:nvCxnSpPr>
          <p:spPr>
            <a:xfrm flipV="1">
              <a:off x="7620000" y="5105400"/>
              <a:ext cx="152400" cy="266700"/>
            </a:xfrm>
            <a:prstGeom prst="curvedConnector2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29"/>
            <p:cNvCxnSpPr/>
            <p:nvPr/>
          </p:nvCxnSpPr>
          <p:spPr>
            <a:xfrm flipV="1">
              <a:off x="8534400" y="3657600"/>
              <a:ext cx="152400" cy="266700"/>
            </a:xfrm>
            <a:prstGeom prst="curvedConnector2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37"/>
          <p:cNvGrpSpPr/>
          <p:nvPr/>
        </p:nvGrpSpPr>
        <p:grpSpPr>
          <a:xfrm>
            <a:off x="152400" y="2971800"/>
            <a:ext cx="8534400" cy="2971800"/>
            <a:chOff x="228600" y="3124200"/>
            <a:chExt cx="8534400" cy="2971800"/>
          </a:xfrm>
        </p:grpSpPr>
        <p:sp>
          <p:nvSpPr>
            <p:cNvPr id="4" name="Hexagon 3"/>
            <p:cNvSpPr/>
            <p:nvPr/>
          </p:nvSpPr>
          <p:spPr>
            <a:xfrm>
              <a:off x="228600" y="3124200"/>
              <a:ext cx="990600" cy="762000"/>
            </a:xfrm>
            <a:prstGeom prst="hexagon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Network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914400" y="4343400"/>
              <a:ext cx="838200" cy="838200"/>
            </a:xfrm>
            <a:prstGeom prst="ellips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System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Scripts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486400" y="5257800"/>
              <a:ext cx="838200" cy="762000"/>
            </a:xfrm>
            <a:prstGeom prst="triangl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SAP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>
              <a:off x="7924800" y="3429000"/>
              <a:ext cx="838200" cy="685800"/>
            </a:xfrm>
            <a:prstGeom prst="trapezoid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Asia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Plaque 9"/>
            <p:cNvSpPr/>
            <p:nvPr/>
          </p:nvSpPr>
          <p:spPr>
            <a:xfrm>
              <a:off x="6858000" y="4876800"/>
              <a:ext cx="838200" cy="685800"/>
            </a:xfrm>
            <a:prstGeom prst="plaqu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Europe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962400" y="5334000"/>
              <a:ext cx="838200" cy="762000"/>
            </a:xfrm>
            <a:prstGeom prst="roundRect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Web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057400" y="5257800"/>
              <a:ext cx="1219200" cy="609600"/>
            </a:xfrm>
            <a:prstGeom prst="ellips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Database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276600" y="25146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051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624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0" y="46101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2291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46863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45720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27432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itle 16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1143000"/>
          </a:xfrm>
        </p:spPr>
        <p:txBody>
          <a:bodyPr/>
          <a:lstStyle/>
          <a:p>
            <a:r>
              <a:rPr lang="en-US" sz="2800" b="1" dirty="0" smtClean="0"/>
              <a:t>Only forward unhandled alerts</a:t>
            </a:r>
            <a:endParaRPr lang="en-US" sz="2800" b="1" dirty="0"/>
          </a:p>
        </p:txBody>
      </p:sp>
      <p:pic>
        <p:nvPicPr>
          <p:cNvPr id="47" name="Picture 46" descr="user.jpg"/>
          <p:cNvPicPr>
            <a:picLocks noChangeAspect="1"/>
          </p:cNvPicPr>
          <p:nvPr/>
        </p:nvPicPr>
        <p:blipFill>
          <a:blip r:embed="rId3" cstate="print"/>
          <a:srcRect l="21333" t="14222" r="21778" b="11111"/>
          <a:stretch>
            <a:fillRect/>
          </a:stretch>
        </p:blipFill>
        <p:spPr>
          <a:xfrm flipH="1">
            <a:off x="3505200" y="1295400"/>
            <a:ext cx="870857" cy="1143000"/>
          </a:xfrm>
          <a:prstGeom prst="rect">
            <a:avLst/>
          </a:prstGeom>
        </p:spPr>
      </p:pic>
      <p:sp>
        <p:nvSpPr>
          <p:cNvPr id="58" name="Right Arrow 57"/>
          <p:cNvSpPr/>
          <p:nvPr/>
        </p:nvSpPr>
        <p:spPr>
          <a:xfrm>
            <a:off x="4572000" y="1752600"/>
            <a:ext cx="381000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" name="Picture 58" descr="server sup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371600"/>
            <a:ext cx="817756" cy="83820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6324600" y="1066800"/>
            <a:ext cx="1219200" cy="1447800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9" name="Curved Connector 29"/>
          <p:cNvCxnSpPr/>
          <p:nvPr/>
        </p:nvCxnSpPr>
        <p:spPr>
          <a:xfrm flipV="1">
            <a:off x="-1447800" y="5105400"/>
            <a:ext cx="304800" cy="190500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7"/>
          <p:cNvGrpSpPr/>
          <p:nvPr/>
        </p:nvGrpSpPr>
        <p:grpSpPr>
          <a:xfrm>
            <a:off x="152400" y="2971800"/>
            <a:ext cx="8534400" cy="2971800"/>
            <a:chOff x="228600" y="3124200"/>
            <a:chExt cx="8534400" cy="2971800"/>
          </a:xfrm>
        </p:grpSpPr>
        <p:sp>
          <p:nvSpPr>
            <p:cNvPr id="4" name="Hexagon 3"/>
            <p:cNvSpPr/>
            <p:nvPr/>
          </p:nvSpPr>
          <p:spPr>
            <a:xfrm>
              <a:off x="228600" y="3124200"/>
              <a:ext cx="990600" cy="762000"/>
            </a:xfrm>
            <a:prstGeom prst="hexagon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Network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914400" y="4343400"/>
              <a:ext cx="838200" cy="838200"/>
            </a:xfrm>
            <a:prstGeom prst="ellips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System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Scripts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486400" y="5257800"/>
              <a:ext cx="838200" cy="762000"/>
            </a:xfrm>
            <a:prstGeom prst="triangl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SAP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>
              <a:off x="7924800" y="3429000"/>
              <a:ext cx="838200" cy="685800"/>
            </a:xfrm>
            <a:prstGeom prst="trapezoid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Asia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Plaque 9"/>
            <p:cNvSpPr/>
            <p:nvPr/>
          </p:nvSpPr>
          <p:spPr>
            <a:xfrm>
              <a:off x="6858000" y="4876800"/>
              <a:ext cx="838200" cy="685800"/>
            </a:xfrm>
            <a:prstGeom prst="plaqu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Europe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962400" y="5334000"/>
              <a:ext cx="838200" cy="762000"/>
            </a:xfrm>
            <a:prstGeom prst="roundRect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Web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057400" y="5257800"/>
              <a:ext cx="1219200" cy="609600"/>
            </a:xfrm>
            <a:prstGeom prst="ellipse">
              <a:avLst/>
            </a:prstGeom>
            <a:solidFill>
              <a:schemeClr val="accent1"/>
            </a:solidFill>
            <a:ln w="38100" cap="flat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Database</a:t>
              </a:r>
              <a:endParaRPr 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V="1">
            <a:off x="1524000" y="2286000"/>
            <a:ext cx="1600200" cy="838200"/>
          </a:xfrm>
          <a:prstGeom prst="straightConnector1">
            <a:avLst/>
          </a:prstGeom>
          <a:ln w="38100" cap="flat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1828800" y="2819400"/>
            <a:ext cx="1752600" cy="1143000"/>
          </a:xfrm>
          <a:prstGeom prst="straightConnector1">
            <a:avLst/>
          </a:prstGeom>
          <a:ln w="38100" cap="flat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2209800" y="3352800"/>
            <a:ext cx="1981200" cy="762000"/>
          </a:xfrm>
          <a:prstGeom prst="straightConnector1">
            <a:avLst/>
          </a:prstGeom>
          <a:ln w="38100" cap="flat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 flipV="1">
            <a:off x="3009900" y="3695700"/>
            <a:ext cx="2209800" cy="457200"/>
          </a:xfrm>
          <a:prstGeom prst="straightConnector1">
            <a:avLst/>
          </a:prstGeom>
          <a:ln w="38100" cap="flat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 flipV="1">
            <a:off x="3771900" y="3086100"/>
            <a:ext cx="2209800" cy="1524000"/>
          </a:xfrm>
          <a:prstGeom prst="straightConnector1">
            <a:avLst/>
          </a:prstGeom>
          <a:ln w="38100" cap="flat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4343400" y="2590800"/>
            <a:ext cx="2667000" cy="1981200"/>
          </a:xfrm>
          <a:prstGeom prst="straightConnector1">
            <a:avLst/>
          </a:prstGeom>
          <a:ln w="38100" cap="flat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4495800" y="2362200"/>
            <a:ext cx="3200400" cy="1143000"/>
          </a:xfrm>
          <a:prstGeom prst="straightConnector1">
            <a:avLst/>
          </a:prstGeom>
          <a:ln w="38100" cap="flat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098" y="457200"/>
            <a:ext cx="6248399" cy="4873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5: </a:t>
            </a:r>
            <a:r>
              <a:rPr lang="en-US" b="1" dirty="0" smtClean="0"/>
              <a:t>Nagios Monitor Method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Choose the Nagios Monitoring Method</a:t>
            </a:r>
          </a:p>
          <a:p>
            <a:r>
              <a:rPr lang="en-US" dirty="0" smtClean="0"/>
              <a:t>Active Check from Nagios Server (normal)</a:t>
            </a:r>
          </a:p>
          <a:p>
            <a:r>
              <a:rPr lang="en-US" dirty="0" smtClean="0"/>
              <a:t>Active Check performed by remote client</a:t>
            </a:r>
          </a:p>
          <a:p>
            <a:pPr lvl="1"/>
            <a:r>
              <a:rPr lang="en-US" dirty="0" smtClean="0"/>
              <a:t>NRPE, </a:t>
            </a:r>
            <a:r>
              <a:rPr lang="en-US" dirty="0" err="1" smtClean="0"/>
              <a:t>NSClient</a:t>
            </a:r>
            <a:endParaRPr lang="en-US" dirty="0" smtClean="0"/>
          </a:p>
          <a:p>
            <a:r>
              <a:rPr lang="en-US" dirty="0" smtClean="0"/>
              <a:t>Passive Check – Listen to 3</a:t>
            </a:r>
            <a:r>
              <a:rPr lang="en-US" baseline="30000" dirty="0" smtClean="0"/>
              <a:t>rd</a:t>
            </a:r>
            <a:r>
              <a:rPr lang="en-US" dirty="0" smtClean="0"/>
              <a:t> party monitors</a:t>
            </a:r>
          </a:p>
          <a:p>
            <a:pPr lvl="1"/>
            <a:r>
              <a:rPr lang="en-US" dirty="0" smtClean="0"/>
              <a:t>NSCA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b="1" dirty="0" smtClean="0"/>
              <a:t>Active </a:t>
            </a:r>
            <a:r>
              <a:rPr lang="en-US" b="1" i="1" dirty="0" smtClean="0"/>
              <a:t>Local</a:t>
            </a:r>
            <a:r>
              <a:rPr lang="en-US" b="1" dirty="0" smtClean="0"/>
              <a:t> Check</a:t>
            </a:r>
            <a:endParaRPr lang="en-US" b="1" dirty="0"/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19029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0"/>
            <a:ext cx="19029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>
            <a:stCxn id="36877" idx="3"/>
          </p:cNvCxnSpPr>
          <p:nvPr/>
        </p:nvCxnSpPr>
        <p:spPr>
          <a:xfrm flipV="1">
            <a:off x="4341340" y="1600200"/>
            <a:ext cx="2288060" cy="685800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4114800"/>
            <a:ext cx="505267" cy="369332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363585" y="4114800"/>
            <a:ext cx="1903615" cy="1828800"/>
            <a:chOff x="304800" y="2057400"/>
            <a:chExt cx="1903615" cy="18288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057400"/>
              <a:ext cx="190361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04800" y="2554069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DB</a:t>
              </a:r>
            </a:p>
            <a:p>
              <a:pPr algn="ctr"/>
              <a:r>
                <a:rPr lang="en-US" dirty="0" smtClean="0"/>
                <a:t>Monitor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29400" y="990600"/>
            <a:ext cx="1902941" cy="1828800"/>
            <a:chOff x="6629400" y="990600"/>
            <a:chExt cx="1902941" cy="1828800"/>
          </a:xfrm>
        </p:grpSpPr>
        <p:pic>
          <p:nvPicPr>
            <p:cNvPr id="36880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00" y="990600"/>
              <a:ext cx="1902941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858000" y="1383268"/>
              <a:ext cx="654988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Web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05600" y="3048000"/>
            <a:ext cx="1903615" cy="1828800"/>
            <a:chOff x="7011785" y="3048000"/>
            <a:chExt cx="1903615" cy="1828800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1785" y="3048000"/>
              <a:ext cx="190361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240385" y="3581400"/>
              <a:ext cx="646331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Unix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0" y="3962400"/>
            <a:ext cx="1903615" cy="1828800"/>
            <a:chOff x="5181600" y="3810000"/>
            <a:chExt cx="1903615" cy="18288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3810000"/>
              <a:ext cx="190361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5442260" y="4343400"/>
              <a:ext cx="582212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Win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089884" y="1600200"/>
            <a:ext cx="847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HTTP </a:t>
            </a:r>
          </a:p>
          <a:p>
            <a:pPr algn="ctr"/>
            <a:r>
              <a:rPr lang="en-US" dirty="0" smtClean="0"/>
              <a:t>or </a:t>
            </a:r>
          </a:p>
          <a:p>
            <a:pPr algn="ctr"/>
            <a:r>
              <a:rPr lang="en-US" dirty="0" smtClean="0"/>
              <a:t>Ping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14600" y="1764268"/>
            <a:ext cx="902811" cy="369332"/>
          </a:xfrm>
          <a:prstGeom prst="rect">
            <a:avLst/>
          </a:prstGeom>
          <a:solidFill>
            <a:srgbClr val="EBF7FF">
              <a:alpha val="1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Nagios</a:t>
            </a:r>
            <a:endParaRPr lang="en-US" dirty="0"/>
          </a:p>
        </p:txBody>
      </p:sp>
      <p:pic>
        <p:nvPicPr>
          <p:cNvPr id="27" name="Picture 26" descr="gauge.jpg"/>
          <p:cNvPicPr>
            <a:picLocks noChangeAspect="1"/>
          </p:cNvPicPr>
          <p:nvPr/>
        </p:nvPicPr>
        <p:blipFill>
          <a:blip r:embed="rId6" cstate="print"/>
          <a:srcRect t="50000" r="3125" b="5155"/>
          <a:stretch>
            <a:fillRect/>
          </a:stretch>
        </p:blipFill>
        <p:spPr>
          <a:xfrm>
            <a:off x="4419600" y="4114800"/>
            <a:ext cx="543034" cy="304800"/>
          </a:xfrm>
          <a:prstGeom prst="rect">
            <a:avLst/>
          </a:prstGeom>
        </p:spPr>
      </p:pic>
      <p:pic>
        <p:nvPicPr>
          <p:cNvPr id="28" name="Picture 27" descr="gauge.jpg"/>
          <p:cNvPicPr>
            <a:picLocks noChangeAspect="1"/>
          </p:cNvPicPr>
          <p:nvPr/>
        </p:nvPicPr>
        <p:blipFill>
          <a:blip r:embed="rId6" cstate="print"/>
          <a:srcRect t="50000" r="3125" b="5155"/>
          <a:stretch>
            <a:fillRect/>
          </a:stretch>
        </p:blipFill>
        <p:spPr>
          <a:xfrm>
            <a:off x="6553200" y="3200400"/>
            <a:ext cx="543034" cy="3048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324600" y="2971800"/>
            <a:ext cx="2438400" cy="2819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2400" y="3352800"/>
            <a:ext cx="6248400" cy="2590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b="1" dirty="0" smtClean="0"/>
              <a:t>Active </a:t>
            </a:r>
            <a:r>
              <a:rPr lang="en-US" b="1" i="1" dirty="0" smtClean="0"/>
              <a:t>Remote</a:t>
            </a:r>
            <a:r>
              <a:rPr lang="en-US" b="1" dirty="0" smtClean="0"/>
              <a:t> Check - UX</a:t>
            </a:r>
            <a:endParaRPr lang="en-US" b="1" dirty="0"/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19029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0"/>
            <a:ext cx="19029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>
            <a:stCxn id="36877" idx="3"/>
          </p:cNvCxnSpPr>
          <p:nvPr/>
        </p:nvCxnSpPr>
        <p:spPr>
          <a:xfrm>
            <a:off x="4341340" y="2286000"/>
            <a:ext cx="2211860" cy="1066800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4114800"/>
            <a:ext cx="505267" cy="369332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2363585" y="4114800"/>
            <a:ext cx="1903615" cy="1828800"/>
            <a:chOff x="304800" y="2057400"/>
            <a:chExt cx="1903615" cy="18288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057400"/>
              <a:ext cx="190361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04800" y="2554069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DB</a:t>
              </a:r>
            </a:p>
            <a:p>
              <a:pPr algn="ctr"/>
              <a:r>
                <a:rPr lang="en-US" dirty="0" smtClean="0"/>
                <a:t>Monitor</a:t>
              </a:r>
              <a:endParaRPr lang="en-US" dirty="0"/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6629400" y="990600"/>
            <a:ext cx="1902941" cy="1828800"/>
            <a:chOff x="6629400" y="990600"/>
            <a:chExt cx="1902941" cy="1828800"/>
          </a:xfrm>
        </p:grpSpPr>
        <p:pic>
          <p:nvPicPr>
            <p:cNvPr id="36880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00" y="990600"/>
              <a:ext cx="1902941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858000" y="1383268"/>
              <a:ext cx="654988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Web</a:t>
              </a:r>
              <a:endParaRPr lang="en-US" dirty="0"/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6705600" y="3048000"/>
            <a:ext cx="1903615" cy="1828800"/>
            <a:chOff x="7011785" y="3048000"/>
            <a:chExt cx="1903615" cy="1828800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1785" y="3048000"/>
              <a:ext cx="190361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240385" y="3581400"/>
              <a:ext cx="646331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Unix</a:t>
              </a:r>
              <a:endParaRPr lang="en-US" dirty="0"/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4572000" y="3962400"/>
            <a:ext cx="1903615" cy="1828800"/>
            <a:chOff x="5181600" y="3810000"/>
            <a:chExt cx="1903615" cy="18288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3810000"/>
              <a:ext cx="190361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5442260" y="4343400"/>
              <a:ext cx="582212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Win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948101" y="2362200"/>
            <a:ext cx="143981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CPU, RAM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000" dirty="0" smtClean="0"/>
              <a:t>(NRPE)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53200" y="990600"/>
            <a:ext cx="2209800" cy="1981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14600" y="1764268"/>
            <a:ext cx="902811" cy="369332"/>
          </a:xfrm>
          <a:prstGeom prst="rect">
            <a:avLst/>
          </a:prstGeom>
          <a:solidFill>
            <a:srgbClr val="EBF7FF">
              <a:alpha val="1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Nagios</a:t>
            </a:r>
            <a:endParaRPr lang="en-US" dirty="0"/>
          </a:p>
        </p:txBody>
      </p:sp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971800"/>
            <a:ext cx="683740" cy="65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683740" cy="65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52400" y="3352800"/>
            <a:ext cx="6248400" cy="2590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457200"/>
            <a:ext cx="5486400" cy="487363"/>
          </a:xfrm>
        </p:spPr>
        <p:txBody>
          <a:bodyPr/>
          <a:lstStyle/>
          <a:p>
            <a:pPr lvl="1"/>
            <a:r>
              <a:rPr lang="en-US" b="1" dirty="0" smtClean="0"/>
              <a:t>Active Remote Check - Win</a:t>
            </a:r>
            <a:endParaRPr lang="en-US" b="1" dirty="0"/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19029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0"/>
            <a:ext cx="19029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>
            <a:stCxn id="36877" idx="3"/>
          </p:cNvCxnSpPr>
          <p:nvPr/>
        </p:nvCxnSpPr>
        <p:spPr>
          <a:xfrm>
            <a:off x="4341340" y="2286000"/>
            <a:ext cx="611660" cy="1600200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4114800"/>
            <a:ext cx="505267" cy="369332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2363585" y="4114800"/>
            <a:ext cx="1903615" cy="1828800"/>
            <a:chOff x="304800" y="2057400"/>
            <a:chExt cx="1903615" cy="18288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057400"/>
              <a:ext cx="190361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04800" y="2554069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DB</a:t>
              </a:r>
            </a:p>
            <a:p>
              <a:pPr algn="ctr"/>
              <a:r>
                <a:rPr lang="en-US" dirty="0" smtClean="0"/>
                <a:t>Monitor</a:t>
              </a:r>
              <a:endParaRPr lang="en-US" dirty="0"/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6629400" y="990600"/>
            <a:ext cx="1902941" cy="1828800"/>
            <a:chOff x="6629400" y="990600"/>
            <a:chExt cx="1902941" cy="1828800"/>
          </a:xfrm>
        </p:grpSpPr>
        <p:pic>
          <p:nvPicPr>
            <p:cNvPr id="36880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00" y="990600"/>
              <a:ext cx="1902941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858000" y="1383268"/>
              <a:ext cx="654988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Web</a:t>
              </a:r>
              <a:endParaRPr lang="en-US" dirty="0"/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6705600" y="3048000"/>
            <a:ext cx="1903615" cy="1828800"/>
            <a:chOff x="7011785" y="3048000"/>
            <a:chExt cx="1903615" cy="1828800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1785" y="3048000"/>
              <a:ext cx="190361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240385" y="3581400"/>
              <a:ext cx="646331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Unix</a:t>
              </a:r>
              <a:endParaRPr lang="en-US" dirty="0"/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4572000" y="3962400"/>
            <a:ext cx="1903615" cy="1828800"/>
            <a:chOff x="5181600" y="3810000"/>
            <a:chExt cx="1903615" cy="18288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3810000"/>
              <a:ext cx="190361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5442260" y="4343400"/>
              <a:ext cx="582212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Win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24400" y="274320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CPU, RAM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NSClient</a:t>
            </a:r>
            <a:r>
              <a:rPr lang="en-US" dirty="0" smtClean="0"/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3352800"/>
            <a:ext cx="4038600" cy="2590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14600" y="1764268"/>
            <a:ext cx="902811" cy="369332"/>
          </a:xfrm>
          <a:prstGeom prst="rect">
            <a:avLst/>
          </a:prstGeom>
          <a:solidFill>
            <a:srgbClr val="EBF7FF">
              <a:alpha val="1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Nagios</a:t>
            </a:r>
            <a:endParaRPr lang="en-US" dirty="0"/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86200"/>
            <a:ext cx="683740" cy="65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819400"/>
            <a:ext cx="683740" cy="65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6553200" y="990600"/>
            <a:ext cx="2133600" cy="3962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457200"/>
            <a:ext cx="5486400" cy="487363"/>
          </a:xfrm>
        </p:spPr>
        <p:txBody>
          <a:bodyPr/>
          <a:lstStyle/>
          <a:p>
            <a:pPr lvl="1"/>
            <a:r>
              <a:rPr lang="en-US" b="1" dirty="0" smtClean="0"/>
              <a:t>Passive 3</a:t>
            </a:r>
            <a:r>
              <a:rPr lang="en-US" b="1" baseline="30000" dirty="0" smtClean="0"/>
              <a:t>rd</a:t>
            </a:r>
            <a:r>
              <a:rPr lang="en-US" b="1" dirty="0" smtClean="0"/>
              <a:t> Party Alert</a:t>
            </a:r>
            <a:endParaRPr lang="en-US" b="1" dirty="0"/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19029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0"/>
            <a:ext cx="19029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>
            <a:stCxn id="14" idx="0"/>
            <a:endCxn id="36877" idx="2"/>
          </p:cNvCxnSpPr>
          <p:nvPr/>
        </p:nvCxnSpPr>
        <p:spPr>
          <a:xfrm rot="5400000" flipH="1" flipV="1">
            <a:off x="2895431" y="3620362"/>
            <a:ext cx="914400" cy="74477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4114800"/>
            <a:ext cx="505267" cy="369332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2363585" y="4114800"/>
            <a:ext cx="1903615" cy="1828800"/>
            <a:chOff x="304800" y="2057400"/>
            <a:chExt cx="1903615" cy="18288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057400"/>
              <a:ext cx="190361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04800" y="2554069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DB</a:t>
              </a:r>
            </a:p>
            <a:p>
              <a:pPr algn="ctr"/>
              <a:r>
                <a:rPr lang="en-US" dirty="0" smtClean="0"/>
                <a:t>Monitor</a:t>
              </a:r>
              <a:endParaRPr lang="en-US" dirty="0"/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6629400" y="990600"/>
            <a:ext cx="1902941" cy="1828800"/>
            <a:chOff x="6629400" y="990600"/>
            <a:chExt cx="1902941" cy="1828800"/>
          </a:xfrm>
        </p:grpSpPr>
        <p:pic>
          <p:nvPicPr>
            <p:cNvPr id="36880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00" y="990600"/>
              <a:ext cx="1902941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858000" y="1383268"/>
              <a:ext cx="654988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Web</a:t>
              </a:r>
              <a:endParaRPr lang="en-US" dirty="0"/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6705600" y="3048000"/>
            <a:ext cx="1903615" cy="1828800"/>
            <a:chOff x="7011785" y="3048000"/>
            <a:chExt cx="1903615" cy="1828800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1785" y="3048000"/>
              <a:ext cx="190361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240385" y="3581400"/>
              <a:ext cx="646331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Unix</a:t>
              </a:r>
              <a:endParaRPr lang="en-US" dirty="0"/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4572000" y="3962400"/>
            <a:ext cx="1903615" cy="1828800"/>
            <a:chOff x="5181600" y="3810000"/>
            <a:chExt cx="1903615" cy="18288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3810000"/>
              <a:ext cx="190361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5442260" y="4343400"/>
              <a:ext cx="582212" cy="36933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Win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14600" y="1764268"/>
            <a:ext cx="902811" cy="369332"/>
          </a:xfrm>
          <a:prstGeom prst="rect">
            <a:avLst/>
          </a:prstGeom>
          <a:solidFill>
            <a:srgbClr val="EBF7FF">
              <a:alpha val="1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Nagios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28567" y="335280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</a:p>
          <a:p>
            <a:pPr algn="ctr"/>
            <a:r>
              <a:rPr lang="en-US" dirty="0" smtClean="0"/>
              <a:t>Alert NSCA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1676400" y="5562600"/>
            <a:ext cx="914400" cy="152404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7329" y="5715000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Check DB</a:t>
            </a:r>
          </a:p>
        </p:txBody>
      </p:sp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86200"/>
            <a:ext cx="683740" cy="65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683740" cy="65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6553200" y="990600"/>
            <a:ext cx="2209800" cy="434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95800" y="3352800"/>
            <a:ext cx="1905000" cy="269044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Bonus </a:t>
            </a:r>
            <a:r>
              <a:rPr lang="en-US" b="1" dirty="0" smtClean="0"/>
              <a:t>Idea - Tune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Tune the database</a:t>
            </a:r>
          </a:p>
          <a:p>
            <a:r>
              <a:rPr lang="en-US" dirty="0" smtClean="0"/>
              <a:t>Add Ram Drive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Tune the Database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Modify contents of the /etc/my.cnf [</a:t>
            </a:r>
            <a:r>
              <a:rPr lang="en-US" sz="2400" b="1" dirty="0" err="1" smtClean="0"/>
              <a:t>mysqld</a:t>
            </a:r>
            <a:r>
              <a:rPr lang="en-US" sz="2400" b="1" dirty="0" smtClean="0"/>
              <a:t>] section.</a:t>
            </a:r>
          </a:p>
          <a:p>
            <a:pPr>
              <a:buNone/>
            </a:pPr>
            <a:r>
              <a:rPr lang="en-US" sz="2400" dirty="0" err="1" smtClean="0"/>
              <a:t>tmp_table_size</a:t>
            </a:r>
            <a:r>
              <a:rPr lang="en-US" sz="2400" dirty="0" smtClean="0"/>
              <a:t>=524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288</a:t>
            </a:r>
            <a:r>
              <a:rPr lang="en-US" sz="2400" dirty="0" smtClean="0"/>
              <a:t>000</a:t>
            </a:r>
            <a:br>
              <a:rPr lang="en-US" sz="2400" dirty="0" smtClean="0"/>
            </a:br>
            <a:r>
              <a:rPr lang="en-US" sz="2400" dirty="0" err="1" smtClean="0"/>
              <a:t>max_heap_table_size</a:t>
            </a:r>
            <a:r>
              <a:rPr lang="en-US" sz="2400" dirty="0" smtClean="0"/>
              <a:t>=524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288</a:t>
            </a:r>
            <a:r>
              <a:rPr lang="en-US" sz="2400" dirty="0" smtClean="0"/>
              <a:t>000</a:t>
            </a:r>
            <a:br>
              <a:rPr lang="en-US" sz="2400" dirty="0" smtClean="0"/>
            </a:br>
            <a:r>
              <a:rPr lang="en-US" sz="2400" dirty="0" err="1" smtClean="0"/>
              <a:t>table_cache</a:t>
            </a:r>
            <a:r>
              <a:rPr lang="en-US" sz="2400" dirty="0" smtClean="0"/>
              <a:t>=768</a:t>
            </a:r>
            <a:br>
              <a:rPr lang="en-US" sz="2400" dirty="0" smtClean="0"/>
            </a:br>
            <a:r>
              <a:rPr lang="en-US" sz="2400" dirty="0" smtClean="0"/>
              <a:t>set-variable=</a:t>
            </a:r>
            <a:r>
              <a:rPr lang="en-US" sz="2400" dirty="0" err="1" smtClean="0"/>
              <a:t>max_connections</a:t>
            </a:r>
            <a:r>
              <a:rPr lang="en-US" sz="2400" dirty="0" smtClean="0"/>
              <a:t>=100</a:t>
            </a:r>
            <a:br>
              <a:rPr lang="en-US" sz="2400" dirty="0" smtClean="0"/>
            </a:br>
            <a:r>
              <a:rPr lang="en-US" sz="2400" dirty="0" err="1" smtClean="0"/>
              <a:t>wait_timeout</a:t>
            </a:r>
            <a:r>
              <a:rPr lang="en-US" sz="2400" dirty="0" smtClean="0"/>
              <a:t>=7800</a:t>
            </a:r>
            <a:br>
              <a:rPr lang="en-US" sz="2400" dirty="0" smtClean="0"/>
            </a:br>
            <a:r>
              <a:rPr lang="en-US" sz="2400" dirty="0" err="1" smtClean="0"/>
              <a:t>query_cache_size</a:t>
            </a:r>
            <a:r>
              <a:rPr lang="en-US" sz="2400" dirty="0" smtClean="0"/>
              <a:t> = 12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582</a:t>
            </a:r>
            <a:r>
              <a:rPr lang="en-US" sz="2400" dirty="0" smtClean="0"/>
              <a:t>912</a:t>
            </a:r>
            <a:br>
              <a:rPr lang="en-US" sz="2400" dirty="0" smtClean="0"/>
            </a:br>
            <a:r>
              <a:rPr lang="en-US" sz="2400" dirty="0" err="1" smtClean="0"/>
              <a:t>query_cache_limit</a:t>
            </a:r>
            <a:r>
              <a:rPr lang="en-US" sz="2400" dirty="0" smtClean="0"/>
              <a:t>=80000</a:t>
            </a:r>
            <a:br>
              <a:rPr lang="en-US" sz="2400" dirty="0" smtClean="0"/>
            </a:br>
            <a:r>
              <a:rPr lang="en-US" sz="2400" dirty="0" err="1" smtClean="0"/>
              <a:t>thread_cache_size</a:t>
            </a:r>
            <a:r>
              <a:rPr lang="en-US" sz="2400" dirty="0" smtClean="0"/>
              <a:t> = 4</a:t>
            </a:r>
            <a:br>
              <a:rPr lang="en-US" sz="2400" dirty="0" smtClean="0"/>
            </a:br>
            <a:r>
              <a:rPr lang="en-US" sz="2400" dirty="0" err="1" smtClean="0"/>
              <a:t>join_buffer_size</a:t>
            </a:r>
            <a:r>
              <a:rPr lang="en-US" sz="2400" dirty="0" smtClean="0"/>
              <a:t> = 128K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i="1" dirty="0" smtClean="0">
                <a:hlinkClick r:id="rId2"/>
              </a:rPr>
              <a:t>http://web3us.com</a:t>
            </a:r>
            <a:r>
              <a:rPr lang="en-US" sz="2400" i="1" dirty="0" smtClean="0"/>
              <a:t> </a:t>
            </a:r>
            <a:r>
              <a:rPr lang="en-US" sz="2400" i="1" dirty="0" smtClean="0"/>
              <a:t>Info on: </a:t>
            </a:r>
            <a:r>
              <a:rPr lang="en-US" sz="2400" i="1" dirty="0" err="1" smtClean="0"/>
              <a:t>MySQL</a:t>
            </a:r>
            <a:r>
              <a:rPr lang="en-US" sz="2400" i="1" dirty="0" smtClean="0"/>
              <a:t> Tuning, Nagios Tuning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Technology Footprint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Ecommerce</a:t>
            </a:r>
            <a:r>
              <a:rPr lang="en-US" dirty="0" smtClean="0"/>
              <a:t> – Home grown </a:t>
            </a:r>
          </a:p>
          <a:p>
            <a:r>
              <a:rPr lang="en-US" b="1" dirty="0" smtClean="0"/>
              <a:t>Applications </a:t>
            </a:r>
            <a:r>
              <a:rPr lang="en-US" dirty="0" smtClean="0"/>
              <a:t>– Java, EJB, ABAP, </a:t>
            </a:r>
            <a:r>
              <a:rPr lang="en-US" dirty="0" err="1" smtClean="0"/>
              <a:t>.Net</a:t>
            </a:r>
            <a:endParaRPr lang="en-US" dirty="0" smtClean="0"/>
          </a:p>
          <a:p>
            <a:r>
              <a:rPr lang="en-US" b="1" dirty="0" smtClean="0"/>
              <a:t>Databases</a:t>
            </a:r>
            <a:r>
              <a:rPr lang="en-US" dirty="0" smtClean="0"/>
              <a:t> – Oracle, </a:t>
            </a:r>
            <a:r>
              <a:rPr lang="en-US" dirty="0" err="1" smtClean="0"/>
              <a:t>MySQL</a:t>
            </a:r>
            <a:r>
              <a:rPr lang="en-US" dirty="0" smtClean="0"/>
              <a:t>, MSSQL</a:t>
            </a:r>
          </a:p>
          <a:p>
            <a:r>
              <a:rPr lang="en-US" b="1" dirty="0" smtClean="0"/>
              <a:t>OS</a:t>
            </a:r>
            <a:r>
              <a:rPr lang="en-US" dirty="0" smtClean="0"/>
              <a:t> – HPUX, </a:t>
            </a:r>
            <a:r>
              <a:rPr lang="en-US" dirty="0" err="1" smtClean="0"/>
              <a:t>Redhat</a:t>
            </a:r>
            <a:r>
              <a:rPr lang="en-US" dirty="0" smtClean="0"/>
              <a:t>, Windows, </a:t>
            </a:r>
            <a:r>
              <a:rPr lang="en-US" dirty="0" err="1" smtClean="0"/>
              <a:t>VMWare</a:t>
            </a:r>
            <a:endParaRPr lang="en-US" dirty="0" smtClean="0"/>
          </a:p>
          <a:p>
            <a:r>
              <a:rPr lang="en-US" b="1" dirty="0" smtClean="0"/>
              <a:t>ERP</a:t>
            </a:r>
            <a:r>
              <a:rPr lang="en-US" dirty="0" smtClean="0"/>
              <a:t> – SAP Supply Chain, CRM, FI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Datacenters</a:t>
            </a:r>
            <a:r>
              <a:rPr lang="en-US" dirty="0" smtClean="0"/>
              <a:t> – 6 locations in 6 countries</a:t>
            </a:r>
          </a:p>
          <a:p>
            <a:r>
              <a:rPr lang="en-US" b="1" dirty="0" smtClean="0"/>
              <a:t>Offices</a:t>
            </a:r>
            <a:r>
              <a:rPr lang="en-US" dirty="0" smtClean="0"/>
              <a:t> – 50 Countries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t="16158" b="12926"/>
          <a:stretch>
            <a:fillRect/>
          </a:stretch>
        </p:blipFill>
        <p:spPr bwMode="auto">
          <a:xfrm>
            <a:off x="3352800" y="6400800"/>
            <a:ext cx="2674079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RAM Drive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Create a RAM disk for Nagios </a:t>
            </a:r>
            <a:r>
              <a:rPr lang="en-US" sz="2000" b="1" dirty="0" err="1" smtClean="0"/>
              <a:t>tempory</a:t>
            </a:r>
            <a:r>
              <a:rPr lang="en-US" sz="2000" b="1" dirty="0" smtClean="0"/>
              <a:t> files</a:t>
            </a:r>
          </a:p>
          <a:p>
            <a:pPr>
              <a:buNone/>
            </a:pPr>
            <a:r>
              <a:rPr lang="en-US" sz="2000" b="1" dirty="0" smtClean="0"/>
              <a:t>I created a </a:t>
            </a:r>
            <a:r>
              <a:rPr lang="en-US" sz="2000" b="1" dirty="0" err="1" smtClean="0"/>
              <a:t>ramdisk</a:t>
            </a:r>
            <a:r>
              <a:rPr lang="en-US" sz="2000" b="1" dirty="0" smtClean="0"/>
              <a:t> by adding the following entry to the /etc/</a:t>
            </a:r>
            <a:r>
              <a:rPr lang="en-US" sz="2000" b="1" dirty="0" err="1" smtClean="0"/>
              <a:t>fstab</a:t>
            </a:r>
            <a:r>
              <a:rPr lang="en-US" sz="2000" b="1" dirty="0" smtClean="0"/>
              <a:t> file:</a:t>
            </a:r>
          </a:p>
          <a:p>
            <a:pPr>
              <a:buNone/>
            </a:pPr>
            <a:r>
              <a:rPr lang="en-US" sz="2000" dirty="0" smtClean="0"/>
              <a:t>  none                  /</a:t>
            </a:r>
            <a:r>
              <a:rPr lang="en-US" sz="2000" dirty="0" err="1" smtClean="0"/>
              <a:t>mnt</a:t>
            </a:r>
            <a:r>
              <a:rPr lang="en-US" sz="2000" dirty="0" smtClean="0"/>
              <a:t>/ram               </a:t>
            </a:r>
            <a:r>
              <a:rPr lang="en-US" sz="2000" dirty="0" err="1" smtClean="0"/>
              <a:t>tmpfs</a:t>
            </a:r>
            <a:r>
              <a:rPr lang="en-US" sz="2000" dirty="0" smtClean="0"/>
              <a:t>   size=500M           0 0</a:t>
            </a:r>
          </a:p>
          <a:p>
            <a:pPr>
              <a:buNone/>
            </a:pPr>
            <a:r>
              <a:rPr lang="en-US" sz="2000" b="1" dirty="0" smtClean="0"/>
              <a:t>Mount the disk using the following commands</a:t>
            </a:r>
          </a:p>
          <a:p>
            <a:pPr>
              <a:buNone/>
            </a:pPr>
            <a:r>
              <a:rPr lang="en-US" sz="2000" dirty="0" smtClean="0"/>
              <a:t>  # </a:t>
            </a:r>
            <a:r>
              <a:rPr lang="en-US" sz="2000" dirty="0" err="1" smtClean="0"/>
              <a:t>mkdir</a:t>
            </a:r>
            <a:r>
              <a:rPr lang="en-US" sz="2000" dirty="0" smtClean="0"/>
              <a:t> -p /</a:t>
            </a:r>
            <a:r>
              <a:rPr lang="en-US" sz="2000" dirty="0" err="1" smtClean="0"/>
              <a:t>mnt</a:t>
            </a:r>
            <a:r>
              <a:rPr lang="en-US" sz="2000" dirty="0" smtClean="0"/>
              <a:t>/ram; mount /</a:t>
            </a:r>
            <a:r>
              <a:rPr lang="en-US" sz="2000" dirty="0" err="1" smtClean="0"/>
              <a:t>mnt</a:t>
            </a:r>
            <a:r>
              <a:rPr lang="en-US" sz="2000" dirty="0" smtClean="0"/>
              <a:t>/ram</a:t>
            </a:r>
          </a:p>
          <a:p>
            <a:pPr>
              <a:buNone/>
            </a:pPr>
            <a:r>
              <a:rPr lang="en-US" sz="2000" b="1" dirty="0" smtClean="0"/>
              <a:t>Verify the disk was mounted and created</a:t>
            </a:r>
          </a:p>
          <a:p>
            <a:pPr>
              <a:buNone/>
            </a:pPr>
            <a:r>
              <a:rPr lang="en-US" sz="2000" dirty="0" smtClean="0"/>
              <a:t>  # </a:t>
            </a:r>
            <a:r>
              <a:rPr lang="en-US" sz="2000" dirty="0" err="1" smtClean="0"/>
              <a:t>df</a:t>
            </a:r>
            <a:r>
              <a:rPr lang="en-US" sz="2000" dirty="0" smtClean="0"/>
              <a:t> -k</a:t>
            </a:r>
          </a:p>
          <a:p>
            <a:pPr>
              <a:buNone/>
            </a:pPr>
            <a:r>
              <a:rPr lang="en-US" sz="2000" b="1" dirty="0" smtClean="0"/>
              <a:t>Modify the /</a:t>
            </a:r>
            <a:r>
              <a:rPr lang="en-US" sz="2000" b="1" dirty="0" err="1" smtClean="0"/>
              <a:t>usr</a:t>
            </a:r>
            <a:r>
              <a:rPr lang="en-US" sz="2000" b="1" dirty="0" smtClean="0"/>
              <a:t>/local/</a:t>
            </a:r>
            <a:r>
              <a:rPr lang="en-US" sz="2000" b="1" dirty="0" err="1" smtClean="0"/>
              <a:t>nagios</a:t>
            </a:r>
            <a:r>
              <a:rPr lang="en-US" sz="2000" b="1" dirty="0" smtClean="0"/>
              <a:t>/etc/nagios.cfg file with the following tuned parameters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temp_file</a:t>
            </a:r>
            <a:r>
              <a:rPr lang="en-US" sz="2000" dirty="0" smtClean="0"/>
              <a:t>=/</a:t>
            </a:r>
            <a:r>
              <a:rPr lang="en-US" sz="2000" dirty="0" err="1" smtClean="0"/>
              <a:t>mnt</a:t>
            </a:r>
            <a:r>
              <a:rPr lang="en-US" sz="2000" dirty="0" smtClean="0"/>
              <a:t>/ram/nagios.tmp</a:t>
            </a:r>
            <a:br>
              <a:rPr lang="en-US" sz="2000" dirty="0" smtClean="0"/>
            </a:br>
            <a:r>
              <a:rPr lang="en-US" sz="2000" dirty="0" err="1" smtClean="0"/>
              <a:t>temp_path</a:t>
            </a:r>
            <a:r>
              <a:rPr lang="en-US" sz="2000" dirty="0" smtClean="0"/>
              <a:t>=/</a:t>
            </a:r>
            <a:r>
              <a:rPr lang="en-US" sz="2000" dirty="0" err="1" smtClean="0"/>
              <a:t>mnt</a:t>
            </a:r>
            <a:r>
              <a:rPr lang="en-US" sz="2000" dirty="0" smtClean="0"/>
              <a:t>/ram</a:t>
            </a:r>
            <a:br>
              <a:rPr lang="en-US" sz="2000" dirty="0" smtClean="0"/>
            </a:br>
            <a:r>
              <a:rPr lang="en-US" sz="2000" dirty="0" err="1" smtClean="0"/>
              <a:t>status_file</a:t>
            </a:r>
            <a:r>
              <a:rPr lang="en-US" sz="2000" dirty="0" smtClean="0"/>
              <a:t>=/</a:t>
            </a:r>
            <a:r>
              <a:rPr lang="en-US" sz="2000" dirty="0" err="1" smtClean="0"/>
              <a:t>mnt</a:t>
            </a:r>
            <a:r>
              <a:rPr lang="en-US" sz="2000" dirty="0" smtClean="0"/>
              <a:t>/ram/status.dat</a:t>
            </a:r>
            <a:br>
              <a:rPr lang="en-US" sz="2000" dirty="0" smtClean="0"/>
            </a:br>
            <a:r>
              <a:rPr lang="en-US" sz="2000" dirty="0" err="1" smtClean="0"/>
              <a:t>precached_object_file</a:t>
            </a:r>
            <a:r>
              <a:rPr lang="en-US" sz="2000" dirty="0" smtClean="0"/>
              <a:t>=/</a:t>
            </a:r>
            <a:r>
              <a:rPr lang="en-US" sz="2000" dirty="0" err="1" smtClean="0"/>
              <a:t>mnt</a:t>
            </a:r>
            <a:r>
              <a:rPr lang="en-US" sz="2000" dirty="0" smtClean="0"/>
              <a:t>/ram/</a:t>
            </a:r>
            <a:r>
              <a:rPr lang="en-US" sz="2000" dirty="0" err="1" smtClean="0"/>
              <a:t>objects.precache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object_cache_file</a:t>
            </a:r>
            <a:r>
              <a:rPr lang="en-US" sz="2000" dirty="0" smtClean="0"/>
              <a:t>=/</a:t>
            </a:r>
            <a:r>
              <a:rPr lang="en-US" sz="2000" dirty="0" err="1" smtClean="0"/>
              <a:t>mnt</a:t>
            </a:r>
            <a:r>
              <a:rPr lang="en-US" sz="2000" dirty="0" smtClean="0"/>
              <a:t>/ram/</a:t>
            </a:r>
            <a:r>
              <a:rPr lang="en-US" sz="2000" dirty="0" err="1" smtClean="0"/>
              <a:t>objects.cache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457200"/>
            <a:ext cx="5867400" cy="487363"/>
          </a:xfrm>
        </p:spPr>
        <p:txBody>
          <a:bodyPr/>
          <a:lstStyle/>
          <a:p>
            <a:r>
              <a:rPr lang="en-US" b="1" dirty="0" smtClean="0"/>
              <a:t>Implementation Methodology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Survey</a:t>
            </a:r>
          </a:p>
          <a:p>
            <a:r>
              <a:rPr lang="en-US" dirty="0" smtClean="0"/>
              <a:t>Inventory existing monitors</a:t>
            </a:r>
          </a:p>
          <a:p>
            <a:r>
              <a:rPr lang="en-US" dirty="0" smtClean="0"/>
              <a:t>Proof of concept</a:t>
            </a:r>
          </a:p>
          <a:p>
            <a:r>
              <a:rPr lang="en-US" dirty="0" smtClean="0"/>
              <a:t>Build new environment</a:t>
            </a:r>
          </a:p>
          <a:p>
            <a:r>
              <a:rPr lang="en-US" dirty="0" smtClean="0"/>
              <a:t>Migrate monitors from each platform to Nagios, one at a time</a:t>
            </a:r>
          </a:p>
          <a:p>
            <a:r>
              <a:rPr lang="en-US" dirty="0" smtClean="0"/>
              <a:t>Integrate OEM, and to send monitors to Nagios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Three Project Phases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 something useful in each phase</a:t>
            </a:r>
          </a:p>
          <a:p>
            <a:r>
              <a:rPr lang="en-US" dirty="0" smtClean="0"/>
              <a:t>Build a level at a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I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9530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100" b="1" dirty="0" smtClean="0"/>
              <a:t>Set up a pilot of Nagios </a:t>
            </a:r>
            <a:r>
              <a:rPr lang="en-US" sz="2100" dirty="0" smtClean="0"/>
              <a:t>XI using Trial License.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100" dirty="0" smtClean="0"/>
              <a:t>Set up Foglight monitoring of JVM (Java Virtual Machine). </a:t>
            </a:r>
          </a:p>
          <a:p>
            <a:pPr marL="457200" indent="-457200" fontAlgn="b">
              <a:buFont typeface="+mj-lt"/>
              <a:buAutoNum type="arabicPeriod"/>
            </a:pPr>
            <a:r>
              <a:rPr lang="en-US" sz="2100" dirty="0" smtClean="0"/>
              <a:t>Purchase NagiosXI and Consulting Support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100" dirty="0" smtClean="0"/>
              <a:t>Bring in a consultant for two weeks to help set up the architecture and help us work with the system. </a:t>
            </a:r>
          </a:p>
          <a:p>
            <a:pPr marL="457200" indent="-457200" fontAlgn="b">
              <a:buFont typeface="+mj-lt"/>
              <a:buAutoNum type="arabicPeriod"/>
            </a:pPr>
            <a:r>
              <a:rPr lang="en-US" sz="2100" b="1" dirty="0" smtClean="0"/>
              <a:t>Documentation Web Site </a:t>
            </a:r>
            <a:r>
              <a:rPr lang="en-US" sz="2100" dirty="0" smtClean="0"/>
              <a:t>for Nagios learning's and “How to guides”</a:t>
            </a:r>
          </a:p>
          <a:p>
            <a:pPr marL="457200" lvl="0" indent="-457200" fontAlgn="b">
              <a:buFont typeface="+mj-lt"/>
              <a:buAutoNum type="arabicPeriod"/>
            </a:pPr>
            <a:r>
              <a:rPr lang="en-US" sz="2100" dirty="0" smtClean="0"/>
              <a:t>Define a set of </a:t>
            </a:r>
            <a:r>
              <a:rPr lang="en-US" sz="2100" b="1" dirty="0" smtClean="0"/>
              <a:t>standards</a:t>
            </a:r>
            <a:r>
              <a:rPr lang="en-US" sz="2100" dirty="0" smtClean="0"/>
              <a:t> and guidelines to follow to help aid an effective monitoring process.</a:t>
            </a:r>
          </a:p>
          <a:p>
            <a:pPr marL="457200" indent="-457200" fontAlgn="b">
              <a:buFont typeface="+mj-lt"/>
              <a:buAutoNum type="arabicPeriod"/>
            </a:pPr>
            <a:r>
              <a:rPr lang="en-US" sz="2100" dirty="0" smtClean="0"/>
              <a:t>Backups on Running on Production Nagios Server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100" dirty="0" smtClean="0"/>
              <a:t>Set up services which aren't being caught right now and move a few of the important services over to the new Nagios XI monitoring system. </a:t>
            </a:r>
          </a:p>
          <a:p>
            <a:pPr marL="457200" indent="-457200" fontAlgn="b">
              <a:buFont typeface="+mj-lt"/>
              <a:buAutoNum type="arabicPeriod"/>
            </a:pPr>
            <a:r>
              <a:rPr lang="en-US" sz="2100" b="1" dirty="0" smtClean="0"/>
              <a:t>Test Nagios </a:t>
            </a:r>
            <a:r>
              <a:rPr lang="en-US" sz="2100" b="1" dirty="0" err="1" smtClean="0"/>
              <a:t>plugins</a:t>
            </a:r>
            <a:r>
              <a:rPr lang="en-US" sz="2100" b="1" dirty="0" smtClean="0"/>
              <a:t> and server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II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Migrate off of Sitescope 6 and shutdown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Migrate off of Sitescope 8 and shutdown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Decommission Foglight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Clean up the old monitoring server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Migrate the network team from old Nagios to core NagiosXI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Set up </a:t>
            </a:r>
            <a:r>
              <a:rPr lang="en-US" sz="2100" dirty="0" smtClean="0"/>
              <a:t>s</a:t>
            </a:r>
            <a:r>
              <a:rPr lang="en-US" sz="2100" dirty="0" smtClean="0"/>
              <a:t>tandby </a:t>
            </a:r>
            <a:r>
              <a:rPr lang="en-US" sz="2100" dirty="0" err="1" smtClean="0"/>
              <a:t>NagiosXI</a:t>
            </a:r>
            <a:r>
              <a:rPr lang="en-US" sz="2100" dirty="0" smtClean="0"/>
              <a:t> system, </a:t>
            </a:r>
            <a:r>
              <a:rPr lang="en-US" sz="2100" dirty="0" err="1" smtClean="0"/>
              <a:t>c</a:t>
            </a:r>
            <a:r>
              <a:rPr lang="en-US" sz="2100" dirty="0" err="1" smtClean="0"/>
              <a:t>ron</a:t>
            </a:r>
            <a:r>
              <a:rPr lang="en-US" sz="2100" dirty="0" smtClean="0"/>
              <a:t> to replicate weekly</a:t>
            </a:r>
            <a:endParaRPr lang="en-US" sz="21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Research missing alerts and add them to the new NagiosXI system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III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Implement Global Monitoring</a:t>
            </a:r>
          </a:p>
          <a:p>
            <a:r>
              <a:rPr lang="en-US" sz="2100" dirty="0" smtClean="0"/>
              <a:t>Add monitors for existing international systems </a:t>
            </a:r>
          </a:p>
          <a:p>
            <a:r>
              <a:rPr lang="en-US" sz="2100" dirty="0" smtClean="0"/>
              <a:t>Add monitors using JMX to monitor Java servers</a:t>
            </a:r>
          </a:p>
          <a:p>
            <a:r>
              <a:rPr lang="en-US" sz="2100" dirty="0" smtClean="0"/>
              <a:t>Nagios Remote Process Execution (NRPE) to monitor remotely</a:t>
            </a:r>
          </a:p>
          <a:p>
            <a:r>
              <a:rPr lang="en-US" sz="2100" dirty="0" smtClean="0"/>
              <a:t>Remote Monitoring for Windows Servers (NS Client++)</a:t>
            </a:r>
          </a:p>
          <a:p>
            <a:r>
              <a:rPr lang="en-US" sz="2100" dirty="0" smtClean="0"/>
              <a:t>Implement notification and escalation of alerts</a:t>
            </a:r>
          </a:p>
          <a:p>
            <a:r>
              <a:rPr lang="en-US" sz="2100" dirty="0" smtClean="0"/>
              <a:t>Add monitors for critical business functions</a:t>
            </a:r>
          </a:p>
          <a:p>
            <a:pPr marL="457200" indent="-457200"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III continued…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/>
              <a:t>Corporate Enhancements</a:t>
            </a:r>
          </a:p>
          <a:p>
            <a:r>
              <a:rPr lang="en-US" sz="2000" dirty="0" smtClean="0"/>
              <a:t>Request recurring down time enhancement from Ethan Galstad</a:t>
            </a:r>
          </a:p>
          <a:p>
            <a:r>
              <a:rPr lang="en-US" sz="2000" dirty="0" smtClean="0"/>
              <a:t>Automate refresh of NagiosXI standby system</a:t>
            </a:r>
          </a:p>
          <a:p>
            <a:r>
              <a:rPr lang="en-US" sz="2000" dirty="0" smtClean="0"/>
              <a:t>Build Network Map</a:t>
            </a:r>
          </a:p>
          <a:p>
            <a:r>
              <a:rPr lang="en-US" sz="2000" dirty="0" smtClean="0"/>
              <a:t>Retire Windows SiteScope</a:t>
            </a:r>
          </a:p>
          <a:p>
            <a:r>
              <a:rPr lang="en-US" sz="2000" dirty="0" smtClean="0"/>
              <a:t>Add monitors for phone systems </a:t>
            </a:r>
          </a:p>
          <a:p>
            <a:r>
              <a:rPr lang="en-US" sz="2000" dirty="0" smtClean="0"/>
              <a:t>Add monitors to data center (UPS, Temperature, Humidity)</a:t>
            </a:r>
          </a:p>
          <a:p>
            <a:r>
              <a:rPr lang="en-US" sz="2000" dirty="0" smtClean="0"/>
              <a:t>Integrate to SAP Tidal monitoring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III continued…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/>
              <a:t>Business</a:t>
            </a:r>
          </a:p>
          <a:p>
            <a:r>
              <a:rPr lang="en-US" sz="2000" dirty="0" smtClean="0"/>
              <a:t>Business review and approve SLA (using business terms)</a:t>
            </a:r>
          </a:p>
          <a:p>
            <a:r>
              <a:rPr lang="en-US" sz="2000" dirty="0" smtClean="0"/>
              <a:t>Monitor both the Business Functions and the individual point devices that provide the Business Function</a:t>
            </a:r>
          </a:p>
          <a:p>
            <a:r>
              <a:rPr lang="en-US" sz="2000" dirty="0" smtClean="0"/>
              <a:t>Follow the Sun with Eyes on Glass.</a:t>
            </a:r>
          </a:p>
          <a:p>
            <a:r>
              <a:rPr lang="en-US" sz="2000" dirty="0" smtClean="0"/>
              <a:t>Training </a:t>
            </a:r>
          </a:p>
          <a:p>
            <a:pPr lvl="1"/>
            <a:r>
              <a:rPr lang="en-US" sz="1800" dirty="0" smtClean="0"/>
              <a:t>How to setup alerts</a:t>
            </a:r>
          </a:p>
          <a:p>
            <a:pPr lvl="1"/>
            <a:r>
              <a:rPr lang="en-US" sz="1800" dirty="0" smtClean="0"/>
              <a:t>How to receive alerts</a:t>
            </a:r>
          </a:p>
          <a:p>
            <a:pPr lvl="1"/>
            <a:r>
              <a:rPr lang="en-US" sz="1800" dirty="0" smtClean="0"/>
              <a:t>How to report on performance graphs</a:t>
            </a:r>
          </a:p>
          <a:p>
            <a:r>
              <a:rPr lang="en-US" sz="2200" dirty="0" smtClean="0"/>
              <a:t>Create a new Dashboard for HelpDesk and International IT Staff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457200"/>
            <a:ext cx="5867400" cy="487363"/>
          </a:xfrm>
        </p:spPr>
        <p:txBody>
          <a:bodyPr/>
          <a:lstStyle/>
          <a:p>
            <a:r>
              <a:rPr lang="en-US" b="1" dirty="0" smtClean="0"/>
              <a:t>Inventory of Monitor Checks</a:t>
            </a:r>
            <a:endParaRPr lang="en-US" b="1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8600" y="1133328"/>
          <a:ext cx="8686800" cy="4941888"/>
        </p:xfrm>
        <a:graphic>
          <a:graphicData uri="http://schemas.openxmlformats.org/presentationml/2006/ole">
            <p:oleObj spid="_x0000_s46082" name="Worksheet" r:id="rId3" imgW="6694078" imgH="393372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457200"/>
            <a:ext cx="4876800" cy="487363"/>
          </a:xfrm>
        </p:spPr>
        <p:txBody>
          <a:bodyPr/>
          <a:lstStyle/>
          <a:p>
            <a:r>
              <a:rPr lang="en-US" b="1" dirty="0" smtClean="0"/>
              <a:t>Inventory continued…</a:t>
            </a:r>
            <a:endParaRPr lang="en-US" b="1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8600" y="1149350"/>
          <a:ext cx="8705850" cy="4870450"/>
        </p:xfrm>
        <a:graphic>
          <a:graphicData uri="http://schemas.openxmlformats.org/presentationml/2006/ole">
            <p:oleObj spid="_x0000_s47106" name="Worksheet" r:id="rId3" imgW="6659582" imgH="372661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Monitoring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presents operations with a completely integrated global view. </a:t>
            </a:r>
          </a:p>
          <a:p>
            <a:r>
              <a:rPr lang="en-US" dirty="0" smtClean="0"/>
              <a:t>Good monitoring is proactive; it helps teams prevent problems from becoming outages.  </a:t>
            </a:r>
          </a:p>
          <a:p>
            <a:r>
              <a:rPr lang="en-US" dirty="0" smtClean="0"/>
              <a:t>Good monitoring helps minimize outage downtime, quickly identify root cause and contacts correct people. 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16158" b="12926"/>
          <a:stretch>
            <a:fillRect/>
          </a:stretch>
        </p:blipFill>
        <p:spPr bwMode="auto">
          <a:xfrm>
            <a:off x="3352800" y="6400800"/>
            <a:ext cx="2674079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Nagios XI Interface</a:t>
            </a:r>
            <a:endParaRPr lang="en-US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809" t="19024" r="2535" b="5556"/>
          <a:stretch>
            <a:fillRect/>
          </a:stretch>
        </p:blipFill>
        <p:spPr bwMode="auto">
          <a:xfrm>
            <a:off x="76200" y="1219200"/>
            <a:ext cx="8991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t="16992" r="23357" b="18434"/>
          <a:stretch>
            <a:fillRect/>
          </a:stretch>
        </p:blipFill>
        <p:spPr bwMode="auto">
          <a:xfrm>
            <a:off x="0" y="38431"/>
            <a:ext cx="9144000" cy="681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12627" r="12583" b="260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 in 7 Countries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938"/>
          <a:stretch>
            <a:fillRect/>
          </a:stretch>
        </p:blipFill>
        <p:spPr bwMode="auto">
          <a:xfrm>
            <a:off x="0" y="-1"/>
            <a:ext cx="9144000" cy="68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/>
          <a:srcRect t="13489" r="7874"/>
          <a:stretch>
            <a:fillRect/>
          </a:stretch>
        </p:blipFill>
        <p:spPr bwMode="auto">
          <a:xfrm>
            <a:off x="-1" y="0"/>
            <a:ext cx="9111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578588"/>
          <a:ext cx="8153401" cy="3831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598"/>
                <a:gridCol w="6420803"/>
              </a:tblGrid>
              <a:tr h="113856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Goal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3200" dirty="0" smtClean="0"/>
                        <a:t>Quick Notification</a:t>
                      </a:r>
                      <a:r>
                        <a:rPr lang="en-US" sz="3200" baseline="0" dirty="0" smtClean="0"/>
                        <a:t> &amp; </a:t>
                      </a:r>
                      <a:r>
                        <a:rPr lang="en-US" sz="3200" dirty="0" smtClean="0"/>
                        <a:t>Recovery</a:t>
                      </a:r>
                      <a:r>
                        <a:rPr lang="en-US" sz="3200" baseline="0" dirty="0" smtClean="0"/>
                        <a:t> from Outage</a:t>
                      </a:r>
                    </a:p>
                  </a:txBody>
                  <a:tcPr/>
                </a:tc>
              </a:tr>
              <a:tr h="14630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 of Monitor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Notification of outages with details on which system is down, so we know who to contact</a:t>
                      </a:r>
                      <a:endParaRPr lang="en-US" sz="3200" dirty="0"/>
                    </a:p>
                  </a:txBody>
                  <a:tcPr/>
                </a:tc>
              </a:tr>
              <a:tr h="113856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Solution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Migrate from Sitescope, </a:t>
                      </a:r>
                      <a:r>
                        <a:rPr lang="en-US" sz="3200" dirty="0" err="1" smtClean="0"/>
                        <a:t>Openview</a:t>
                      </a:r>
                      <a:r>
                        <a:rPr lang="en-US" sz="3200" baseline="0" dirty="0" smtClean="0"/>
                        <a:t> to NagiosXI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96975" y="457200"/>
            <a:ext cx="5280025" cy="4873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 smtClean="0"/>
              <a:t>IT Operations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295400"/>
          <a:ext cx="8153401" cy="459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598"/>
                <a:gridCol w="6420803"/>
              </a:tblGrid>
              <a:tr h="99433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Goal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Prevention of outage</a:t>
                      </a:r>
                      <a:endParaRPr lang="en-US" sz="3200" dirty="0"/>
                    </a:p>
                  </a:txBody>
                  <a:tcPr/>
                </a:tc>
              </a:tr>
              <a:tr h="185617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 of Monitor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Warnings about conditions before outages</a:t>
                      </a:r>
                      <a:r>
                        <a:rPr lang="en-US" sz="3200" baseline="0" dirty="0" smtClean="0"/>
                        <a:t> occur, allow for corrective actions that will prevent likely outages</a:t>
                      </a:r>
                      <a:endParaRPr lang="en-US" sz="3200" dirty="0"/>
                    </a:p>
                  </a:txBody>
                  <a:tcPr/>
                </a:tc>
              </a:tr>
              <a:tr h="141291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Solution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Migrate from Sitescope, </a:t>
                      </a:r>
                      <a:r>
                        <a:rPr lang="en-US" sz="3200" dirty="0" err="1" smtClean="0"/>
                        <a:t>Openview</a:t>
                      </a:r>
                      <a:r>
                        <a:rPr lang="en-US" sz="3200" baseline="0" dirty="0" smtClean="0"/>
                        <a:t> to NagiosXI, Integrate OEM SAP and Scripts with Nagios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196975" y="457200"/>
            <a:ext cx="5280025" cy="4873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 smtClean="0"/>
              <a:t>IT Team </a:t>
            </a:r>
            <a:r>
              <a:rPr lang="en-US" sz="3200" b="1" baseline="0" dirty="0" smtClean="0"/>
              <a:t>Managers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MoM</a:t>
            </a:r>
            <a:r>
              <a:rPr lang="en-US" dirty="0" smtClean="0"/>
              <a:t> ~ Manager of Managers</a:t>
            </a:r>
          </a:p>
          <a:p>
            <a:pPr marL="914400" lvl="1" indent="-514350"/>
            <a:r>
              <a:rPr lang="en-US" dirty="0" smtClean="0"/>
              <a:t>Allow specialized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Tool Requirements, enough but not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Ownership for implementation, shared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Handle alerts, lowest level in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Nagios monitoring method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Tips, Tricks &amp;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 smtClean="0"/>
              <a:t>Nagios XI Large Implementation </a:t>
            </a:r>
          </a:p>
          <a:p>
            <a:pPr algn="ctr">
              <a:buNone/>
            </a:pPr>
            <a:r>
              <a:rPr lang="en-US" b="1" dirty="0" smtClean="0"/>
              <a:t>Day 3, 2:00 Track 3 (Nate Broderick)</a:t>
            </a:r>
          </a:p>
          <a:p>
            <a:r>
              <a:rPr lang="en-US" dirty="0" smtClean="0"/>
              <a:t>3 Demos</a:t>
            </a:r>
          </a:p>
          <a:p>
            <a:r>
              <a:rPr lang="en-US" dirty="0" smtClean="0"/>
              <a:t>Performance challenges and solutions</a:t>
            </a:r>
          </a:p>
          <a:p>
            <a:r>
              <a:rPr lang="en-US" dirty="0" smtClean="0"/>
              <a:t>Integrating monitoring solutions Oracle</a:t>
            </a:r>
          </a:p>
          <a:p>
            <a:r>
              <a:rPr lang="en-US" dirty="0" smtClean="0"/>
              <a:t>Migrating from BAC &amp; Foglight</a:t>
            </a:r>
          </a:p>
          <a:p>
            <a:r>
              <a:rPr lang="en-US" dirty="0" smtClean="0"/>
              <a:t>Customization</a:t>
            </a:r>
          </a:p>
          <a:p>
            <a:r>
              <a:rPr lang="en-US" dirty="0" smtClean="0"/>
              <a:t>Graphing, and more.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457200"/>
            <a:ext cx="5889625" cy="487363"/>
          </a:xfrm>
        </p:spPr>
        <p:txBody>
          <a:bodyPr/>
          <a:lstStyle/>
          <a:p>
            <a:r>
              <a:rPr lang="en-US" dirty="0" smtClean="0"/>
              <a:t>Centralized Monitoring System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b="15000"/>
          <a:stretch>
            <a:fillRect/>
          </a:stretch>
        </p:blipFill>
        <p:spPr bwMode="auto">
          <a:xfrm>
            <a:off x="938306" y="1143000"/>
            <a:ext cx="729129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t="16158" b="12926"/>
          <a:stretch>
            <a:fillRect/>
          </a:stretch>
        </p:blipFill>
        <p:spPr bwMode="auto">
          <a:xfrm>
            <a:off x="3352800" y="6400800"/>
            <a:ext cx="2674079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Monitoring 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1628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 tried for 10 years…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t="16158" b="12926"/>
          <a:stretch>
            <a:fillRect/>
          </a:stretch>
        </p:blipFill>
        <p:spPr bwMode="auto">
          <a:xfrm>
            <a:off x="3352800" y="6400800"/>
            <a:ext cx="2674079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t="7685" b="9316"/>
          <a:stretch>
            <a:fillRect/>
          </a:stretch>
        </p:blipFill>
        <p:spPr bwMode="auto">
          <a:xfrm>
            <a:off x="1828799" y="1752600"/>
            <a:ext cx="566561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6629400" cy="487363"/>
          </a:xfrm>
        </p:spPr>
        <p:txBody>
          <a:bodyPr/>
          <a:lstStyle/>
          <a:p>
            <a:r>
              <a:rPr lang="en-US" b="1" dirty="0" smtClean="0"/>
              <a:t>Do it all in ‘One Tool Projects’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/>
              <a:t>One Monitoring Tool to rule them all:</a:t>
            </a:r>
          </a:p>
          <a:p>
            <a:pPr lvl="1"/>
            <a:r>
              <a:rPr lang="en-US" sz="3200" dirty="0" smtClean="0"/>
              <a:t>Mercury SiteScope</a:t>
            </a:r>
          </a:p>
          <a:p>
            <a:pPr lvl="1"/>
            <a:r>
              <a:rPr lang="en-US" sz="3200" dirty="0" smtClean="0"/>
              <a:t>Remedy Help Desk</a:t>
            </a:r>
          </a:p>
          <a:p>
            <a:pPr lvl="1"/>
            <a:r>
              <a:rPr lang="en-US" sz="3200" dirty="0" smtClean="0"/>
              <a:t>HP OpenView</a:t>
            </a:r>
          </a:p>
          <a:p>
            <a:pPr lvl="1"/>
            <a:r>
              <a:rPr lang="en-US" sz="3200" dirty="0" smtClean="0"/>
              <a:t>Quest Foglight</a:t>
            </a:r>
          </a:p>
          <a:p>
            <a:pPr lvl="1"/>
            <a:r>
              <a:rPr lang="en-US" sz="3200" dirty="0" smtClean="0"/>
              <a:t>Home grown (several)</a:t>
            </a:r>
            <a:r>
              <a:rPr lang="en-US" sz="3200" i="1" dirty="0" smtClean="0"/>
              <a:t> </a:t>
            </a:r>
          </a:p>
          <a:p>
            <a:pPr lvl="1"/>
            <a:r>
              <a:rPr lang="en-US" sz="3200" dirty="0" smtClean="0"/>
              <a:t>One monitoring person</a:t>
            </a:r>
          </a:p>
          <a:p>
            <a:pPr lvl="2"/>
            <a:r>
              <a:rPr lang="en-US" sz="2800" dirty="0" smtClean="0"/>
              <a:t>He decided to quit!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2540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t="16158" b="12926"/>
          <a:stretch>
            <a:fillRect/>
          </a:stretch>
        </p:blipFill>
        <p:spPr bwMode="auto">
          <a:xfrm>
            <a:off x="3352800" y="6400800"/>
            <a:ext cx="2674079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5638799" cy="487363"/>
          </a:xfrm>
        </p:spPr>
        <p:txBody>
          <a:bodyPr/>
          <a:lstStyle/>
          <a:p>
            <a:r>
              <a:rPr lang="en-US" b="1" dirty="0" smtClean="0"/>
              <a:t>Could never get everything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All Failed – We always gave up! Why?</a:t>
            </a:r>
          </a:p>
          <a:p>
            <a:r>
              <a:rPr lang="en-US" dirty="0" smtClean="0"/>
              <a:t>Servers and agents that were proprietary</a:t>
            </a:r>
            <a:endParaRPr lang="en-US" dirty="0"/>
          </a:p>
          <a:p>
            <a:r>
              <a:rPr lang="en-US" dirty="0" smtClean="0"/>
              <a:t>Huge foot print inefficient performance</a:t>
            </a:r>
          </a:p>
          <a:p>
            <a:r>
              <a:rPr lang="en-US" dirty="0" smtClean="0"/>
              <a:t>Steep learning curve</a:t>
            </a:r>
          </a:p>
          <a:p>
            <a:r>
              <a:rPr lang="en-US" dirty="0" smtClean="0"/>
              <a:t>Very expensive</a:t>
            </a:r>
          </a:p>
          <a:p>
            <a:r>
              <a:rPr lang="en-US" dirty="0" smtClean="0"/>
              <a:t>Updates costly and very time consuming</a:t>
            </a:r>
          </a:p>
          <a:p>
            <a:r>
              <a:rPr lang="en-US" dirty="0" smtClean="0"/>
              <a:t>System Administrators like their own scripts, can see what they are doing</a:t>
            </a:r>
          </a:p>
          <a:p>
            <a:endParaRPr lang="en-US" dirty="0"/>
          </a:p>
        </p:txBody>
      </p:sp>
      <p:pic>
        <p:nvPicPr>
          <p:cNvPr id="5" name="Picture 4" descr="failed.gif"/>
          <p:cNvPicPr>
            <a:picLocks noChangeAspect="1"/>
          </p:cNvPicPr>
          <p:nvPr/>
        </p:nvPicPr>
        <p:blipFill>
          <a:blip r:embed="rId2" cstate="print">
            <a:lum bright="18000"/>
          </a:blip>
          <a:stretch>
            <a:fillRect/>
          </a:stretch>
        </p:blipFill>
        <p:spPr>
          <a:xfrm>
            <a:off x="6324600" y="2514600"/>
            <a:ext cx="2587925" cy="2061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t="16158" b="12926"/>
          <a:stretch>
            <a:fillRect/>
          </a:stretch>
        </p:blipFill>
        <p:spPr bwMode="auto">
          <a:xfrm>
            <a:off x="3352800" y="6400800"/>
            <a:ext cx="2674079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p Arrow">
  <a:themeElements>
    <a:clrScheme name="Office Theme 3">
      <a:dk1>
        <a:srgbClr val="0E3558"/>
      </a:dk1>
      <a:lt1>
        <a:srgbClr val="FFFFFF"/>
      </a:lt1>
      <a:dk2>
        <a:srgbClr val="006699"/>
      </a:dk2>
      <a:lt2>
        <a:srgbClr val="969696"/>
      </a:lt2>
      <a:accent1>
        <a:srgbClr val="3B86CB"/>
      </a:accent1>
      <a:accent2>
        <a:srgbClr val="5CB68D"/>
      </a:accent2>
      <a:accent3>
        <a:srgbClr val="FFFFFF"/>
      </a:accent3>
      <a:accent4>
        <a:srgbClr val="0A2C4A"/>
      </a:accent4>
      <a:accent5>
        <a:srgbClr val="AFC3E2"/>
      </a:accent5>
      <a:accent6>
        <a:srgbClr val="53A57F"/>
      </a:accent6>
      <a:hlink>
        <a:srgbClr val="CC3300"/>
      </a:hlink>
      <a:folHlink>
        <a:srgbClr val="33339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7175B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2D124C"/>
        </a:accent4>
        <a:accent5>
          <a:srgbClr val="C3CCF4"/>
        </a:accent5>
        <a:accent6>
          <a:srgbClr val="D9943A"/>
        </a:accent6>
        <a:hlink>
          <a:srgbClr val="33835F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E3558"/>
        </a:dk1>
        <a:lt1>
          <a:srgbClr val="FFFFFF"/>
        </a:lt1>
        <a:dk2>
          <a:srgbClr val="006699"/>
        </a:dk2>
        <a:lt2>
          <a:srgbClr val="969696"/>
        </a:lt2>
        <a:accent1>
          <a:srgbClr val="3B86CB"/>
        </a:accent1>
        <a:accent2>
          <a:srgbClr val="5CB68D"/>
        </a:accent2>
        <a:accent3>
          <a:srgbClr val="FFFFFF"/>
        </a:accent3>
        <a:accent4>
          <a:srgbClr val="0A2C4A"/>
        </a:accent4>
        <a:accent5>
          <a:srgbClr val="AFC3E2"/>
        </a:accent5>
        <a:accent6>
          <a:srgbClr val="53A57F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 Arrow</Template>
  <TotalTime>3541</TotalTime>
  <Words>1565</Words>
  <Application>Microsoft Office PowerPoint</Application>
  <PresentationFormat>On-screen Show (4:3)</PresentationFormat>
  <Paragraphs>389</Paragraphs>
  <Slides>58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Up Arrow</vt:lpstr>
      <vt:lpstr>Worksheet</vt:lpstr>
      <vt:lpstr>Case Study  Nagios @ Nu Skin</vt:lpstr>
      <vt:lpstr>Who is in the Audience?</vt:lpstr>
      <vt:lpstr>Who is Nu Skin?</vt:lpstr>
      <vt:lpstr>Our Technology Footprint</vt:lpstr>
      <vt:lpstr>Monitoring Goals</vt:lpstr>
      <vt:lpstr>Centralized Monitoring System</vt:lpstr>
      <vt:lpstr>Our Monitoring History</vt:lpstr>
      <vt:lpstr>Do it all in ‘One Tool Projects’</vt:lpstr>
      <vt:lpstr>Could never get everything</vt:lpstr>
      <vt:lpstr>Resulting Monitoring Issues</vt:lpstr>
      <vt:lpstr>As Is (start of project)</vt:lpstr>
      <vt:lpstr>Old Monitoring Work Flow</vt:lpstr>
      <vt:lpstr>Step 1: Everything Emails Operations</vt:lpstr>
      <vt:lpstr>Step 2: Operations Opens Email</vt:lpstr>
      <vt:lpstr>Step 3: Operations Checks Source</vt:lpstr>
      <vt:lpstr>Step 4: Operations Calls admin</vt:lpstr>
      <vt:lpstr>Inventory of Existing Checks</vt:lpstr>
      <vt:lpstr>Inventory of Existing Checks</vt:lpstr>
      <vt:lpstr>To Be</vt:lpstr>
      <vt:lpstr>Key Ideas</vt:lpstr>
      <vt:lpstr>Idea 1: MoM</vt:lpstr>
      <vt:lpstr>MoM - according to Gartner</vt:lpstr>
      <vt:lpstr>Idea 2: Tool Requirements</vt:lpstr>
      <vt:lpstr>Idea 3: Shared Ownership</vt:lpstr>
      <vt:lpstr>Operations Owned Monitoring</vt:lpstr>
      <vt:lpstr>Team Leads Own Monitoring</vt:lpstr>
      <vt:lpstr>How to Guides</vt:lpstr>
      <vt:lpstr>Slide 28</vt:lpstr>
      <vt:lpstr>How to Setup NRPE - HPUX</vt:lpstr>
      <vt:lpstr>Idea 4: Lowest Level </vt:lpstr>
      <vt:lpstr>Handle events at lowest level</vt:lpstr>
      <vt:lpstr>Only forward unhandled alerts</vt:lpstr>
      <vt:lpstr>Idea 5: Nagios Monitor Method</vt:lpstr>
      <vt:lpstr>Active Local Check</vt:lpstr>
      <vt:lpstr>Active Remote Check - UX</vt:lpstr>
      <vt:lpstr>Active Remote Check - Win</vt:lpstr>
      <vt:lpstr>Passive 3rd Party Alert</vt:lpstr>
      <vt:lpstr>Bonus Idea - Tune</vt:lpstr>
      <vt:lpstr>Tune the Database </vt:lpstr>
      <vt:lpstr>RAM Drive</vt:lpstr>
      <vt:lpstr>Implementation Methodology</vt:lpstr>
      <vt:lpstr>Three Project Phases</vt:lpstr>
      <vt:lpstr>Phase I</vt:lpstr>
      <vt:lpstr>Phase II</vt:lpstr>
      <vt:lpstr>Phase III</vt:lpstr>
      <vt:lpstr>Phase III continued…</vt:lpstr>
      <vt:lpstr>Phase III continued…</vt:lpstr>
      <vt:lpstr>Inventory of Monitor Checks</vt:lpstr>
      <vt:lpstr>Inventory continued…</vt:lpstr>
      <vt:lpstr>Nagios XI Interface</vt:lpstr>
      <vt:lpstr>Slide 51</vt:lpstr>
      <vt:lpstr>Slide 52</vt:lpstr>
      <vt:lpstr>Data Centers in 7 Countries</vt:lpstr>
      <vt:lpstr>Slide 54</vt:lpstr>
      <vt:lpstr>Slide 55</vt:lpstr>
      <vt:lpstr>Slide 56</vt:lpstr>
      <vt:lpstr>Summary</vt:lpstr>
      <vt:lpstr>Tips, Tricks &amp; Demos</vt:lpstr>
    </vt:vector>
  </TitlesOfParts>
  <Company>Nu Skin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Nagios @ Nu Skin</dc:title>
  <dc:creator>nuadmin</dc:creator>
  <cp:lastModifiedBy>nuadmin</cp:lastModifiedBy>
  <cp:revision>166</cp:revision>
  <dcterms:created xsi:type="dcterms:W3CDTF">2011-07-21T18:54:51Z</dcterms:created>
  <dcterms:modified xsi:type="dcterms:W3CDTF">2011-09-28T21:17:02Z</dcterms:modified>
</cp:coreProperties>
</file>