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262" r:id="rId4"/>
    <p:sldId id="296" r:id="rId5"/>
    <p:sldId id="297" r:id="rId6"/>
    <p:sldId id="257" r:id="rId7"/>
    <p:sldId id="259" r:id="rId8"/>
    <p:sldId id="261" r:id="rId9"/>
    <p:sldId id="258" r:id="rId10"/>
    <p:sldId id="263" r:id="rId11"/>
    <p:sldId id="273" r:id="rId12"/>
    <p:sldId id="260" r:id="rId13"/>
    <p:sldId id="266" r:id="rId14"/>
    <p:sldId id="277" r:id="rId15"/>
    <p:sldId id="308" r:id="rId16"/>
    <p:sldId id="310" r:id="rId17"/>
    <p:sldId id="278" r:id="rId18"/>
    <p:sldId id="267" r:id="rId19"/>
    <p:sldId id="294" r:id="rId20"/>
    <p:sldId id="298" r:id="rId21"/>
    <p:sldId id="269" r:id="rId22"/>
    <p:sldId id="268" r:id="rId23"/>
    <p:sldId id="279" r:id="rId24"/>
    <p:sldId id="280" r:id="rId25"/>
    <p:sldId id="283" r:id="rId26"/>
    <p:sldId id="284" r:id="rId27"/>
    <p:sldId id="304" r:id="rId28"/>
    <p:sldId id="290" r:id="rId29"/>
    <p:sldId id="271" r:id="rId30"/>
    <p:sldId id="291" r:id="rId31"/>
    <p:sldId id="272" r:id="rId32"/>
    <p:sldId id="265" r:id="rId33"/>
    <p:sldId id="305" r:id="rId34"/>
    <p:sldId id="292" r:id="rId35"/>
    <p:sldId id="303" r:id="rId36"/>
    <p:sldId id="302" r:id="rId37"/>
    <p:sldId id="306" r:id="rId38"/>
    <p:sldId id="309" r:id="rId39"/>
    <p:sldId id="299" r:id="rId40"/>
    <p:sldId id="264" r:id="rId41"/>
    <p:sldId id="276" r:id="rId42"/>
    <p:sldId id="287" r:id="rId43"/>
    <p:sldId id="288" r:id="rId44"/>
    <p:sldId id="286" r:id="rId45"/>
    <p:sldId id="289" r:id="rId46"/>
    <p:sldId id="285" r:id="rId47"/>
    <p:sldId id="274" r:id="rId48"/>
    <p:sldId id="275" r:id="rId4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05" autoAdjust="0"/>
    <p:restoredTop sz="86420" autoAdjust="0"/>
  </p:normalViewPr>
  <p:slideViewPr>
    <p:cSldViewPr>
      <p:cViewPr varScale="1">
        <p:scale>
          <a:sx n="70" d="100"/>
          <a:sy n="70" d="100"/>
        </p:scale>
        <p:origin x="-1038" y="-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3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386" y="-102"/>
      </p:cViewPr>
      <p:guideLst>
        <p:guide orient="horz" pos="3168"/>
        <p:guide pos="244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20968B84-AF78-4E83-963E-B7DE7F281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3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nc-net.sourceforge.net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308E5-C775-44B1-933E-236EDC0CC1DE}" type="slidenum">
              <a:rPr lang="en-US"/>
              <a:pPr/>
              <a:t>1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Max</a:t>
            </a:r>
            <a:r>
              <a:rPr lang="en-US" baseline="0" dirty="0" smtClean="0"/>
              <a:t> 5 minute wait here. </a:t>
            </a:r>
            <a:r>
              <a:rPr lang="en-US" dirty="0" smtClean="0"/>
              <a:t>Again,</a:t>
            </a:r>
            <a:r>
              <a:rPr lang="en-US" baseline="0" dirty="0" smtClean="0"/>
              <a:t> we may not have time to troubleshoot your CPAN configuration right now. </a:t>
            </a:r>
            <a:r>
              <a:rPr lang="en-US" dirty="0" smtClean="0"/>
              <a:t>If </a:t>
            </a:r>
            <a:r>
              <a:rPr lang="en-US" dirty="0"/>
              <a:t>you can't get it </a:t>
            </a:r>
            <a:r>
              <a:rPr lang="en-US" dirty="0" smtClean="0"/>
              <a:t>to work immediately</a:t>
            </a:r>
            <a:r>
              <a:rPr lang="en-US" dirty="0"/>
              <a:t>, just </a:t>
            </a:r>
            <a:r>
              <a:rPr lang="en-US" dirty="0" smtClean="0"/>
              <a:t>watch</a:t>
            </a:r>
            <a:r>
              <a:rPr lang="en-US" baseline="0" dirty="0" smtClean="0"/>
              <a:t> or look on with someone else, or </a:t>
            </a:r>
            <a:r>
              <a:rPr lang="en-US" dirty="0" smtClean="0"/>
              <a:t>use </a:t>
            </a:r>
            <a:r>
              <a:rPr lang="en-US" dirty="0"/>
              <a:t>another language</a:t>
            </a:r>
            <a:r>
              <a:rPr lang="en-US" dirty="0" smtClean="0"/>
              <a:t>. 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Unix people, you may want to help or observe someone with Windows because you'll want to do it too eventually.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This worked like a dream for me with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fresh Strawberry Perl, after I got the proxy configured.</a:t>
            </a:r>
            <a:endParaRPr lang="en-US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replacing the section in </a:t>
            </a:r>
            <a:r>
              <a:rPr lang="en-US" dirty="0" err="1" smtClean="0"/>
              <a:t>check_stuff.pl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isn’t in </a:t>
            </a:r>
            <a:r>
              <a:rPr lang="en-US" dirty="0" err="1" smtClean="0"/>
              <a:t>check_stuff.pl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*Hint: compile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nagios-plugins</a:t>
            </a:r>
            <a:r>
              <a:rPr lang="en-US" baseline="0" dirty="0" smtClean="0"/>
              <a:t> but replace its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check_nt.c</a:t>
            </a:r>
            <a:r>
              <a:rPr lang="en-US" baseline="0" dirty="0" smtClean="0"/>
              <a:t> with </a:t>
            </a:r>
            <a:r>
              <a:rPr lang="en-US" sz="1200" b="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check_nc_net.c</a:t>
            </a:r>
            <a:r>
              <a:rPr lang="en-US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from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  <a:hlinkClick r:id="rId3" tooltip="Project Home"/>
              </a:rPr>
              <a:t>nc-net.sf.net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 This is not</a:t>
            </a:r>
            <a:r>
              <a:rPr lang="en-US" baseline="0" dirty="0" smtClean="0">
                <a:sym typeface="Wingdings" pitchFamily="2" charset="2"/>
              </a:rPr>
              <a:t> working for me in production anymore.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1894C3-7C05-4C31-9F81-D09813086035}" type="slidenum">
              <a:rPr lang="en-US"/>
              <a:pPr/>
              <a:t>5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* We</a:t>
            </a:r>
            <a:r>
              <a:rPr lang="en-US" baseline="0" dirty="0" smtClean="0"/>
              <a:t> may not have time to get Perl working on your Windows machine right now… feel free to just observe, or look on with someone else.</a:t>
            </a:r>
          </a:p>
          <a:p>
            <a:r>
              <a:rPr lang="en-US" baseline="0" dirty="0" smtClean="0"/>
              <a:t>* You can also use another language now, if you prefer.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F1793A-A708-43CB-9E19-282B2F313DEE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E7D4D3-FED0-4129-B583-CE9E8DFE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99E513-0917-49A6-B668-CE1D171F8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5" y="177800"/>
            <a:ext cx="2325688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829425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1F49DC-D0DB-484F-BC91-E8AE429BB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8018463"/>
            <a:ext cx="4457700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75" y="8018463"/>
            <a:ext cx="4459288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EC7052-C7AC-4122-B007-6EE56A16F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1150" y="7885113"/>
            <a:ext cx="2386013" cy="126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885113"/>
            <a:ext cx="7007225" cy="1260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67B96B-BC1E-44F3-9397-66963A78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5446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544638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EC7445-1933-456C-AA0B-C5BDCCDF9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E86271-D22A-434D-A85B-AA6E1640E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03453C-2D39-46B2-9FAB-9F96CA112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9DA3A-5F57-4706-B98A-E9064D038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F72C98-8BD7-43AE-8504-902FB3FD3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E7B5F-CBED-4F68-BC3C-B5FD11E66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544638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0"/>
            <a:r>
              <a:rPr lang="en-GB" smtClean="0"/>
              <a:t>Second Outline Level</a:t>
            </a:r>
          </a:p>
          <a:p>
            <a:pPr lvl="0"/>
            <a:r>
              <a:rPr lang="en-GB" smtClean="0"/>
              <a:t>Third Outline Level</a:t>
            </a:r>
          </a:p>
          <a:p>
            <a:pPr lvl="0"/>
            <a:r>
              <a:rPr lang="en-GB" smtClean="0"/>
              <a:t>Fourth Outline Level</a:t>
            </a:r>
          </a:p>
          <a:p>
            <a:pPr lvl="0"/>
            <a:r>
              <a:rPr lang="en-GB" smtClean="0"/>
              <a:t>Fifth Outline Level</a:t>
            </a:r>
          </a:p>
          <a:p>
            <a:pPr lvl="0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</a:t>
            </a:r>
          </a:p>
          <a:p>
            <a:pPr lvl="0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03375" y="7069138"/>
            <a:ext cx="8475663" cy="492125"/>
          </a:xfrm>
          <a:prstGeom prst="roundRect">
            <a:avLst>
              <a:gd name="adj" fmla="val 319"/>
            </a:avLst>
          </a:prstGeom>
          <a:gradFill rotWithShape="0">
            <a:gsLst>
              <a:gs pos="0">
                <a:srgbClr val="FFFFFF"/>
              </a:gs>
              <a:gs pos="100000">
                <a:srgbClr val="0066CC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0"/>
            <a:ext cx="10080625" cy="890588"/>
          </a:xfrm>
          <a:prstGeom prst="roundRect">
            <a:avLst>
              <a:gd name="adj" fmla="val 176"/>
            </a:avLst>
          </a:prstGeom>
          <a:gradFill rotWithShape="0">
            <a:gsLst>
              <a:gs pos="0">
                <a:srgbClr val="0099FF"/>
              </a:gs>
              <a:gs pos="100000">
                <a:srgbClr val="0047FF"/>
              </a:gs>
            </a:gsLst>
            <a:lin ang="30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77800"/>
            <a:ext cx="73469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21125" y="7186613"/>
            <a:ext cx="2205038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cs typeface="Tahoma" charset="0"/>
              </a:defRPr>
            </a:lvl1pPr>
          </a:lstStyle>
          <a:p>
            <a:r>
              <a:rPr lang="en-US"/>
              <a:t>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505700" y="7186613"/>
            <a:ext cx="2352675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FFFFFF"/>
                </a:solidFill>
                <a:cs typeface="Tahoma" charset="0"/>
              </a:defRPr>
            </a:lvl1pPr>
          </a:lstStyle>
          <a:p>
            <a:fld id="{5D26D2FE-61FC-4FBD-B886-7B7C72D45D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890588"/>
            <a:ext cx="10080625" cy="1587"/>
          </a:xfrm>
          <a:prstGeom prst="line">
            <a:avLst/>
          </a:prstGeom>
          <a:noFill/>
          <a:ln w="18360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7069138"/>
            <a:ext cx="12160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7885113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8018463"/>
            <a:ext cx="90693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0"/>
            <a:r>
              <a:rPr lang="en-GB" smtClean="0"/>
              <a:t>Second Outline Level</a:t>
            </a:r>
          </a:p>
          <a:p>
            <a:pPr lvl="0"/>
            <a:r>
              <a:rPr lang="en-GB" smtClean="0"/>
              <a:t>Third Outline Level</a:t>
            </a:r>
          </a:p>
          <a:p>
            <a:pPr lvl="0"/>
            <a:r>
              <a:rPr lang="en-GB" smtClean="0"/>
              <a:t>Fourth Outline Level</a:t>
            </a:r>
          </a:p>
          <a:p>
            <a:pPr lvl="0"/>
            <a:r>
              <a:rPr lang="en-GB" smtClean="0"/>
              <a:t>Fifth Outline Level</a:t>
            </a:r>
          </a:p>
          <a:p>
            <a:pPr lvl="0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</a:t>
            </a:r>
          </a:p>
          <a:p>
            <a:pPr lvl="0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 t="16158" b="12926"/>
          <a:stretch>
            <a:fillRect/>
          </a:stretch>
        </p:blipFill>
        <p:spPr bwMode="auto">
          <a:xfrm>
            <a:off x="3386138" y="6415088"/>
            <a:ext cx="6694487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8" y="6451600"/>
            <a:ext cx="2743200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rldoc.perl.org/functions/qw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erldoc.perl.org/functions/undef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itz.com/archives/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5650" y="427037"/>
            <a:ext cx="8569325" cy="1620837"/>
          </a:xfrm>
        </p:spPr>
        <p:txBody>
          <a:bodyPr/>
          <a:lstStyle/>
          <a:p>
            <a:r>
              <a:rPr lang="en-US" dirty="0" smtClean="0"/>
              <a:t>Writing Custom Nagios </a:t>
            </a:r>
            <a:r>
              <a:rPr lang="en-US" dirty="0" err="1" smtClean="0"/>
              <a:t>Plugins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Perl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12888" y="2255837"/>
            <a:ext cx="7056437" cy="1931988"/>
          </a:xfrm>
        </p:spPr>
        <p:txBody>
          <a:bodyPr/>
          <a:lstStyle/>
          <a:p>
            <a:r>
              <a:rPr lang="en-US" dirty="0" smtClean="0"/>
              <a:t>Nathan Vonnahme</a:t>
            </a:r>
          </a:p>
          <a:p>
            <a:r>
              <a:rPr lang="en-US" dirty="0" smtClean="0"/>
              <a:t>Nathan.Vonnahme@bannerhealth.com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7912" y="4160837"/>
            <a:ext cx="8001000" cy="147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To get the </a:t>
            </a:r>
            <a:r>
              <a:rPr lang="en-US" sz="3200" b="1" i="1" dirty="0" smtClean="0"/>
              <a:t>most</a:t>
            </a:r>
            <a:r>
              <a:rPr lang="en-US" sz="3200" i="1" dirty="0" smtClean="0"/>
              <a:t> out of this session, make sure you have Perl and the </a:t>
            </a:r>
            <a:r>
              <a:rPr lang="en-US" sz="3200" i="1" dirty="0" err="1" smtClean="0"/>
              <a:t>Nagios</a:t>
            </a:r>
            <a:r>
              <a:rPr lang="en-US" sz="3200" i="1" dirty="0" smtClean="0"/>
              <a:t>::Plugin module is installed.</a:t>
            </a:r>
            <a:endParaRPr lang="en-US" sz="32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But “OK” is complicated.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 the </a:t>
            </a:r>
            <a:r>
              <a:rPr lang="en-US" sz="32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validity*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of my backup file F.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Less than X hours 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Between Y and Z MB</a:t>
            </a:r>
            <a:r>
              <a:rPr lang="en-US" baseline="0" dirty="0" smtClean="0"/>
              <a:t> in size</a:t>
            </a:r>
            <a:endParaRPr lang="en-US" dirty="0" smtClean="0"/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* further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opportunity: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 the restore process!</a:t>
            </a:r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BTW: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Gavin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Carr with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Open Fusion in Australia has already written a </a:t>
            </a:r>
            <a:r>
              <a:rPr lang="en-US" sz="2400" i="1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check_file</a:t>
            </a:r>
            <a:r>
              <a:rPr lang="en-US" sz="2400" i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i="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plugin</a:t>
            </a:r>
            <a:r>
              <a:rPr lang="en-US" sz="240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that could do this, but we’re learning here.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Also confer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2001 </a:t>
            </a:r>
            <a:r>
              <a:rPr lang="en-US" sz="2400" i="1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check_backup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plugin by Patrick Greenwell, but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it’s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pre-Nagios::Plugin.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Bells and </a:t>
            </a:r>
            <a:r>
              <a:rPr lang="en-US" baseline="0" dirty="0" smtClean="0"/>
              <a:t>Whistles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Argument parsing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Help/documentation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Thresholds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Performance data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/>
            <a:r>
              <a:rPr lang="en-US" baseline="0" dirty="0" smtClean="0"/>
              <a:t>These things make</a:t>
            </a:r>
            <a:br>
              <a:rPr lang="en-US" baseline="0" dirty="0" smtClean="0"/>
            </a:br>
            <a:r>
              <a:rPr lang="en-US" baseline="0" dirty="0" smtClean="0"/>
              <a:t>up</a:t>
            </a:r>
            <a:r>
              <a:rPr lang="en-US" dirty="0" smtClean="0"/>
              <a:t> the majority of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code in any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real plugin</a:t>
            </a:r>
            <a:r>
              <a:rPr lang="en-US" dirty="0" smtClean="0"/>
              <a:t>.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73730" name="Picture 2" descr="http://api.ning.com/files/9GQR9j5uo7o5n-vZtcBmXnrEoBrZOUd*gSTYlxMb09o7Q7LaLWt3vUu82*7oe--neYuXgCL4YkpyCI7oPo26Gkq5MosAVFWF/bells_and_whist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2" y="3017837"/>
            <a:ext cx="5334000" cy="362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smtClean="0"/>
              <a:t>Bells, Whistles, and Cowbell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baseline="0" dirty="0" err="1" smtClean="0"/>
              <a:t>Nagios</a:t>
            </a:r>
            <a:r>
              <a:rPr lang="en-US" sz="3600" baseline="0" dirty="0" smtClean="0"/>
              <a:t>::</a:t>
            </a:r>
            <a:r>
              <a:rPr lang="en-US" sz="3600" baseline="0" dirty="0" err="1" smtClean="0"/>
              <a:t>Plugin</a:t>
            </a:r>
            <a:endParaRPr lang="en-US" sz="3600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Ton </a:t>
            </a:r>
            <a:r>
              <a:rPr lang="en-US" sz="3200" dirty="0" err="1" smtClean="0"/>
              <a:t>Voon</a:t>
            </a:r>
            <a:r>
              <a:rPr lang="en-US" sz="3200" dirty="0" smtClean="0"/>
              <a:t> rocks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aseline="0" dirty="0" smtClean="0"/>
              <a:t>Gavin Carr </a:t>
            </a:r>
            <a:r>
              <a:rPr lang="en-US" sz="3200" dirty="0" smtClean="0"/>
              <a:t>too</a:t>
            </a:r>
            <a:endParaRPr lang="en-US" sz="3200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Used in production </a:t>
            </a:r>
            <a:r>
              <a:rPr lang="en-US" sz="3200" dirty="0" err="1" smtClean="0"/>
              <a:t>Nagios</a:t>
            </a:r>
            <a:r>
              <a:rPr lang="en-US" sz="3200" dirty="0" smtClean="0"/>
              <a:t> </a:t>
            </a:r>
            <a:r>
              <a:rPr lang="en-US" sz="3200" dirty="0" err="1" smtClean="0"/>
              <a:t>plugins</a:t>
            </a:r>
            <a:r>
              <a:rPr lang="en-US" sz="3200" dirty="0" smtClean="0"/>
              <a:t> everywhere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Since ~ 2006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24578" name="Picture 2" descr="http://www.journerdism.com/wp-content/uploads/2007/06/cowb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2" y="1341437"/>
            <a:ext cx="6999109" cy="539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Bells,</a:t>
            </a:r>
            <a:r>
              <a:rPr lang="en-US" baseline="0" dirty="0" smtClean="0"/>
              <a:t> Whistles, and Cowbell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93837"/>
            <a:ext cx="9069388" cy="4987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Install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::Plugin</a:t>
            </a:r>
          </a:p>
          <a:p>
            <a:pPr lvl="1"/>
            <a:r>
              <a:rPr lang="en-US" b="1" baseline="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b="1" baseline="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baseline="0" dirty="0" err="1" smtClean="0">
                <a:latin typeface="Consolas" pitchFamily="49" charset="0"/>
                <a:cs typeface="Consolas" pitchFamily="49" charset="0"/>
              </a:rPr>
              <a:t>cpan</a:t>
            </a:r>
            <a:endParaRPr lang="en-US" b="1" baseline="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i="1" baseline="0" dirty="0" smtClean="0">
                <a:latin typeface="Consolas" pitchFamily="49" charset="0"/>
                <a:cs typeface="Consolas" pitchFamily="49" charset="0"/>
              </a:rPr>
              <a:t>Configure CPAN if necessary...</a:t>
            </a:r>
          </a:p>
          <a:p>
            <a:pPr lvl="1"/>
            <a:r>
              <a:rPr lang="en-US" baseline="0" dirty="0" err="1" smtClean="0">
                <a:latin typeface="Consolas" pitchFamily="49" charset="0"/>
                <a:cs typeface="Consolas" pitchFamily="49" charset="0"/>
              </a:rPr>
              <a:t>cpan</a:t>
            </a:r>
            <a:r>
              <a:rPr lang="en-US" baseline="0" dirty="0" smtClean="0">
                <a:latin typeface="Consolas" pitchFamily="49" charset="0"/>
                <a:cs typeface="Consolas" pitchFamily="49" charset="0"/>
              </a:rPr>
              <a:t>&gt;  </a:t>
            </a:r>
            <a:r>
              <a:rPr lang="en-US" b="1" baseline="0" dirty="0" smtClean="0">
                <a:latin typeface="Consolas" pitchFamily="49" charset="0"/>
                <a:cs typeface="Consolas" pitchFamily="49" charset="0"/>
              </a:rPr>
              <a:t>install </a:t>
            </a:r>
            <a:r>
              <a:rPr lang="en-US" b="1" baseline="0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baseline="0" dirty="0" smtClean="0">
                <a:latin typeface="Consolas" pitchFamily="49" charset="0"/>
                <a:cs typeface="Consolas" pitchFamily="49" charset="0"/>
              </a:rPr>
              <a:t>::Plugin</a:t>
            </a:r>
          </a:p>
          <a:p>
            <a:pPr marL="514350" lvl="0" indent="-457200">
              <a:buFont typeface="Arial"/>
              <a:buChar char="•"/>
            </a:pPr>
            <a:r>
              <a:rPr lang="en-US" dirty="0" smtClean="0"/>
              <a:t>Potential </a:t>
            </a:r>
            <a:r>
              <a:rPr lang="en-US" dirty="0" smtClean="0"/>
              <a:t>solutions: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Configure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http_proxy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environment </a:t>
            </a:r>
            <a:r>
              <a:rPr lang="en-US" dirty="0" smtClean="0"/>
              <a:t>variable if behind firewall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cpan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o conf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prerequisites_policy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follow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cpan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o conf commit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>
                <a:latin typeface="Consolas"/>
                <a:cs typeface="Consolas"/>
              </a:rPr>
              <a:t>cpan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b="1" dirty="0" smtClean="0">
                <a:latin typeface="Consolas"/>
                <a:cs typeface="Consolas"/>
              </a:rPr>
              <a:t>install </a:t>
            </a:r>
            <a:r>
              <a:rPr lang="en-US" b="1" dirty="0" err="1" smtClean="0">
                <a:latin typeface="Consolas"/>
                <a:cs typeface="Consolas"/>
              </a:rPr>
              <a:t>Params</a:t>
            </a:r>
            <a:r>
              <a:rPr lang="en-US" b="1" dirty="0" smtClean="0">
                <a:latin typeface="Consolas"/>
                <a:cs typeface="Consolas"/>
              </a:rPr>
              <a:t>::Validate</a:t>
            </a:r>
            <a:endParaRPr lang="en-US" b="1" dirty="0">
              <a:latin typeface="Consolas"/>
              <a:cs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an example plugin template?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Use </a:t>
            </a:r>
            <a:r>
              <a:rPr lang="en-US" i="1" baseline="0" dirty="0" err="1" smtClean="0"/>
              <a:t>check_stuff.pl</a:t>
            </a:r>
            <a:r>
              <a:rPr lang="en-US" baseline="0" dirty="0" smtClean="0"/>
              <a:t> from the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::Plugin distribution as your template.</a:t>
            </a:r>
          </a:p>
          <a:p>
            <a:pPr lvl="1"/>
            <a:r>
              <a:rPr lang="en-US" sz="5400" dirty="0" err="1">
                <a:latin typeface="Century Schoolbook"/>
                <a:cs typeface="Century Schoolbook"/>
              </a:rPr>
              <a:t>goo.gl</a:t>
            </a:r>
            <a:r>
              <a:rPr lang="en-US" sz="5400" dirty="0">
                <a:latin typeface="Century Schoolbook"/>
                <a:cs typeface="Century Schoolbook"/>
              </a:rPr>
              <a:t>/</a:t>
            </a:r>
            <a:r>
              <a:rPr lang="en-US" sz="5400" dirty="0" err="1">
                <a:latin typeface="Century Schoolbook"/>
                <a:cs typeface="Century Schoolbook"/>
              </a:rPr>
              <a:t>vpBnh</a:t>
            </a:r>
            <a:endParaRPr lang="en-US" sz="5400" dirty="0">
              <a:latin typeface="Century Schoolbook"/>
              <a:cs typeface="Century Schoolbook"/>
            </a:endParaRPr>
          </a:p>
          <a:p>
            <a:pPr lvl="1"/>
            <a:endParaRPr lang="en-US" sz="5000" dirty="0">
              <a:solidFill>
                <a:schemeClr val="accent2"/>
              </a:solidFill>
            </a:endParaRPr>
          </a:p>
          <a:p>
            <a:pPr marL="514350" indent="-457200">
              <a:buFont typeface="Arial"/>
              <a:buChar char="•"/>
            </a:pPr>
            <a:r>
              <a:rPr lang="en-US" dirty="0" smtClean="0"/>
              <a:t>This is always a good place to </a:t>
            </a:r>
            <a:br>
              <a:rPr lang="en-US" dirty="0" smtClean="0"/>
            </a:br>
            <a:r>
              <a:rPr lang="en-US" dirty="0" smtClean="0"/>
              <a:t>start a </a:t>
            </a:r>
            <a:r>
              <a:rPr lang="en-US" dirty="0" err="1" smtClean="0"/>
              <a:t>plugin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457200">
              <a:buFont typeface="Arial"/>
              <a:buChar char="•"/>
            </a:pPr>
            <a:r>
              <a:rPr lang="en-US" dirty="0" smtClean="0"/>
              <a:t>We’re going to be turning </a:t>
            </a:r>
            <a:br>
              <a:rPr lang="en-US" dirty="0" smtClean="0"/>
            </a:br>
            <a:r>
              <a:rPr lang="en-US" i="1" dirty="0" err="1" smtClean="0"/>
              <a:t>check_stuff.pl</a:t>
            </a:r>
            <a:r>
              <a:rPr lang="en-US" dirty="0" smtClean="0"/>
              <a:t> into the finished</a:t>
            </a:r>
            <a:br>
              <a:rPr lang="en-US" dirty="0" smtClean="0"/>
            </a:br>
            <a:r>
              <a:rPr lang="en-US" i="1" dirty="0" err="1" smtClean="0"/>
              <a:t>check_backup.pl</a:t>
            </a:r>
            <a:r>
              <a:rPr lang="en-US" dirty="0" smtClean="0"/>
              <a:t> example.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6712" y="2408237"/>
            <a:ext cx="2692400" cy="4292600"/>
          </a:xfrm>
          <a:prstGeom prst="rect">
            <a:avLst/>
          </a:prstGeom>
        </p:spPr>
      </p:pic>
      <p:pic>
        <p:nvPicPr>
          <p:cNvPr id="69634" name="Picture 2" descr="http://chart.apis.google.com/chart?cht=qr&amp;chs=200x200&amp;choe=UTF-8&amp;chld=H|0&amp;chl=http://goo.gl/vpB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2" y="2636837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08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got the finished example?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Published</a:t>
            </a:r>
            <a:r>
              <a:rPr lang="en-US" baseline="0" dirty="0" smtClean="0"/>
              <a:t> with </a:t>
            </a:r>
            <a:r>
              <a:rPr lang="en-US" dirty="0" smtClean="0"/>
              <a:t>Gist:</a:t>
            </a:r>
          </a:p>
          <a:p>
            <a:pPr lvl="1"/>
            <a:r>
              <a:rPr lang="en-US" dirty="0" smtClean="0"/>
              <a:t>https://gist.github.com/1218081</a:t>
            </a:r>
          </a:p>
          <a:p>
            <a:pPr lvl="0"/>
            <a:r>
              <a:rPr lang="en-US" dirty="0" smtClean="0"/>
              <a:t>or</a:t>
            </a:r>
          </a:p>
          <a:p>
            <a:pPr lvl="0"/>
            <a:r>
              <a:rPr lang="en-US" sz="8800" dirty="0" smtClean="0">
                <a:latin typeface="Century Schoolbook"/>
                <a:cs typeface="Century Schoolbook"/>
              </a:rPr>
              <a:t>goo.gl/</a:t>
            </a:r>
            <a:r>
              <a:rPr lang="en-US" sz="8800" dirty="0" err="1" smtClean="0">
                <a:latin typeface="Century Schoolbook"/>
                <a:cs typeface="Century Schoolbook"/>
              </a:rPr>
              <a:t>hXnSm</a:t>
            </a:r>
            <a:endParaRPr lang="en-US" sz="8800" dirty="0" smtClean="0">
              <a:latin typeface="Century Schoolbook"/>
              <a:cs typeface="Century Schoolbook"/>
            </a:endParaRP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Note the “raw” hyperlink for downloading the Perl source code.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The roman numerals in the comments match the next series of slides.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83970" name="Picture 2" descr="http://chart.apis.google.com/chart?cht=qr&amp;chs=200x200&amp;choe=UTF-8&amp;chld=H|0&amp;chl=http://goo.gl/hXn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2" y="1570037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306512"/>
            <a:ext cx="9069388" cy="4987925"/>
          </a:xfrm>
        </p:spPr>
        <p:txBody>
          <a:bodyPr/>
          <a:lstStyle/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Save </a:t>
            </a:r>
            <a:r>
              <a:rPr lang="en-US" i="1" dirty="0" smtClean="0"/>
              <a:t>check_stuff.pl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  <a:latin typeface="Century Schoolbook"/>
                <a:cs typeface="Century Schoolbook"/>
              </a:rPr>
              <a:t>goo.gl/</a:t>
            </a:r>
            <a:r>
              <a:rPr lang="en-US" dirty="0" err="1" smtClean="0">
                <a:solidFill>
                  <a:schemeClr val="accent2"/>
                </a:solidFill>
                <a:latin typeface="Century Schoolbook"/>
                <a:cs typeface="Century Schoolbook"/>
              </a:rPr>
              <a:t>vpBnh</a:t>
            </a:r>
            <a:r>
              <a:rPr lang="en-US" dirty="0" smtClean="0"/>
              <a:t>) as e.g. </a:t>
            </a:r>
            <a:r>
              <a:rPr lang="en-US" i="1" dirty="0" err="1" smtClean="0"/>
              <a:t>my_check_backup.pl</a:t>
            </a:r>
            <a:r>
              <a:rPr lang="en-US" i="1" dirty="0" smtClean="0"/>
              <a:t>.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Change the first “shebang” line to point to the Perl executable on your machine.</a:t>
            </a:r>
          </a:p>
          <a:p>
            <a:pPr marL="914400" lvl="2" indent="-514350">
              <a:spcAft>
                <a:spcPts val="1425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#!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:/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strawberry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/bin/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perl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Run it</a:t>
            </a:r>
          </a:p>
          <a:p>
            <a:pPr marL="914400" lvl="2" indent="-514350">
              <a:spcAft>
                <a:spcPts val="1425"/>
              </a:spcAft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	./my_check_backup.pl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You should get:</a:t>
            </a:r>
          </a:p>
          <a:p>
            <a:pPr marL="914400" lvl="2" indent="-514350">
              <a:spcAft>
                <a:spcPts val="1425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MY_CHECK_BACKUP UNKNOWN -  you didn't supply a threshold argument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If yours works, help your neighbors.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510712" cy="592138"/>
          </a:xfrm>
        </p:spPr>
        <p:txBody>
          <a:bodyPr/>
          <a:lstStyle/>
          <a:p>
            <a:pPr lvl="0"/>
            <a:r>
              <a:rPr lang="en-US" dirty="0" smtClean="0"/>
              <a:t>Design: Which arguments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File name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Age in hours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Size in MB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22530" name="Picture 2" descr="i_love_arguments_tshirt-p235642332758746292qmkd_400.jpg (400×4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710" y="907760"/>
            <a:ext cx="6651915" cy="665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663112" cy="592138"/>
          </a:xfrm>
        </p:spPr>
        <p:txBody>
          <a:bodyPr/>
          <a:lstStyle/>
          <a:p>
            <a:r>
              <a:rPr lang="en-US" dirty="0" smtClean="0"/>
              <a:t>Design: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Non-existence: CRITICAL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Age</a:t>
            </a:r>
            <a:r>
              <a:rPr lang="en-US" baseline="0" dirty="0" smtClean="0"/>
              <a:t> problem: CRITICAL if over age</a:t>
            </a:r>
            <a:r>
              <a:rPr lang="en-US" dirty="0" smtClean="0"/>
              <a:t> </a:t>
            </a:r>
            <a:r>
              <a:rPr lang="en-US" baseline="0" dirty="0" smtClean="0"/>
              <a:t>threshold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Size problem: WARNING if outside size threshold</a:t>
            </a:r>
            <a:r>
              <a:rPr lang="en-US" dirty="0" smtClean="0"/>
              <a:t> (</a:t>
            </a:r>
            <a:r>
              <a:rPr lang="en-US" dirty="0" err="1" smtClean="0"/>
              <a:t>min:max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4098" name="Picture 2" descr="http://www.svi.nl/wikiimg/SeedAndThreshold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3627437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434512" cy="592138"/>
          </a:xfrm>
        </p:spPr>
        <p:txBody>
          <a:bodyPr/>
          <a:lstStyle/>
          <a:p>
            <a:r>
              <a:rPr lang="en-US" dirty="0" smtClean="0"/>
              <a:t>I. Prologue (working from </a:t>
            </a:r>
            <a:r>
              <a:rPr lang="en-US" i="1" dirty="0" smtClean="0"/>
              <a:t>check_stuff.pl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strict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warnings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Nagios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spcAft>
                <a:spcPts val="0"/>
              </a:spcAft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File::stat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  <a:hlinkClick r:id="rId3"/>
              </a:rPr>
              <a:t>qw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$VERSION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$PROGNAME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$verbose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$timeout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$VERSION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'1.0'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get the base name of this script for use in the examples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Basename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$PROGNAME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basename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$0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write </a:t>
            </a:r>
            <a:r>
              <a:rPr lang="en-US" dirty="0" err="1" smtClean="0"/>
              <a:t>Nagios</a:t>
            </a:r>
            <a:r>
              <a:rPr lang="en-US" dirty="0" smtClean="0"/>
              <a:t> </a:t>
            </a:r>
            <a:r>
              <a:rPr lang="en-US" dirty="0" err="1" smtClean="0"/>
              <a:t>plugins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Checklists</a:t>
            </a:r>
            <a:r>
              <a:rPr lang="en-US" baseline="0" dirty="0" smtClean="0"/>
              <a:t> are boring.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 is complicated.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“OK” is complicated.</a:t>
            </a:r>
          </a:p>
        </p:txBody>
      </p:sp>
      <p:pic>
        <p:nvPicPr>
          <p:cNvPr id="40962" name="Picture 2" descr="http://www.thefeeherytheory.com/wp-content/uploads/2010/11/facebook-complicat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2" y="3627437"/>
            <a:ext cx="71551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Usage/Help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89037"/>
            <a:ext cx="9069388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Changes from </a:t>
            </a:r>
            <a:r>
              <a:rPr lang="en-US" i="1" dirty="0" err="1"/>
              <a:t>check_stuff.pl</a:t>
            </a:r>
            <a:r>
              <a:rPr lang="en-US" dirty="0"/>
              <a:t> in </a:t>
            </a:r>
            <a:r>
              <a:rPr lang="en-US" b="1" dirty="0"/>
              <a:t>bold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Nagios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0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usage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"Usage: %s [ -v|--verbose 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 [-t &lt;timeout&gt;]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 -f|--file=&lt;path/to/backup/file&gt; ]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 -a|--age=&lt;max age in hours&gt; ] 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 -s|--size=&lt;acceptable </a:t>
            </a:r>
            <a:r>
              <a:rPr lang="en-US" sz="2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min:max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size in MB&gt; ]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version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$VERSION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blurb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"Check the specified backup file's age and size"</a:t>
            </a:r>
            <a:r>
              <a:rPr lang="en-US" sz="20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0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extra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b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Examples: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$PROGNAME -f /backups/foo.tgz -a 24 -s 1024:2048 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Check that foo.tgz exists, is less than 24 hours old, and is between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1024 and 2048 MB.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smtClean="0"/>
              <a:t>III. Command line arguments/options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12838"/>
            <a:ext cx="9069388" cy="51816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Replace the 3 </a:t>
            </a:r>
            <a:r>
              <a:rPr lang="en-US" sz="2800" i="1" dirty="0" err="1"/>
              <a:t>add_arg</a:t>
            </a:r>
            <a:r>
              <a:rPr lang="en-US" sz="2800" dirty="0"/>
              <a:t> calls from </a:t>
            </a:r>
            <a:r>
              <a:rPr lang="en-US" sz="2800" dirty="0" err="1"/>
              <a:t>check_stuff.pl</a:t>
            </a:r>
            <a:r>
              <a:rPr lang="en-US" sz="2800" dirty="0"/>
              <a:t> with: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See </a:t>
            </a:r>
            <a:r>
              <a:rPr lang="en-US" sz="18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Getopt</a:t>
            </a:r>
            <a:r>
              <a:rPr lang="en-US" sz="1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::Long for more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b="1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add_arg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spec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file|f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=s'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required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help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"-f, --file=STRING</a:t>
            </a:r>
            <a:b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The backup file to check. REQUIRED."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b="1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add_arg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spec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age|a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default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24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help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"-a, --age=INTEGER</a:t>
            </a:r>
            <a:b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Maximum age in hours. Default 24."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b="1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add_arg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spec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size|s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=s'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help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"-s, --size=INTEGER:INTEGER</a:t>
            </a:r>
            <a:b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Minimum:maximum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acceptable size in MB (1,000,000 bytes)"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endParaRPr lang="en-US" sz="18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Parse arguments and process standard ones (e.g. usage, help, version)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getopts</a:t>
            </a:r>
            <a:r>
              <a:rPr lang="en-US" sz="1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endParaRPr lang="en-US" sz="3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RTFM-enabled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If you run it with no </a:t>
            </a:r>
            <a:r>
              <a:rPr lang="en-US" dirty="0" err="1" smtClean="0"/>
              <a:t>args</a:t>
            </a:r>
            <a:r>
              <a:rPr lang="en-US" dirty="0" smtClean="0"/>
              <a:t>, it shows usage: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Usage: check_backup.pl [ -v|--verbose ] [-t &lt;timeout&gt;]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[ -f|--file=&lt;path/to/backup/file&gt; ]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[ -a|--age=&lt;max age in hours&gt; ]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[ -s|--size=&lt;acceptable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min:max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size in MB&gt; ]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RTFM-enabled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./check_backup.pl --help 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check_backup.pl 1.0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This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is free software, and comes with ABSOLUTELY NO WARRANTY.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It may be used, redistributed and/or modified under the terms of the GNU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General Public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Licence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(see http://www.fsf.org/licensing/licenses/gpl.txt).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Check the specified backup file's age and size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Usage: check_backup.pl [ -v|--verbose ] [-t &lt;timeout&gt;]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[ -f|--file=&lt;path/to/backup/file&gt; 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[ -a|--age=&lt;max age in hours&gt; 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[ -s|--size=&lt;acceptable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min:max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size in MB&gt; 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-?, --usage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Print usage information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-h, --help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Print detailed help screen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-V, --version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Print version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RTFM-enabled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--extra-opts=[section][@file]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Read options from an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file. See http://nagiosplugins.org/extra-opts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for usage and examples.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-f, --file=STRING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   The backup file to check. REQUIRED.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-a, --age=INTEGER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Maximum age in hours. Default 24.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-s, --size=INTEGER:INTEGER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Minimum:maximum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acceptable size in MB (1,000,000 bytes)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-t, --timeout=INTEGER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Seconds before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times out (default: 15)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-v, --verbose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Show details for command-line debugging (can repeat up to 3 times)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Examples: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check_backup.pl -f /backups/foo.tgz -a 24 -s 1024:2048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Check that foo.tgz exists, is less than 24 hours old, and is between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1024 and 2048 MB.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Check arguments for 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Basic syntax checks already defined with </a:t>
            </a:r>
            <a:r>
              <a:rPr lang="en-US" i="1" dirty="0" err="1" smtClean="0"/>
              <a:t>add_arg</a:t>
            </a:r>
            <a:r>
              <a:rPr lang="en-US" dirty="0" smtClean="0"/>
              <a:t>, but replace the “sanity checking” with: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Perform sanity checking on command line options.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defined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nagios_die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 invalid number supplied for the age option 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Your next </a:t>
            </a:r>
            <a:r>
              <a:rPr lang="en-US" dirty="0" err="1" smtClean="0"/>
              <a:t>plugin</a:t>
            </a:r>
            <a:r>
              <a:rPr lang="en-US" dirty="0" smtClean="0"/>
              <a:t> may be more complex.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4389437"/>
            <a:ext cx="9069388" cy="2143126"/>
          </a:xfrm>
        </p:spPr>
        <p:txBody>
          <a:bodyPr/>
          <a:lstStyle/>
          <a:p>
            <a:r>
              <a:rPr lang="en-US" dirty="0" smtClean="0"/>
              <a:t>At first I used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-M</a:t>
            </a:r>
            <a:r>
              <a:rPr lang="en-US" dirty="0" smtClean="0"/>
              <a:t>, which Perl defines as “Script start time minus file modification time, in days.”</a:t>
            </a:r>
          </a:p>
          <a:p>
            <a:r>
              <a:rPr lang="en-US" dirty="0" smtClean="0"/>
              <a:t>Nagios uses embedded Perl so the “script start time” may be hours or days ago.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1189037"/>
            <a:ext cx="91719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Check</a:t>
            </a:r>
            <a:r>
              <a:rPr lang="en-US" baseline="0" dirty="0" smtClean="0"/>
              <a:t> the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493837"/>
            <a:ext cx="9069388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Check the backup file.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file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unless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nagios_exit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CRITICAL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"File $f doesn't exist"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mtime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stat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stat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mtime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time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mtime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i="1" dirty="0" smtClean="0">
                <a:solidFill>
                  <a:srgbClr val="009966"/>
                </a:solidFill>
                <a:latin typeface="Consolas" pitchFamily="49" charset="0"/>
                <a:cs typeface="Consolas" pitchFamily="49" charset="0"/>
              </a:rPr>
              <a:t>/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60</a:t>
            </a:r>
            <a:r>
              <a:rPr lang="en-US" sz="2400" i="1" dirty="0" smtClean="0">
                <a:solidFill>
                  <a:srgbClr val="009966"/>
                </a:solidFill>
                <a:latin typeface="Consolas" pitchFamily="49" charset="0"/>
                <a:cs typeface="Consolas" pitchFamily="49" charset="0"/>
              </a:rPr>
              <a:t> /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60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1_000_000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$message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sprintf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"Backup exists, %.0f hours old, %.1f MB."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VI. Performance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12837"/>
            <a:ext cx="9069388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Add 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perfdata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, enabling pretty graphs etc.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add_perfdata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label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"age"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value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uom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"hours"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add_perfdata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label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"size"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value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uom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"MB"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This adds </a:t>
            </a:r>
            <a:r>
              <a:rPr lang="en-US" dirty="0" err="1" smtClean="0"/>
              <a:t>Nagios</a:t>
            </a:r>
            <a:r>
              <a:rPr lang="en-US" dirty="0" smtClean="0"/>
              <a:t>-friendly output like: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| age=2.91611111111111hours;; size=0.515007MB;;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VII. Compare to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36638"/>
            <a:ext cx="9069388" cy="5495926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Add this section. </a:t>
            </a:r>
            <a:r>
              <a:rPr lang="en-US" i="1" dirty="0" err="1" smtClean="0"/>
              <a:t>check_stuff.pl</a:t>
            </a:r>
            <a:r>
              <a:rPr lang="en-US" dirty="0" smtClean="0"/>
              <a:t> </a:t>
            </a:r>
            <a:r>
              <a:rPr lang="en-US" dirty="0"/>
              <a:t>combines </a:t>
            </a:r>
            <a:r>
              <a:rPr lang="en-US" i="1" dirty="0" err="1" smtClean="0"/>
              <a:t>check_threshold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err="1"/>
              <a:t>nagios_exit</a:t>
            </a:r>
            <a:r>
              <a:rPr lang="en-US" dirty="0"/>
              <a:t> at the very end.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# We already checked</a:t>
            </a:r>
            <a:r>
              <a:rPr lang="en-US" sz="2400" i="1" baseline="0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for file existence.</a:t>
            </a:r>
            <a:endParaRPr lang="en-US" sz="2400" i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check_threshold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check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warning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  <a:hlinkClick r:id="rId3"/>
              </a:rPr>
              <a:t>undef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critical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OK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check_threshold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check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warning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size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critical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  <a:hlinkClick r:id="rId3"/>
              </a:rPr>
              <a:t>undef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 Perl?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Familiar to many </a:t>
            </a:r>
            <a:r>
              <a:rPr lang="en-US" dirty="0" err="1" smtClean="0"/>
              <a:t>sysadmins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Cross-platform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CPAN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Mature Nagios::</a:t>
            </a:r>
            <a:r>
              <a:rPr lang="en-US" dirty="0" err="1" smtClean="0"/>
              <a:t>Plugin</a:t>
            </a:r>
            <a:r>
              <a:rPr lang="en-US" baseline="0" dirty="0" smtClean="0"/>
              <a:t> API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Embeddable in Nagios (</a:t>
            </a:r>
            <a:r>
              <a:rPr lang="en-US" dirty="0" err="1" smtClean="0"/>
              <a:t>ePN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Examples and documentation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“Swiss army chainsaw”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105474" name="Picture 2" descr="http://4.bp.blogspot.com/_PNe-bgIDyRw/SQUCqE1Is_I/AAAAAAAAAO8/dRDP2U3taiM/s320/perl-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12" y="1341437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bulbman.com/images/exit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912" y="3094037"/>
            <a:ext cx="5638800" cy="38837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VIII. Exit</a:t>
            </a:r>
            <a:r>
              <a:rPr lang="en-US" baseline="0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sz="2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Output the result and exit.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8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nagios_exit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return_code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message 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$message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Testing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36638"/>
            <a:ext cx="9069388" cy="5495926"/>
          </a:xfrm>
        </p:spPr>
        <p:txBody>
          <a:bodyPr/>
          <a:lstStyle/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-f foo.gz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BACKUP OK - Backup exists, 3 hours old, 0.5 MB | age=3.04916666666667hours;; size=0.515007MB;;</a:t>
            </a: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-f foo.gz  -s 100:900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BACKUP WARNING - Backup exists, 23 hours old, 0.5 MB | age=23.4275hours;; size=0.515007MB;;</a:t>
            </a: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-f foo.gz  -a 8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BACKUP CRITICAL - Backup exists, 23 hours old, 0.5 MB | age=23.4388888888889hours;; size=0.515007MB;;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How’s your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plugin</a:t>
            </a:r>
            <a:r>
              <a:rPr lang="en-US" baseline="0" dirty="0" smtClean="0"/>
              <a:t> going?</a:t>
            </a:r>
          </a:p>
          <a:p>
            <a:r>
              <a:rPr lang="en-US" dirty="0" smtClean="0"/>
              <a:t>Can you help your neighbor?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2312" y="3932237"/>
            <a:ext cx="7835949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8080"/>
                </a:solidFill>
              </a:rPr>
              <a:t>Subject:  ** PROBLEM alert – my plugin is WARNING **</a:t>
            </a:r>
            <a:endParaRPr lang="en-US" sz="24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 to use your </a:t>
            </a:r>
            <a:r>
              <a:rPr lang="en-US" baseline="0" dirty="0" err="1" smtClean="0"/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None/>
            </a:pPr>
            <a:r>
              <a:rPr lang="en-US" dirty="0" smtClean="0"/>
              <a:t>1. </a:t>
            </a:r>
            <a:r>
              <a:rPr lang="en-US" i="1" dirty="0" smtClean="0"/>
              <a:t>misccommands.cfg</a:t>
            </a:r>
            <a:r>
              <a:rPr lang="en-US" dirty="0" smtClean="0"/>
              <a:t>*</a:t>
            </a:r>
          </a:p>
          <a:p>
            <a:pPr lvl="1"/>
            <a:endParaRPr lang="en-US" dirty="0" smtClean="0"/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define command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command_name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check_backup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command_line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$USER1$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myplugins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/check_backup.pl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-f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$ARG1$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-a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$ARG2$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-s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$ARG3$</a:t>
            </a:r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spcAft>
                <a:spcPts val="0"/>
              </a:spcAft>
            </a:pPr>
            <a:endParaRPr lang="en-US" sz="2400" dirty="0" smtClean="0">
              <a:highlight>
                <a:srgbClr val="000000"/>
              </a:highlight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</a:t>
            </a:r>
            <a:r>
              <a:rPr lang="en-US" baseline="0" dirty="0" smtClean="0"/>
              <a:t> Lines wrapped for slide presentation</a:t>
            </a:r>
            <a:endParaRPr lang="en-US" sz="2000" dirty="0" smtClean="0">
              <a:highlight>
                <a:srgbClr val="000000"/>
              </a:highligh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Telling</a:t>
            </a:r>
            <a:r>
              <a:rPr lang="en-US" sz="3200" b="1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Nagios to use your </a:t>
            </a:r>
            <a:r>
              <a:rPr lang="en-US" sz="3200" b="1" baseline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None/>
            </a:pPr>
            <a:r>
              <a:rPr lang="en-US" dirty="0" smtClean="0"/>
              <a:t>2. </a:t>
            </a:r>
            <a:r>
              <a:rPr lang="en-US" i="1" dirty="0" smtClean="0"/>
              <a:t>services.cfg </a:t>
            </a:r>
            <a:r>
              <a:rPr lang="en-US" dirty="0" smtClean="0"/>
              <a:t>(wrapped)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define service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{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use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      generic-service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normal_check_interval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1440    </a:t>
            </a:r>
            <a:r>
              <a:rPr lang="en-US" sz="2000" dirty="0" smtClean="0">
                <a:solidFill>
                  <a:schemeClr val="bg2"/>
                </a:solidFill>
                <a:latin typeface="Consolas" pitchFamily="49" charset="0"/>
                <a:ea typeface="+mn-ea"/>
                <a:cs typeface="Consolas" pitchFamily="49" charset="0"/>
              </a:rPr>
              <a:t># 24 hours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host_name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fai01337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service_description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MySQL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backups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check_command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check_backup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  <a:ea typeface="+mn-ea"/>
                <a:cs typeface="Consolas" pitchFamily="49" charset="0"/>
              </a:rPr>
              <a:t>!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usr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/local/backups</a:t>
            </a:r>
            <a:b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             /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mysql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/fai01337.mysql.dump.bz2</a:t>
            </a:r>
            <a:b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            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  <a:ea typeface="+mn-ea"/>
                <a:cs typeface="Consolas" pitchFamily="49" charset="0"/>
              </a:rPr>
              <a:t>!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24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  <a:ea typeface="+mn-ea"/>
                <a:cs typeface="Consolas" pitchFamily="49" charset="0"/>
              </a:rPr>
              <a:t>!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0.5:100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contact_groups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linux-admins</a:t>
            </a:r>
            <a:endParaRPr lang="en-US" sz="2000" dirty="0" smtClean="0">
              <a:solidFill>
                <a:schemeClr val="tx1"/>
              </a:solidFill>
              <a:latin typeface="Consolas" pitchFamily="49" charset="0"/>
              <a:ea typeface="+mn-ea"/>
              <a:cs typeface="Consolas" pitchFamily="49" charset="0"/>
            </a:endParaRP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}</a:t>
            </a:r>
          </a:p>
          <a:p>
            <a:pPr marL="914400" lvl="1" indent="-514350">
              <a:buFont typeface="+mj-lt"/>
              <a:buNone/>
            </a:pPr>
            <a:endParaRPr lang="en-US" dirty="0" smtClean="0"/>
          </a:p>
          <a:p>
            <a:pPr marL="914400" lvl="1" indent="-514350">
              <a:buFont typeface="+mj-lt"/>
              <a:buNone/>
            </a:pPr>
            <a:r>
              <a:rPr lang="en-US" dirty="0" smtClean="0"/>
              <a:t>3. Reload </a:t>
            </a:r>
            <a:r>
              <a:rPr lang="en-US" dirty="0" err="1" smtClean="0"/>
              <a:t>config</a:t>
            </a:r>
            <a:r>
              <a:rPr lang="en-US" dirty="0" smtClean="0"/>
              <a:t>:</a:t>
            </a:r>
          </a:p>
          <a:p>
            <a:pPr marL="1314450" lvl="2" indent="-514350">
              <a:buFont typeface="+mj-lt"/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usr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/bin/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-v /etc/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/nagios.cfg &amp;&amp;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/etc/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rc.d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init.d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reload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Remote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Hosts/</a:t>
            </a:r>
            <a:r>
              <a:rPr lang="en-US" dirty="0" err="1" smtClean="0"/>
              <a:t>filesystems</a:t>
            </a:r>
            <a:r>
              <a:rPr lang="en-US" dirty="0" smtClean="0"/>
              <a:t> other than the Nagios host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NRPE, </a:t>
            </a:r>
            <a:r>
              <a:rPr lang="en-US" dirty="0" err="1" smtClean="0"/>
              <a:t>NSClient</a:t>
            </a:r>
            <a:r>
              <a:rPr lang="en-US" dirty="0" smtClean="0"/>
              <a:t> </a:t>
            </a:r>
            <a:r>
              <a:rPr lang="en-US" dirty="0" smtClean="0"/>
              <a:t>or equivalent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Perl with Nagios::</a:t>
            </a:r>
            <a:r>
              <a:rPr lang="en-US" dirty="0" err="1" smtClean="0"/>
              <a:t>Plugin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smtClean="0"/>
              <a:t>Remote Example: Windows 2008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(This is annoyingly complex today. Anyone?)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Install latest </a:t>
            </a:r>
            <a:r>
              <a:rPr lang="en-US" sz="2400" dirty="0" err="1" smtClean="0"/>
              <a:t>NC_Net</a:t>
            </a:r>
            <a:r>
              <a:rPr lang="en-US" sz="2400" dirty="0" smtClean="0"/>
              <a:t> MSI on Windows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Let it through Windows Firewall (port 1248)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Install Perl and Nagios::Plugin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Put my </a:t>
            </a:r>
            <a:r>
              <a:rPr lang="en-US" sz="2400" i="1" dirty="0" smtClean="0"/>
              <a:t>check_backup.pl</a:t>
            </a:r>
            <a:r>
              <a:rPr lang="en-US" sz="2400" dirty="0" smtClean="0"/>
              <a:t> in </a:t>
            </a:r>
            <a:r>
              <a:rPr lang="en-US" sz="2400" i="1" dirty="0" smtClean="0"/>
              <a:t>C:\Program Files\</a:t>
            </a:r>
            <a:r>
              <a:rPr lang="en-US" sz="2400" i="1" dirty="0" err="1" smtClean="0"/>
              <a:t>MontiTech</a:t>
            </a:r>
            <a:r>
              <a:rPr lang="en-US" sz="2400" i="1" dirty="0" smtClean="0"/>
              <a:t>\Nc_net_Setup_v5\script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Compile the </a:t>
            </a:r>
            <a:r>
              <a:rPr lang="en-US" sz="2400" dirty="0" err="1" smtClean="0"/>
              <a:t>NC_Net</a:t>
            </a:r>
            <a:r>
              <a:rPr lang="en-US" sz="2400" dirty="0" smtClean="0"/>
              <a:t> version of </a:t>
            </a:r>
            <a:r>
              <a:rPr lang="en-US" sz="2400" i="1" dirty="0" err="1" smtClean="0"/>
              <a:t>check_nt</a:t>
            </a:r>
            <a:r>
              <a:rPr lang="en-US" sz="2400" dirty="0" smtClean="0"/>
              <a:t> on the Nagios server.*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Make wrapper </a:t>
            </a:r>
            <a:r>
              <a:rPr lang="en-US" sz="2400" i="1" dirty="0" smtClean="0"/>
              <a:t>C:\Program Files\</a:t>
            </a:r>
            <a:r>
              <a:rPr lang="en-US" sz="2400" i="1" dirty="0" err="1" smtClean="0"/>
              <a:t>MontiTech</a:t>
            </a:r>
            <a:r>
              <a:rPr lang="en-US" sz="2400" i="1" dirty="0" smtClean="0"/>
              <a:t>\Nc_net_Setup_v5\script check_my_backup.bat</a:t>
            </a:r>
            <a:r>
              <a:rPr lang="en-US" sz="2400" dirty="0" smtClean="0"/>
              <a:t> :</a:t>
            </a:r>
            <a:br>
              <a:rPr lang="en-US" sz="24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@echo off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C:\cygwin\bin\perl .\check_backup.pl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-f foo.bak</a:t>
            </a:r>
            <a:endParaRPr lang="en-US" sz="24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plugins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check_nt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-H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winhost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-p 1248 </a:t>
            </a:r>
            <a:br>
              <a:rPr lang="en-US" b="1" dirty="0" smtClean="0">
                <a:latin typeface="Consolas" pitchFamily="49" charset="0"/>
                <a:cs typeface="Consolas" pitchFamily="49" charset="0"/>
              </a:rPr>
            </a:br>
            <a:r>
              <a:rPr lang="en-US" b="1" dirty="0" smtClean="0">
                <a:latin typeface="Consolas" pitchFamily="49" charset="0"/>
                <a:cs typeface="Consolas" pitchFamily="49" charset="0"/>
              </a:rPr>
              <a:t>-v RUNSCRIPT -l check_my_backup.bat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OK - Backup exists, 12 hours old, 35.7 MB | age=12.4527777777778hours;; size=35.74016MB;;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1_jlQkNFP-s/TL5XPlCU32I/AAAAAAAACUk/sASl98q0yAE/s1600/Share_bear_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550" y="139169"/>
            <a:ext cx="5908962" cy="7222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544638"/>
            <a:ext cx="4090987" cy="4987925"/>
          </a:xfrm>
        </p:spPr>
        <p:txBody>
          <a:bodyPr/>
          <a:lstStyle/>
          <a:p>
            <a:pPr lvl="0"/>
            <a:r>
              <a:rPr lang="en-US" sz="6000" dirty="0" smtClean="0"/>
              <a:t>exchange.</a:t>
            </a:r>
          </a:p>
          <a:p>
            <a:pPr lvl="0"/>
            <a:r>
              <a:rPr lang="en-US" sz="6000" dirty="0" smtClean="0"/>
              <a:t>nagios.org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Other tools and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TAP – Test</a:t>
            </a:r>
            <a:r>
              <a:rPr lang="en-US" baseline="0" dirty="0" smtClean="0"/>
              <a:t> Anything Protocol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See </a:t>
            </a:r>
            <a:r>
              <a:rPr lang="en-US" i="1" dirty="0" smtClean="0"/>
              <a:t>check_tap.pl </a:t>
            </a:r>
            <a:r>
              <a:rPr lang="en-US" dirty="0" smtClean="0"/>
              <a:t>from my other talk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Python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Ruby? C#?</a:t>
            </a:r>
            <a:r>
              <a:rPr lang="en-US" baseline="0" dirty="0" smtClean="0"/>
              <a:t> VB? JavaScript?</a:t>
            </a:r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AutoIt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!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err="1" smtClean="0"/>
              <a:t>Buuuuut</a:t>
            </a:r>
            <a:r>
              <a:rPr lang="en-US" baseline="0" dirty="0" smtClean="0"/>
              <a:t> I don’t </a:t>
            </a:r>
            <a:r>
              <a:rPr lang="en-US" i="1" baseline="0" dirty="0" smtClean="0"/>
              <a:t>like </a:t>
            </a:r>
            <a:r>
              <a:rPr lang="en-US" baseline="0" dirty="0" smtClean="0"/>
              <a:t>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5608637"/>
            <a:ext cx="9069388" cy="92392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Nagios </a:t>
            </a:r>
            <a:r>
              <a:rPr lang="en-US" dirty="0" err="1" smtClean="0"/>
              <a:t>plugins</a:t>
            </a:r>
            <a:r>
              <a:rPr lang="en-US" dirty="0" smtClean="0"/>
              <a:t> are </a:t>
            </a:r>
            <a:r>
              <a:rPr lang="en-US" i="1" dirty="0" smtClean="0"/>
              <a:t>very simple.</a:t>
            </a:r>
            <a:r>
              <a:rPr lang="en-US" dirty="0" smtClean="0"/>
              <a:t> Use any</a:t>
            </a:r>
            <a:r>
              <a:rPr lang="en-US" baseline="0" dirty="0" smtClean="0"/>
              <a:t> language you like. </a:t>
            </a:r>
            <a:r>
              <a:rPr lang="en-US" dirty="0" smtClean="0"/>
              <a:t>Eventually, imitate Nagios::</a:t>
            </a:r>
            <a:r>
              <a:rPr lang="en-US" dirty="0" err="1" smtClean="0"/>
              <a:t>Plugin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103426" name="Picture 2" descr="http://www.zoitz.com/comics/perl_smal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512" y="960437"/>
            <a:ext cx="64770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a4.sphotos.ak.fbcdn.net/hphotos-ak-snc3/24721_381971396926_278063876926_4416736_53251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4237"/>
            <a:ext cx="10165638" cy="6675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horrifying/inspiring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</a:t>
            </a:r>
            <a:r>
              <a:rPr lang="en-US" i="1" baseline="0" dirty="0" smtClean="0"/>
              <a:t> worst things need the most monitoring.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“servers”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MS Word macro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Mail merge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Runs in user session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about a dozen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77826" name="Picture 2" descr="http://farm3.static.flickr.com/2218/5773224965_67176e2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12836"/>
            <a:ext cx="4419600" cy="589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gets worse.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512" y="1570037"/>
            <a:ext cx="4457700" cy="4987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Not a service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even a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100% CPU is </a:t>
            </a:r>
            <a:r>
              <a:rPr lang="en-US" i="1" dirty="0" smtClean="0"/>
              <a:t>normal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“OK” is complicated.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6" name="Picture 4" descr="silent-rage-.jpg (350×5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4237"/>
            <a:ext cx="4672807" cy="667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" y="1646237"/>
            <a:ext cx="59340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Many failure modes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912" y="3551237"/>
            <a:ext cx="4476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12" y="1265237"/>
            <a:ext cx="39147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AutoIt</a:t>
            </a:r>
            <a:r>
              <a:rPr lang="en-US" baseline="0" dirty="0" smtClean="0"/>
              <a:t> to the rescue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125" y="1036638"/>
            <a:ext cx="9069388" cy="5495926"/>
          </a:xfrm>
        </p:spPr>
        <p:txBody>
          <a:bodyPr numCol="2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CompareTitles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For $title=1 To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[0][0] Step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$state=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WinGetState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do_test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For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In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valid_states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If $state=$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do_test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+=1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Next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If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 &lt;&gt; "" AND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do_test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&gt;0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window_is_valid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For $string=0 To $num_of_strings-1 Step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$match=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StringRegExp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[$title][0],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valid_windows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[$string])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window_is_valid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+= $match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Next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if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window_is_valid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$return=2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detailed_status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="Unexpected window *" &amp;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 &amp; "* present" &amp; @LF &amp; "***" &amp;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 &amp; "*** doesn't match anything we expect."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NagiosExit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StringRegExp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[$title][0],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valid_windows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[0])=1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$expression=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ControlGetText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[$title][0], "", 1013)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Next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no_bad_windows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EndFunc</a:t>
            </a:r>
            <a:endParaRPr lang="en-US" sz="1200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NagiosExit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ConsoleWrite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detailed_status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Exit($return)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EndFunc</a:t>
            </a:r>
            <a:endParaRPr lang="en-US" sz="1200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CompareTitles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if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no_bad_windows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=1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	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detailed_status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="No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chartserver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anomalies at this time -- " &amp; $expression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	$return=0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NagiosExit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586912" cy="592138"/>
          </a:xfrm>
        </p:spPr>
        <p:txBody>
          <a:bodyPr/>
          <a:lstStyle/>
          <a:p>
            <a:r>
              <a:rPr lang="en-US" dirty="0" err="1" smtClean="0"/>
              <a:t>Nagios</a:t>
            </a:r>
            <a:r>
              <a:rPr lang="en-US" dirty="0" smtClean="0"/>
              <a:t> now knows when they’re broken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5" y="2255837"/>
            <a:ext cx="9623847" cy="37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Life</a:t>
            </a:r>
            <a:r>
              <a:rPr lang="en-US" baseline="0" dirty="0" smtClean="0"/>
              <a:t> is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“OK” is complicated.</a:t>
            </a:r>
          </a:p>
          <a:p>
            <a:pPr lvl="0"/>
            <a:r>
              <a:rPr lang="en-US" dirty="0" smtClean="0"/>
              <a:t>Custom </a:t>
            </a:r>
            <a:r>
              <a:rPr lang="en-US" dirty="0" err="1" smtClean="0"/>
              <a:t>plugins</a:t>
            </a:r>
            <a:r>
              <a:rPr lang="en-US" dirty="0" smtClean="0"/>
              <a:t> make Nagios</a:t>
            </a:r>
            <a:r>
              <a:rPr lang="en-US" baseline="0" dirty="0" smtClean="0"/>
              <a:t> much smarter about </a:t>
            </a:r>
            <a:r>
              <a:rPr lang="en-US" i="1" baseline="0" dirty="0" smtClean="0"/>
              <a:t>your</a:t>
            </a:r>
            <a:r>
              <a:rPr lang="en-US" baseline="0" dirty="0" smtClean="0"/>
              <a:t> environment.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6146" name="Picture 2" descr="http://insomniaman.files.wordpress.com/2009/09/complicated-diagr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2" y="3322637"/>
            <a:ext cx="53816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Questions?</a:t>
            </a:r>
            <a:br>
              <a:rPr lang="en-US" baseline="0" dirty="0" smtClean="0"/>
            </a:br>
            <a:r>
              <a:rPr lang="en-US" baseline="0" dirty="0" smtClean="0"/>
              <a:t>Comments?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7186613"/>
            <a:ext cx="2205038" cy="242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rawberryperl.com/images/strawbe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5037"/>
            <a:ext cx="3494591" cy="340463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B03A7B9-AF37-4956-8159-4C45AF58767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77800"/>
            <a:ext cx="7348538" cy="593725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/>
              <a:t>got Perl?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1112" y="1189037"/>
            <a:ext cx="6026150" cy="5638800"/>
          </a:xfrm>
          <a:ln/>
        </p:spPr>
        <p:txBody>
          <a:bodyPr/>
          <a:lstStyle/>
          <a:p>
            <a:pPr marL="431800" indent="-323850">
              <a:buSzPct val="104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6000" dirty="0" smtClean="0"/>
              <a:t>perl.org/get.html</a:t>
            </a:r>
            <a:endParaRPr lang="en-US" sz="6000" b="0" i="0" dirty="0" smtClean="0">
              <a:solidFill>
                <a:srgbClr val="000000"/>
              </a:solidFill>
              <a:latin typeface="Consolas" pitchFamily="49" charset="0"/>
              <a:ea typeface="+mn-ea"/>
              <a:cs typeface="Consolas" pitchFamily="49" charset="0"/>
            </a:endParaRPr>
          </a:p>
          <a:p>
            <a:pPr marL="431800" indent="-323850">
              <a:buSzPct val="104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Linux and Mac already have it: </a:t>
            </a:r>
          </a:p>
          <a:p>
            <a:pPr marL="431800" indent="-323850">
              <a:buSzPct val="104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	 </a:t>
            </a:r>
            <a:r>
              <a:rPr lang="en-US" sz="3200" b="1" i="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which </a:t>
            </a:r>
            <a:r>
              <a:rPr lang="en-US" sz="3200" b="1" i="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perl</a:t>
            </a:r>
            <a:endParaRPr lang="en-US" sz="3200" b="1" i="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431800" indent="-323850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 Windows, I prefer</a:t>
            </a:r>
          </a:p>
          <a:p>
            <a:pPr marL="1022350" lvl="1" indent="-514350">
              <a:buSzPct val="104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Cygwin (N.B.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b="0" i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sz="2800" b="1" i="1" u="sng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  <a:endParaRPr lang="en-US" sz="2800" b="0" i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1022350" lvl="1" indent="-514350">
              <a:buSzPct val="104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Strawberry Perl</a:t>
            </a:r>
          </a:p>
          <a:p>
            <a:pPr marL="1022350" lvl="1" indent="-514350">
              <a:buSzPct val="104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0" i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ActiveState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Perl</a:t>
            </a:r>
          </a:p>
          <a:p>
            <a:pPr marL="107950" indent="0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Any version Perl 5 should work.</a:t>
            </a:r>
          </a:p>
          <a:p>
            <a:pPr marL="107950" indent="0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Documentation?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http://nagiosplug.sf.net/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developer-guidelines.html</a:t>
            </a:r>
          </a:p>
          <a:p>
            <a:pPr lvl="0"/>
            <a:r>
              <a:rPr lang="en-US" dirty="0" smtClean="0"/>
              <a:t>Or,</a:t>
            </a:r>
            <a:br>
              <a:rPr lang="en-US" dirty="0" smtClean="0"/>
            </a:br>
            <a:r>
              <a:rPr lang="en-US" sz="5400" dirty="0" smtClean="0">
                <a:latin typeface="Century Schoolbook"/>
                <a:cs typeface="Century Schoolbook"/>
              </a:rPr>
              <a:t>goo.gl/</a:t>
            </a:r>
            <a:r>
              <a:rPr lang="en-US" sz="5400" dirty="0" err="1" smtClean="0">
                <a:latin typeface="Century Schoolbook"/>
                <a:cs typeface="Century Schoolbook"/>
              </a:rPr>
              <a:t>kJRTI</a:t>
            </a:r>
            <a:endParaRPr lang="en-US" sz="3200" dirty="0" smtClean="0">
              <a:latin typeface="Century Schoolbook"/>
              <a:cs typeface="Century Schoolboo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2" y="1417637"/>
            <a:ext cx="4621848" cy="54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6" name="Picture 2" descr="http://chart.apis.google.com/chart?cht=qr&amp;chs=200x200&amp;choe=UTF-8&amp;chld=H|0&amp;chl=http://goo.gl/kJR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" y="4922837"/>
            <a:ext cx="1905000" cy="1905000"/>
          </a:xfrm>
          <a:prstGeom prst="rect">
            <a:avLst/>
          </a:prstGeom>
          <a:noFill/>
        </p:spPr>
      </p:pic>
      <p:sp>
        <p:nvSpPr>
          <p:cNvPr id="5" name="Up Arrow Callout 4"/>
          <p:cNvSpPr/>
          <p:nvPr/>
        </p:nvSpPr>
        <p:spPr bwMode="auto">
          <a:xfrm>
            <a:off x="3440112" y="3703637"/>
            <a:ext cx="1524000" cy="16002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Case sensitive!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2424112" y="5380037"/>
            <a:ext cx="2311400" cy="12954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Save for later with your phone?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an idea?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Check the validity of my backup file F.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34820" name="Picture 4" descr="http://www.randombugs.com/wp-content/uploads/2009/03/backup_trau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912" y="2332037"/>
            <a:ext cx="5562600" cy="420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Simplest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Plugin</a:t>
            </a:r>
            <a:r>
              <a:rPr lang="en-US" baseline="0" dirty="0" smtClean="0"/>
              <a:t> Ever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#!/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usr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/bin/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perl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$ARGV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])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File in first 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arg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 exists.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"OK</a:t>
            </a:r>
            <a:r>
              <a:rPr lang="en-US" sz="2400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exit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"CRITICAL</a:t>
            </a:r>
            <a:r>
              <a:rPr lang="en-US" sz="2400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exit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1A7FB4F-CB2D-4E50-AF8C-348B6FB43D56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idx="4294967295"/>
          </p:nvPr>
        </p:nvSpPr>
        <p:spPr>
          <a:xfrm>
            <a:off x="0" y="7959725"/>
            <a:ext cx="1365250" cy="5191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Nagios World Conference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 dirty="0" smtClean="0">
                <a:latin typeface="+mj-lt"/>
                <a:cs typeface="Consolas" pitchFamily="49" charset="0"/>
              </a:rPr>
              <a:t>Simplest</a:t>
            </a:r>
            <a:r>
              <a:rPr lang="en-US" sz="2400" baseline="0" dirty="0" smtClean="0">
                <a:latin typeface="+mj-lt"/>
                <a:cs typeface="Consolas" pitchFamily="49" charset="0"/>
              </a:rPr>
              <a:t> </a:t>
            </a:r>
            <a:r>
              <a:rPr lang="en-US" sz="2400" baseline="0" dirty="0" err="1" smtClean="0">
                <a:latin typeface="+mj-lt"/>
                <a:cs typeface="Consolas" pitchFamily="49" charset="0"/>
              </a:rPr>
              <a:t>Plugin</a:t>
            </a:r>
            <a:r>
              <a:rPr lang="en-US" sz="2400" baseline="0" dirty="0" smtClean="0">
                <a:latin typeface="+mj-lt"/>
                <a:cs typeface="Consolas" pitchFamily="49" charset="0"/>
              </a:rPr>
              <a:t> Ever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Save,</a:t>
            </a:r>
            <a:r>
              <a:rPr lang="en-US" sz="3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then run with one argument:</a:t>
            </a:r>
            <a:endParaRPr lang="en-US" sz="3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./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simple_check_backup.pl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foo.tar.gz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CRITICAL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touch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foo.tar.gz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./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simple_check_backup.pl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foo.tar.gz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OK</a:t>
            </a:r>
          </a:p>
          <a:p>
            <a:endParaRPr lang="en-US" sz="3200" b="1" dirty="0" smtClean="0">
              <a:solidFill>
                <a:srgbClr val="000000"/>
              </a:solidFill>
              <a:latin typeface="Consolas" pitchFamily="49" charset="0"/>
              <a:ea typeface="+mn-ea"/>
              <a:cs typeface="Consolas" pitchFamily="49" charset="0"/>
            </a:endParaRPr>
          </a:p>
          <a:p>
            <a:r>
              <a:rPr lang="en-US" dirty="0" smtClean="0"/>
              <a:t>But: Will it succeed tomorrow?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2011</a:t>
            </a:r>
            <a:endParaRPr lang="en-US"/>
          </a:p>
        </p:txBody>
      </p:sp>
      <p:pic>
        <p:nvPicPr>
          <p:cNvPr id="5" name="Picture 2" descr="valid.png (256×25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312" y="4313237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1861</Words>
  <Application>Microsoft Macintosh PowerPoint</Application>
  <PresentationFormat>Custom</PresentationFormat>
  <Paragraphs>418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Office Theme</vt:lpstr>
      <vt:lpstr>Writing Custom Nagios Plugins in Perl</vt:lpstr>
      <vt:lpstr>Why write Nagios plugins?</vt:lpstr>
      <vt:lpstr>Why in Perl?</vt:lpstr>
      <vt:lpstr>Buuuuut I don’t like Perl</vt:lpstr>
      <vt:lpstr>got Perl?</vt:lpstr>
      <vt:lpstr>got Documentation?</vt:lpstr>
      <vt:lpstr>got an idea?</vt:lpstr>
      <vt:lpstr>Simplest Plugin Ever</vt:lpstr>
      <vt:lpstr>Simplest Plugin Ever</vt:lpstr>
      <vt:lpstr>But “OK” is complicated.</vt:lpstr>
      <vt:lpstr>Bells and Whistles</vt:lpstr>
      <vt:lpstr>Bells, Whistles, and Cowbell</vt:lpstr>
      <vt:lpstr>Bells, Whistles, and Cowbell</vt:lpstr>
      <vt:lpstr>got an example plugin template?</vt:lpstr>
      <vt:lpstr>got the finished example?</vt:lpstr>
      <vt:lpstr>Check your setup</vt:lpstr>
      <vt:lpstr>Design: Which arguments do we need?</vt:lpstr>
      <vt:lpstr>Design: Thresholds</vt:lpstr>
      <vt:lpstr>I. Prologue (working from check_stuff.pl)</vt:lpstr>
      <vt:lpstr>II. Usage/Help</vt:lpstr>
      <vt:lpstr>III. Command line arguments/options</vt:lpstr>
      <vt:lpstr>Now it’s RTFM-enabled</vt:lpstr>
      <vt:lpstr>Now it’s RTFM-enabled</vt:lpstr>
      <vt:lpstr>Now it’s RTFM-enabled</vt:lpstr>
      <vt:lpstr>IV. Check arguments for sanity</vt:lpstr>
      <vt:lpstr>Ooops</vt:lpstr>
      <vt:lpstr>V. Check the stuff</vt:lpstr>
      <vt:lpstr>VI. Performance Data</vt:lpstr>
      <vt:lpstr>VII. Compare to thresholds</vt:lpstr>
      <vt:lpstr>VIII. Exit Code</vt:lpstr>
      <vt:lpstr>Testing the plugin</vt:lpstr>
      <vt:lpstr>OK?</vt:lpstr>
      <vt:lpstr>Telling Nagios to use your plugin</vt:lpstr>
      <vt:lpstr>Telling Nagios to use your plugin</vt:lpstr>
      <vt:lpstr>Remote execution</vt:lpstr>
      <vt:lpstr>Remote Example: Windows 2008 </vt:lpstr>
      <vt:lpstr>Profit</vt:lpstr>
      <vt:lpstr>Share</vt:lpstr>
      <vt:lpstr>Other tools and languages</vt:lpstr>
      <vt:lpstr>A horrifying/inspiring example</vt:lpstr>
      <vt:lpstr>Chart “servers”</vt:lpstr>
      <vt:lpstr>It gets worse.</vt:lpstr>
      <vt:lpstr>Many failure modes</vt:lpstr>
      <vt:lpstr>AutoIt to the rescue</vt:lpstr>
      <vt:lpstr>Nagios now knows when they’re broken </vt:lpstr>
      <vt:lpstr>Life is complicated</vt:lpstr>
      <vt:lpstr>Questions?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FMH preview</dc:title>
  <dc:creator>Vonnahme, Nathan</dc:creator>
  <cp:lastModifiedBy>Vonnahme, Nathan</cp:lastModifiedBy>
  <cp:revision>56</cp:revision>
  <dcterms:modified xsi:type="dcterms:W3CDTF">2011-09-26T23:45:17Z</dcterms:modified>
</cp:coreProperties>
</file>