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38"/>
  </p:notesMasterIdLst>
  <p:handoutMasterIdLst>
    <p:handoutMasterId r:id="rId39"/>
  </p:handoutMasterIdLst>
  <p:sldIdLst>
    <p:sldId id="259" r:id="rId5"/>
    <p:sldId id="325" r:id="rId6"/>
    <p:sldId id="361" r:id="rId7"/>
    <p:sldId id="366" r:id="rId8"/>
    <p:sldId id="326" r:id="rId9"/>
    <p:sldId id="338" r:id="rId10"/>
    <p:sldId id="367" r:id="rId11"/>
    <p:sldId id="339" r:id="rId12"/>
    <p:sldId id="355" r:id="rId13"/>
    <p:sldId id="377" r:id="rId14"/>
    <p:sldId id="378" r:id="rId15"/>
    <p:sldId id="379" r:id="rId16"/>
    <p:sldId id="369" r:id="rId17"/>
    <p:sldId id="327" r:id="rId18"/>
    <p:sldId id="372" r:id="rId19"/>
    <p:sldId id="371" r:id="rId20"/>
    <p:sldId id="340" r:id="rId21"/>
    <p:sldId id="363" r:id="rId22"/>
    <p:sldId id="341" r:id="rId23"/>
    <p:sldId id="374" r:id="rId24"/>
    <p:sldId id="342" r:id="rId25"/>
    <p:sldId id="330" r:id="rId26"/>
    <p:sldId id="335" r:id="rId27"/>
    <p:sldId id="353" r:id="rId28"/>
    <p:sldId id="375" r:id="rId29"/>
    <p:sldId id="376" r:id="rId30"/>
    <p:sldId id="356" r:id="rId31"/>
    <p:sldId id="373" r:id="rId32"/>
    <p:sldId id="350" r:id="rId33"/>
    <p:sldId id="364" r:id="rId34"/>
    <p:sldId id="351" r:id="rId35"/>
    <p:sldId id="337" r:id="rId36"/>
    <p:sldId id="354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60A8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7" autoAdjust="0"/>
    <p:restoredTop sz="95637" autoAdjust="0"/>
  </p:normalViewPr>
  <p:slideViewPr>
    <p:cSldViewPr snapToGrid="0">
      <p:cViewPr varScale="1">
        <p:scale>
          <a:sx n="108" d="100"/>
          <a:sy n="108" d="100"/>
        </p:scale>
        <p:origin x="-1938" y="-90"/>
      </p:cViewPr>
      <p:guideLst>
        <p:guide orient="horz" pos="2160"/>
        <p:guide pos="5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826DAED7-FAD8-4D8A-8C82-7325018EAA73}" type="datetimeFigureOut">
              <a:rPr lang="en-US"/>
              <a:pPr>
                <a:defRPr/>
              </a:pPr>
              <a:t>28/9/2012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7ECE2A86-FC0E-44C4-A90C-AB0B6FD4C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052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9228EEE-BB99-416A-9970-39A56EDB6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4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53E81-3F7C-4036-95F0-8D57164BA19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86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27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B287B0E5-CAFD-4530-8D30-3B2E947A037D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627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85B6D416-0631-4216-B680-EE3AE663A07E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6" name="Picture 9" descr="intelsoftwareSIAlogowhite_transparent-300PN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87338"/>
            <a:ext cx="137636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35163" y="2130425"/>
            <a:ext cx="6704012" cy="1470025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8338" y="3886200"/>
            <a:ext cx="6700837" cy="1752600"/>
          </a:xfrm>
        </p:spPr>
        <p:txBody>
          <a:bodyPr anchorCtr="0"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87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3729" name="Rectangle 1"/>
          <p:cNvSpPr>
            <a:spLocks noChangeArrowheads="1"/>
          </p:cNvSpPr>
          <p:nvPr userDrawn="1"/>
        </p:nvSpPr>
        <p:spPr bwMode="auto">
          <a:xfrm>
            <a:off x="486561" y="6397927"/>
            <a:ext cx="40671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 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Other names and brands may be claimed as the property of others.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invGray">
          <a:xfrm>
            <a:off x="3175" y="6273800"/>
            <a:ext cx="9140825" cy="584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627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6635C244-D2E4-4658-B9B3-A955A5673005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627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C645CBF4-1527-42DF-A39C-9EA2569A790D}" type="slidenum">
              <a:rPr lang="en-US" sz="1000" b="0">
                <a:solidFill>
                  <a:schemeClr val="bg1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20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4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31" name="Picture 10" descr="intelsoftwareSIAlogowhite_transparent-300PNG.png"/>
          <p:cNvPicPr>
            <a:picLocks noChangeAspect="1"/>
          </p:cNvPicPr>
          <p:nvPr userDrawn="1"/>
        </p:nvPicPr>
        <p:blipFill>
          <a:blip r:embed="rId13" cstate="print"/>
          <a:srcRect b="28078"/>
          <a:stretch>
            <a:fillRect/>
          </a:stretch>
        </p:blipFill>
        <p:spPr bwMode="auto">
          <a:xfrm>
            <a:off x="8249433" y="6349430"/>
            <a:ext cx="791446" cy="50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</a:defRPr>
      </a:lvl3pPr>
      <a:lvl4pPr marL="12652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660525" indent="-23495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1177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5749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0321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4893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file:///C:\Users\fmhonig\Documents\Fernando\nwc2012\Drawing1.vsd\Drawing\~Page-2\Rectangle.6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file:///C:\Users\fmhonig\Documents\Fernando\nwc2012\Drawing1.vsd\Drawing\~Page-2\Rectangle.6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477108"/>
            <a:ext cx="8295427" cy="333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  <a:t>Distributed Monitoring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  <a:t>for Web Apps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eo Sans Intel" pitchFamily="34" charset="0"/>
                <a:ea typeface="+mj-ea"/>
                <a:cs typeface="+mj-cs"/>
              </a:rPr>
              <a:t>Fernando  Hönig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o Sans Intel" pitchFamily="34" charset="0"/>
                <a:ea typeface="+mj-ea"/>
                <a:cs typeface="+mj-cs"/>
              </a:rPr>
              <a:t>fernando.honig@intel.com</a:t>
            </a:r>
            <a:endParaRPr kumimoji="0" lang="en-US" sz="1800" b="0" i="0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eo Sans Intel" pitchFamily="34" charset="0"/>
              <a:ea typeface="+mj-ea"/>
              <a:cs typeface="+mj-cs"/>
            </a:endParaRPr>
          </a:p>
        </p:txBody>
      </p:sp>
      <p:sp>
        <p:nvSpPr>
          <p:cNvPr id="7" name="AutoShape 2" descr="http://static.godieboy.com/wp-content/uploads/2010/01/toef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ttp://static.godieboy.com/wp-content/uploads/2010/01/toefl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http://www.muycomputerpro.com/files/HIDDEN_264_14193_FOTO_suse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95" y="204056"/>
            <a:ext cx="1995487" cy="7508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416" y="659422"/>
            <a:ext cx="4935413" cy="560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06" y="355458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Distributed with Failover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53" y="346665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Failover Infrastructure Scripts / Master Side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003713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sh</a:t>
            </a: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apacherun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=`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ax |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httpd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-v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| cut -c1-5 | paste -s -`</a:t>
            </a:r>
          </a:p>
          <a:p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nagiosrun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=`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ax |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/local/nagios/bin/nagios |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-v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| cut -c1-5 | paste -s -`</a:t>
            </a:r>
          </a:p>
          <a:p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if [ "$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nagiosrun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 == "" ];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then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	echo "Stopping Apache since Nagios is not running"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    /etc/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/apache2 stop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else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        echo "Nagios running"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if [ "$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apacherun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 == "" ];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then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    echo "Stopping Nagios since Apache is not running"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	/etc/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/nagios stop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else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        echo "Apache running"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exit 0</a:t>
            </a:r>
            <a:endParaRPr lang="en-US" sz="12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6857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command[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check_nagios_failover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]=/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/local/nagios/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libexec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check_nagios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 -F 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/local/nagios/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/status.dat -e 1 -C '/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/local/nagios/bin/nagios -d 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/local/nagios/etc/nagios.cfg'</a:t>
            </a:r>
            <a:endParaRPr lang="en-US" sz="10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31884" y="4816088"/>
            <a:ext cx="821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NRPE Command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61" y="223573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Failover Infrastructure Scripts / Failover Side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748736"/>
            <a:ext cx="9144000" cy="5054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sh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nagcmd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=`/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/local/nagios/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libexec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check_nrpe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-H 172.16.0.1 -c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check_nagios_failover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`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now=`date +%s`</a:t>
            </a:r>
          </a:p>
          <a:p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commandfile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='/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/local/nagios/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/nagios.cmd'</a:t>
            </a:r>
          </a:p>
          <a:p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apacherun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=`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ax |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httpd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-v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| cut -c1-5 | paste -s -`</a:t>
            </a:r>
          </a:p>
          <a:p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nagiosrun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=`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ax |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/local/nagios/bin/nagios |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-v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| cut -c1-5 | paste -s -`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CHECK=`echo 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nagcmd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CRITICAL`</a:t>
            </a:r>
          </a:p>
          <a:p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if [ "$CHECK" == "" ] ; then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echo "Nagios Master is OK"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if [ "$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apacherun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" ];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then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   echo "Stopping Apache"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   /etc/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/apache2 stop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if [ "$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nagiosrun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" ];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then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   echo "Stopping Nagios"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   /etc/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/nagios stop</a:t>
            </a:r>
          </a:p>
          <a:p>
            <a:pPr lvl="1"/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if [ "$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apacherun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" == "" ];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then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echo "Starting Apache"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/etc/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/apache2 start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if [ "$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nagiosrun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" == "" ];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then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echo "Starting Nagios"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/etc/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init.d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/nagios start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   sleep 15</a:t>
            </a: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 /bin/echo "[%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lu</a:t>
            </a:r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] SEND_CUSTOM_HOST_NOTIFICATION;nagiosmaster;2;nagiosfailover;Master Nagios seems to be down. Oncall Group Engaged. Nagios Failover in place.\n" $now &gt; $</a:t>
            </a:r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commandfile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9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900" b="0" dirty="0" smtClean="0">
                <a:latin typeface="Courier New" pitchFamily="49" charset="0"/>
                <a:cs typeface="Courier New" pitchFamily="49" charset="0"/>
              </a:rPr>
              <a:t>exit 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30" y="2623873"/>
            <a:ext cx="8216900" cy="527050"/>
          </a:xfrm>
        </p:spPr>
        <p:txBody>
          <a:bodyPr/>
          <a:lstStyle/>
          <a:p>
            <a:pPr algn="ctr"/>
            <a:r>
              <a:rPr lang="en-US" sz="4000" dirty="0" smtClean="0">
                <a:latin typeface="Neo Sans Intel" pitchFamily="34" charset="0"/>
              </a:rPr>
              <a:t>Web Apps Monitoring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How can we monitor Web Apps?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966308" y="1336431"/>
          <a:ext cx="1234703" cy="4707304"/>
        </p:xfrm>
        <a:graphic>
          <a:graphicData uri="http://schemas.openxmlformats.org/presentationml/2006/ole">
            <p:oleObj spid="_x0000_s49154" name="Visio" r:id="rId5" imgW="1421710" imgH="5422140" progId="Visio.Drawing.11">
              <p:link updateAutomatic="1"/>
            </p:oleObj>
          </a:graphicData>
        </a:graphic>
      </p:graphicFrame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3260" y="2201375"/>
            <a:ext cx="14001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val 19"/>
          <p:cNvSpPr/>
          <p:nvPr/>
        </p:nvSpPr>
        <p:spPr bwMode="auto">
          <a:xfrm>
            <a:off x="4440115" y="1758462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759568" y="2772508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941884" y="2535116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829907" y="4654062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889130" y="4750777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232030" y="3897923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29908" y="5603632"/>
            <a:ext cx="457200" cy="483576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88622" y="2661589"/>
            <a:ext cx="3059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Neo Sans Intel" pitchFamily="34" charset="0"/>
                <a:cs typeface="Courier New" pitchFamily="49" charset="0"/>
              </a:rPr>
              <a:t>All these white holes are the space that we’re not monitoring using these checks.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How can we monitor Web Apps?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5856654" y="1301260"/>
          <a:ext cx="1239315" cy="4724889"/>
        </p:xfrm>
        <a:graphic>
          <a:graphicData uri="http://schemas.openxmlformats.org/presentationml/2006/ole">
            <p:oleObj spid="_x0000_s84994" name="Visio" r:id="rId5" imgW="1421710" imgH="5422140" progId="Visio.Drawing.11">
              <p:link updateAutomatic="1"/>
            </p:oleObj>
          </a:graphicData>
        </a:graphic>
      </p:graphicFrame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6155" y="1519970"/>
            <a:ext cx="3571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295292" y="1925516"/>
            <a:ext cx="182880" cy="18288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32231" y="3036277"/>
            <a:ext cx="182880" cy="18288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75231" y="4970585"/>
            <a:ext cx="182880" cy="18288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823438" y="5515709"/>
            <a:ext cx="182880" cy="18288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93631" y="5088266"/>
            <a:ext cx="3490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Neo Sans Intel" pitchFamily="34" charset="0"/>
                <a:cs typeface="Courier New" pitchFamily="49" charset="0"/>
              </a:rPr>
              <a:t>Probably we’re not covering 100%, but white holes are not as big as before. This is a continuous improvement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What’s </a:t>
            </a:r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?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1318652"/>
            <a:ext cx="7748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err="1" smtClean="0">
                <a:latin typeface="Neo Sans Intel" pitchFamily="34" charset="0"/>
              </a:rPr>
              <a:t>WebInject</a:t>
            </a:r>
            <a:r>
              <a:rPr lang="en-US" b="0" dirty="0" smtClean="0">
                <a:latin typeface="Neo Sans Intel" pitchFamily="34" charset="0"/>
              </a:rPr>
              <a:t> is a free tool for automated testing of web applications and web services. It can be used to test individual system components that have HTTP interfaces. </a:t>
            </a:r>
            <a:r>
              <a:rPr lang="en-US" b="0" dirty="0" err="1" smtClean="0">
                <a:latin typeface="Neo Sans Intel" pitchFamily="34" charset="0"/>
              </a:rPr>
              <a:t>WebInject</a:t>
            </a:r>
            <a:r>
              <a:rPr lang="en-US" b="0" dirty="0" smtClean="0">
                <a:latin typeface="Neo Sans Intel" pitchFamily="34" charset="0"/>
              </a:rPr>
              <a:t> offers real-time results display and may also be used for monitoring system response times.*</a:t>
            </a:r>
          </a:p>
          <a:p>
            <a:r>
              <a:rPr lang="en-US" sz="1000" b="0" dirty="0" smtClean="0">
                <a:latin typeface="Neo Sans Intel" pitchFamily="34" charset="0"/>
              </a:rPr>
              <a:t>* Source: www.webinject.org</a:t>
            </a:r>
            <a:endParaRPr lang="en-US" sz="1000" b="0" dirty="0">
              <a:latin typeface="Neo Sans Int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791" y="3088489"/>
            <a:ext cx="82486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How it works?</a:t>
            </a:r>
          </a:p>
          <a:p>
            <a:pPr lvl="1" algn="l"/>
            <a:endParaRPr lang="en-US" dirty="0" smtClean="0">
              <a:latin typeface="Neo Sans Intel" pitchFamily="34" charset="0"/>
            </a:endParaRPr>
          </a:p>
          <a:p>
            <a:pPr algn="l"/>
            <a:endParaRPr lang="en-US" dirty="0" smtClean="0">
              <a:latin typeface="Neo Sans Intel" pitchFamily="34" charset="0"/>
            </a:endParaRPr>
          </a:p>
          <a:p>
            <a:pPr algn="l"/>
            <a:endParaRPr lang="en-US" dirty="0" smtClean="0">
              <a:latin typeface="Neo Sans Intel" pitchFamily="34" charset="0"/>
            </a:endParaRPr>
          </a:p>
          <a:p>
            <a:pPr algn="l"/>
            <a:endParaRPr lang="en-US" dirty="0" smtClean="0">
              <a:latin typeface="Neo Sans Intel" pitchFamily="34" charset="0"/>
            </a:endParaRPr>
          </a:p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What do you receive after a check?</a:t>
            </a:r>
          </a:p>
          <a:p>
            <a:pPr lvl="1" algn="l"/>
            <a:endParaRPr lang="en-US" dirty="0" smtClean="0"/>
          </a:p>
          <a:p>
            <a:pPr lvl="1" algn="l"/>
            <a:endParaRPr lang="en-US" dirty="0" smtClean="0"/>
          </a:p>
          <a:p>
            <a:pPr lvl="1" algn="l"/>
            <a:endParaRPr lang="en-US" sz="1600" dirty="0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410691" y="3730336"/>
            <a:ext cx="1046018" cy="4087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FontTx/>
              <a:buNone/>
              <a:tabLst/>
            </a:pPr>
            <a:r>
              <a:rPr lang="en-US" dirty="0" smtClean="0">
                <a:solidFill>
                  <a:srgbClr val="333333"/>
                </a:solidFill>
              </a:rPr>
              <a:t>Config</a:t>
            </a:r>
          </a:p>
        </p:txBody>
      </p:sp>
      <p:pic>
        <p:nvPicPr>
          <p:cNvPr id="8" name="Picture 4" descr="http://webinject.org/gfx/webinject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727" y="3730731"/>
            <a:ext cx="944418" cy="40791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 bwMode="auto">
          <a:xfrm>
            <a:off x="1939636" y="3830781"/>
            <a:ext cx="346364" cy="207818"/>
          </a:xfrm>
          <a:prstGeom prst="rightArrow">
            <a:avLst/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567545" y="3837709"/>
            <a:ext cx="346364" cy="193963"/>
          </a:xfrm>
          <a:prstGeom prst="rightArrow">
            <a:avLst/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017816" y="3730336"/>
            <a:ext cx="1336965" cy="40870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</a:rPr>
              <a:t>TestCase</a:t>
            </a:r>
            <a:endParaRPr lang="en-US" dirty="0" smtClean="0">
              <a:solidFill>
                <a:srgbClr val="333333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92635" y="3380508"/>
            <a:ext cx="1018309" cy="11083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lang="en-US" dirty="0" smtClean="0">
                <a:solidFill>
                  <a:srgbClr val="333333"/>
                </a:solidFill>
              </a:rPr>
              <a:t>Web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lang="en-US" dirty="0" smtClean="0">
                <a:solidFill>
                  <a:srgbClr val="333333"/>
                </a:solidFill>
              </a:rPr>
              <a:t>Apps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5638798" y="3702627"/>
            <a:ext cx="935183" cy="464126"/>
          </a:xfrm>
          <a:prstGeom prst="rightArrow">
            <a:avLst/>
          </a:prstGeom>
          <a:solidFill>
            <a:srgbClr val="4D4D4D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6038" y="5193183"/>
            <a:ext cx="1792224" cy="409651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lang="en-US" dirty="0" smtClean="0">
                <a:solidFill>
                  <a:srgbClr val="333333"/>
                </a:solidFill>
              </a:rPr>
              <a:t>OK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117238" y="5193183"/>
            <a:ext cx="1792224" cy="409651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</a:rPr>
              <a:t>CRITICAL</a:t>
            </a: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 Installation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81" y="1567419"/>
            <a:ext cx="5380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How to Install it?:</a:t>
            </a:r>
          </a:p>
          <a:p>
            <a:pPr algn="l"/>
            <a:endParaRPr lang="en-US" dirty="0" smtClean="0">
              <a:solidFill>
                <a:schemeClr val="tx2"/>
              </a:solidFill>
              <a:latin typeface="Neo Sans Intel" pitchFamily="34" charset="0"/>
              <a:ea typeface="+mj-ea"/>
              <a:cs typeface="+mj-cs"/>
            </a:endParaRPr>
          </a:p>
          <a:p>
            <a:r>
              <a:rPr lang="en-US" sz="1600" b="0" dirty="0" smtClean="0">
                <a:latin typeface="Neo Sans Intel" pitchFamily="34" charset="0"/>
                <a:cs typeface="Courier New" pitchFamily="49" charset="0"/>
              </a:rPr>
              <a:t>From </a:t>
            </a:r>
            <a:r>
              <a:rPr lang="en-US" sz="1600" b="0" dirty="0" err="1" smtClean="0">
                <a:latin typeface="Neo Sans Intel" pitchFamily="34" charset="0"/>
                <a:cs typeface="Courier New" pitchFamily="49" charset="0"/>
              </a:rPr>
              <a:t>Cpan</a:t>
            </a:r>
            <a:r>
              <a:rPr lang="en-US" sz="1600" b="0" dirty="0" smtClean="0">
                <a:latin typeface="Neo Sans Intel" pitchFamily="34" charset="0"/>
                <a:cs typeface="Courier New" pitchFamily="49" charset="0"/>
              </a:rPr>
              <a:t> Perl Library use: install </a:t>
            </a:r>
            <a:r>
              <a:rPr lang="en-US" sz="1600" b="0" dirty="0" err="1" smtClean="0">
                <a:latin typeface="Neo Sans Intel" pitchFamily="34" charset="0"/>
                <a:cs typeface="Courier New" pitchFamily="49" charset="0"/>
              </a:rPr>
              <a:t>Webinject</a:t>
            </a:r>
            <a:endParaRPr lang="en-US" sz="1600" b="0" dirty="0" smtClean="0">
              <a:latin typeface="Neo Sans Intel" pitchFamily="34" charset="0"/>
              <a:cs typeface="Courier New" pitchFamily="49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9582" y="2726347"/>
            <a:ext cx="62007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4781" y="4965403"/>
            <a:ext cx="6963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Neo Sans Intel" pitchFamily="34" charset="0"/>
              </a:rPr>
              <a:t>From Consol Labs: http://labs.consol.de/lang/de/nagios/check_webinject/</a:t>
            </a:r>
            <a:endParaRPr lang="en-US" sz="1600" b="0" dirty="0">
              <a:latin typeface="Neo Sans Inte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 Architecture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81" y="1567419"/>
            <a:ext cx="538089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Config File Model:</a:t>
            </a:r>
          </a:p>
          <a:p>
            <a:pPr algn="l"/>
            <a:endParaRPr lang="en-US" dirty="0" smtClean="0">
              <a:solidFill>
                <a:schemeClr val="tx2"/>
              </a:solidFill>
              <a:latin typeface="Neo Sans Intel" pitchFamily="34" charset="0"/>
              <a:ea typeface="+mj-ea"/>
              <a:cs typeface="+mj-cs"/>
            </a:endParaRP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testcasefile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test.xml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testcasefile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globalhttplog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globalhttplog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reporttype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nagios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reporttype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&lt;timeout&gt;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&lt;/timeout&gt;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useragent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Mozilla/5.0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useragent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&lt;proxy&gt;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http://127.0.0.1:8080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&lt;/proxy&gt;</a:t>
            </a: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2050" name="Picture 2" descr="archite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7675" y="551350"/>
            <a:ext cx="3162300" cy="42481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 Architecture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2050" name="Picture 2" descr="archite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7675" y="551350"/>
            <a:ext cx="3162300" cy="4248151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99829" y="1394504"/>
            <a:ext cx="4916232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Test Case File Model:</a:t>
            </a:r>
          </a:p>
          <a:p>
            <a:pPr algn="l"/>
            <a:endParaRPr lang="en-US" dirty="0" smtClean="0">
              <a:solidFill>
                <a:schemeClr val="tx2"/>
              </a:solidFill>
              <a:latin typeface="Neo Sans Intel" pitchFamily="34" charset="0"/>
              <a:ea typeface="+mj-ea"/>
              <a:cs typeface="+mj-cs"/>
            </a:endParaRP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testcases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repeat="1"&gt;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&lt;case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id=“1"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description1=“Case Description"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="https://{BASEURL1}/id/health"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method="post"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posttype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="application/x-www-form-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urlencoded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postbody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="string={BASEURL2}&amp;id=1"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parseresponse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='"code":"|",“string"|'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verifypositive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='"state":"{BASEURL2}"'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/&gt;</a:t>
            </a:r>
          </a:p>
          <a:p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500" b="0" dirty="0" err="1" smtClean="0">
                <a:latin typeface="Courier New" pitchFamily="49" charset="0"/>
                <a:cs typeface="Courier New" pitchFamily="49" charset="0"/>
              </a:rPr>
              <a:t>testcases</a:t>
            </a:r>
            <a:r>
              <a:rPr lang="en-US" sz="15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About me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664" y="1372788"/>
            <a:ext cx="824865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From Córdoba, Argentina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System Administrator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Working last 7 years in IT Companies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Working in Intel IT since April 2011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Married with Jesica and Father of Benjamin (2)</a:t>
            </a:r>
          </a:p>
        </p:txBody>
      </p:sp>
      <p:pic>
        <p:nvPicPr>
          <p:cNvPr id="102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 Architecture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22032" y="1227450"/>
            <a:ext cx="8458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Test Case File Model:</a:t>
            </a:r>
          </a:p>
          <a:p>
            <a:pPr algn="l"/>
            <a:endParaRPr lang="en-US" dirty="0" smtClean="0">
              <a:solidFill>
                <a:schemeClr val="tx2"/>
              </a:solidFill>
              <a:latin typeface="Neo Sans Intel" pitchFamily="34" charset="0"/>
              <a:ea typeface="+mj-ea"/>
              <a:cs typeface="+mj-cs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testcases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repeat="1"&gt;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&lt;case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id="1"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description1="Case Description"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="https://{BASEURL1}/id/health"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method="post"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posttype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="application/x-www-form-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urlencoded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postbody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="string={BASEURL2}&amp;id=1"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parseresponse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='"method":"|"'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verifypositive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='"state":"{BASEURL2}"'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/&gt;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&lt;case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id="2"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description1="Validation"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="https://{BASEURL2}/v1/rollback"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method="post"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posttype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="application/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json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postbody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='{"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usermethod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":"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{PARSEDRESULT}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","taxes":false}'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verifypositive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='"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transactionMessage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":"Transaction Approved"'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/&gt;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testcases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260" y="2303043"/>
            <a:ext cx="7483586" cy="33547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Service Definition:</a:t>
            </a:r>
          </a:p>
          <a:p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define service {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use generic-service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host_name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MyApplication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-server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service_description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WebInject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Test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is_volatile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0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check_period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24x7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max_check_attempts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3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normal_check_interval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1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retry_check_interval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1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contact_groups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myapplication-admins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notification_interval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120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notification_period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24x7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notification_options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w,u,c,r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check_command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webinject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 BASEURL1=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url-domain.com!config_file.xml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38" y="241158"/>
            <a:ext cx="8216900" cy="527050"/>
          </a:xfrm>
        </p:spPr>
        <p:txBody>
          <a:bodyPr/>
          <a:lstStyle/>
          <a:p>
            <a:r>
              <a:rPr lang="en-US" dirty="0" err="1" smtClean="0">
                <a:latin typeface="Neo Sans Intel" pitchFamily="34" charset="0"/>
              </a:rPr>
              <a:t>Webinject</a:t>
            </a:r>
            <a:r>
              <a:rPr lang="en-US" dirty="0" smtClean="0">
                <a:latin typeface="Neo Sans Intel" pitchFamily="34" charset="0"/>
              </a:rPr>
              <a:t>  and Nagios Integration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1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675675" y="823005"/>
            <a:ext cx="7501171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Neo Sans Intel" pitchFamily="34" charset="0"/>
                <a:ea typeface="+mj-ea"/>
                <a:cs typeface="+mj-cs"/>
              </a:rPr>
              <a:t>Command Definition:</a:t>
            </a:r>
          </a:p>
          <a:p>
            <a:endParaRPr lang="en-US" sz="12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define command {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command_name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webinject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command_line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/local/</a:t>
            </a:r>
            <a:r>
              <a:rPr lang="en-US" sz="1200" b="0" dirty="0" err="1" smtClean="0">
                <a:latin typeface="Courier New" pitchFamily="49" charset="0"/>
                <a:cs typeface="Courier New" pitchFamily="49" charset="0"/>
              </a:rPr>
              <a:t>webinject</a:t>
            </a:r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/webinject.pl $ARG1$ -c $ARG2$ </a:t>
            </a:r>
          </a:p>
          <a:p>
            <a:r>
              <a:rPr lang="en-US" sz="12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External API Integration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838" y="1099518"/>
            <a:ext cx="8244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latin typeface="Neo Sans Intel" pitchFamily="34" charset="0"/>
              </a:rPr>
              <a:t>We use a </a:t>
            </a:r>
            <a:r>
              <a:rPr lang="en-US" sz="1600" b="0" dirty="0" err="1" smtClean="0">
                <a:latin typeface="Neo Sans Intel" pitchFamily="34" charset="0"/>
              </a:rPr>
              <a:t>webinject</a:t>
            </a:r>
            <a:r>
              <a:rPr lang="en-US" sz="1600" b="0" dirty="0" smtClean="0">
                <a:latin typeface="Neo Sans Intel" pitchFamily="34" charset="0"/>
              </a:rPr>
              <a:t> SOAP call to get the availability of a test in an external monitoring provider. </a:t>
            </a:r>
          </a:p>
        </p:txBody>
      </p:sp>
      <p:pic>
        <p:nvPicPr>
          <p:cNvPr id="9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4933" y="2094554"/>
            <a:ext cx="4783013" cy="2631490"/>
          </a:xfrm>
          <a:prstGeom prst="rect">
            <a:avLst/>
          </a:prstGeom>
          <a:ln>
            <a:solidFill>
              <a:srgbClr val="0860A8"/>
            </a:solidFill>
          </a:ln>
        </p:spPr>
        <p:txBody>
          <a:bodyPr wrap="square">
            <a:spAutoFit/>
          </a:bodyPr>
          <a:lstStyle/>
          <a:p>
            <a:r>
              <a:rPr lang="en-US" sz="1100" b="0" dirty="0" smtClean="0"/>
              <a:t>#/bin/bash</a:t>
            </a:r>
          </a:p>
          <a:p>
            <a:endParaRPr lang="en-US" sz="1100" b="0" dirty="0" smtClean="0"/>
          </a:p>
          <a:p>
            <a:r>
              <a:rPr lang="en-US" sz="1100" b="0" dirty="0" smtClean="0"/>
              <a:t>#Arguments</a:t>
            </a:r>
          </a:p>
          <a:p>
            <a:r>
              <a:rPr lang="en-US" sz="1100" b="0" dirty="0" smtClean="0"/>
              <a:t>#1 = </a:t>
            </a:r>
            <a:r>
              <a:rPr lang="en-US" sz="1100" b="0" dirty="0" err="1" smtClean="0"/>
              <a:t>TestCase</a:t>
            </a:r>
            <a:endParaRPr lang="en-US" sz="1100" b="0" dirty="0" smtClean="0"/>
          </a:p>
          <a:p>
            <a:endParaRPr lang="en-US" sz="1100" b="0" dirty="0" smtClean="0"/>
          </a:p>
          <a:p>
            <a:r>
              <a:rPr lang="en-US" sz="1100" b="0" dirty="0" smtClean="0"/>
              <a:t># Web Inject API Call</a:t>
            </a:r>
          </a:p>
          <a:p>
            <a:r>
              <a:rPr lang="en-US" sz="1100" b="0" dirty="0" err="1" smtClean="0"/>
              <a:t>webinject</a:t>
            </a:r>
            <a:r>
              <a:rPr lang="en-US" sz="1100" b="0" dirty="0" smtClean="0"/>
              <a:t>=`/path/to/webinject.pl -c path/to/config.xml $1`</a:t>
            </a:r>
          </a:p>
          <a:p>
            <a:endParaRPr lang="en-US" sz="1100" b="0" dirty="0" smtClean="0"/>
          </a:p>
          <a:p>
            <a:r>
              <a:rPr lang="en-US" sz="1100" b="0" dirty="0" smtClean="0"/>
              <a:t>if [[ "$</a:t>
            </a:r>
            <a:r>
              <a:rPr lang="en-US" sz="1100" b="0" dirty="0" err="1" smtClean="0"/>
              <a:t>webinject</a:t>
            </a:r>
            <a:r>
              <a:rPr lang="en-US" sz="1100" b="0" dirty="0" smtClean="0"/>
              <a:t>" == *CRITICAL* ]] ; then</a:t>
            </a:r>
          </a:p>
          <a:p>
            <a:r>
              <a:rPr lang="en-US" sz="1100" b="0" dirty="0" smtClean="0"/>
              <a:t>        echo “CRITICAL- $</a:t>
            </a:r>
            <a:r>
              <a:rPr lang="en-US" sz="1100" b="0" dirty="0" err="1" smtClean="0"/>
              <a:t>webinject</a:t>
            </a:r>
            <a:r>
              <a:rPr lang="en-US" sz="1100" b="0" dirty="0" smtClean="0"/>
              <a:t>"</a:t>
            </a:r>
          </a:p>
          <a:p>
            <a:r>
              <a:rPr lang="en-US" sz="1100" b="0" dirty="0" smtClean="0"/>
              <a:t>        exit 2</a:t>
            </a:r>
          </a:p>
          <a:p>
            <a:r>
              <a:rPr lang="en-US" sz="1100" b="0" dirty="0" smtClean="0"/>
              <a:t>else</a:t>
            </a:r>
          </a:p>
          <a:p>
            <a:r>
              <a:rPr lang="en-US" sz="1100" b="0" dirty="0" smtClean="0"/>
              <a:t>        echo "$</a:t>
            </a:r>
            <a:r>
              <a:rPr lang="en-US" sz="1100" b="0" dirty="0" err="1" smtClean="0"/>
              <a:t>webinject</a:t>
            </a:r>
            <a:r>
              <a:rPr lang="en-US" sz="1100" b="0" dirty="0" smtClean="0"/>
              <a:t>"</a:t>
            </a:r>
          </a:p>
          <a:p>
            <a:r>
              <a:rPr lang="en-US" sz="1100" b="0" dirty="0" smtClean="0"/>
              <a:t>        exit 0</a:t>
            </a:r>
          </a:p>
          <a:p>
            <a:r>
              <a:rPr lang="en-US" sz="1100" b="0" dirty="0" err="1" smtClean="0"/>
              <a:t>fi</a:t>
            </a:r>
            <a:endParaRPr lang="en-US" sz="11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9410" y="2027298"/>
            <a:ext cx="2172798" cy="41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Multi Check + NRPE: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7" name="Content Placeholder 5"/>
          <p:cNvSpPr txBox="1">
            <a:spLocks noGrp="1"/>
          </p:cNvSpPr>
          <p:nvPr>
            <p:ph idx="1"/>
          </p:nvPr>
        </p:nvSpPr>
        <p:spPr>
          <a:xfrm>
            <a:off x="459134" y="986485"/>
            <a:ext cx="8243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2000" dirty="0" smtClean="0">
                <a:latin typeface="Neo Sans Intel" pitchFamily="34" charset="0"/>
              </a:rPr>
              <a:t>Using </a:t>
            </a:r>
            <a:r>
              <a:rPr lang="en-US" sz="2000" dirty="0" err="1" smtClean="0">
                <a:latin typeface="Neo Sans Intel" pitchFamily="34" charset="0"/>
              </a:rPr>
              <a:t>check_multi</a:t>
            </a:r>
            <a:r>
              <a:rPr lang="en-US" sz="2000" dirty="0" smtClean="0">
                <a:latin typeface="Neo Sans Intel" pitchFamily="34" charset="0"/>
              </a:rPr>
              <a:t> + </a:t>
            </a:r>
            <a:r>
              <a:rPr lang="en-US" sz="2000" dirty="0" err="1" smtClean="0">
                <a:latin typeface="Neo Sans Intel" pitchFamily="34" charset="0"/>
              </a:rPr>
              <a:t>nrpe</a:t>
            </a:r>
            <a:r>
              <a:rPr lang="en-US" sz="2000" dirty="0" smtClean="0">
                <a:latin typeface="Neo Sans Intel" pitchFamily="34" charset="0"/>
              </a:rPr>
              <a:t> we can centralize the distributed execution of </a:t>
            </a:r>
          </a:p>
          <a:p>
            <a:pPr algn="l">
              <a:buNone/>
            </a:pPr>
            <a:r>
              <a:rPr lang="en-US" sz="2000" dirty="0" smtClean="0">
                <a:latin typeface="Neo Sans Intel" pitchFamily="34" charset="0"/>
              </a:rPr>
              <a:t>several scripts and set warning or critical threshold based on # of tests.</a:t>
            </a: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6833" y="1818166"/>
            <a:ext cx="5680929" cy="419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Multi Check + NRPE Architecture: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7" name="Content Placeholder 5"/>
          <p:cNvSpPr txBox="1">
            <a:spLocks noGrp="1"/>
          </p:cNvSpPr>
          <p:nvPr>
            <p:ph idx="1"/>
          </p:nvPr>
        </p:nvSpPr>
        <p:spPr>
          <a:xfrm>
            <a:off x="459134" y="986485"/>
            <a:ext cx="512398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sz="2000" dirty="0" smtClean="0">
                <a:latin typeface="Neo Sans Intel" pitchFamily="34" charset="0"/>
              </a:rPr>
              <a:t>Multi Distributed Script</a:t>
            </a:r>
          </a:p>
          <a:p>
            <a:pPr algn="l">
              <a:buNone/>
            </a:pPr>
            <a:endParaRPr lang="en-US" sz="2000" dirty="0" smtClean="0">
              <a:latin typeface="Neo Sans Intel" pitchFamily="34" charset="0"/>
            </a:endParaRPr>
          </a:p>
          <a:p>
            <a:r>
              <a:rPr lang="en-US" sz="2000" dirty="0" smtClean="0">
                <a:latin typeface="Neo Sans Intel" pitchFamily="34" charset="0"/>
              </a:rPr>
              <a:t>Bash script to call </a:t>
            </a:r>
            <a:r>
              <a:rPr lang="en-US" sz="2000" dirty="0" err="1" smtClean="0">
                <a:latin typeface="Neo Sans Intel" pitchFamily="34" charset="0"/>
              </a:rPr>
              <a:t>check_multi</a:t>
            </a:r>
            <a:r>
              <a:rPr lang="en-US" sz="2000" dirty="0" smtClean="0">
                <a:latin typeface="Neo Sans Intel" pitchFamily="34" charset="0"/>
              </a:rPr>
              <a:t> with options</a:t>
            </a:r>
          </a:p>
          <a:p>
            <a:r>
              <a:rPr lang="en-US" sz="2000" dirty="0" err="1" smtClean="0">
                <a:latin typeface="Neo Sans Intel" pitchFamily="34" charset="0"/>
              </a:rPr>
              <a:t>cmd</a:t>
            </a:r>
            <a:r>
              <a:rPr lang="en-US" sz="2000" dirty="0" smtClean="0">
                <a:latin typeface="Neo Sans Intel" pitchFamily="34" charset="0"/>
              </a:rPr>
              <a:t> file to execute the tests and validate</a:t>
            </a:r>
          </a:p>
          <a:p>
            <a:pPr>
              <a:buNone/>
            </a:pPr>
            <a:r>
              <a:rPr lang="en-US" sz="2000" dirty="0" smtClean="0">
                <a:latin typeface="Neo Sans Intel" pitchFamily="34" charset="0"/>
              </a:rPr>
              <a:t>the execution</a:t>
            </a:r>
          </a:p>
          <a:p>
            <a:pPr>
              <a:buNone/>
            </a:pPr>
            <a:endParaRPr lang="en-US" sz="2000" dirty="0" smtClean="0">
              <a:latin typeface="Neo Sans Intel" pitchFamily="34" charset="0"/>
            </a:endParaRPr>
          </a:p>
          <a:p>
            <a:r>
              <a:rPr lang="en-US" sz="2000" dirty="0" smtClean="0">
                <a:latin typeface="Neo Sans Intel" pitchFamily="34" charset="0"/>
              </a:rPr>
              <a:t>NRPE remote command executes and get the results</a:t>
            </a:r>
          </a:p>
          <a:p>
            <a:pPr>
              <a:buNone/>
            </a:pPr>
            <a:endParaRPr lang="en-US" sz="2000" dirty="0" smtClean="0">
              <a:latin typeface="Neo Sans Intel" pitchFamily="34" charset="0"/>
            </a:endParaRP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3397" y="1617785"/>
            <a:ext cx="2312571" cy="390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Multi Check Bash Script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0147" y="995241"/>
            <a:ext cx="8634046" cy="3293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nagiospluginpath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="/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/local/nagios/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libexec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nagiospluginpath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check_multi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–f \ $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nagiospluginpath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check_multi_configs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/path/webinject.cmd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-s TEST1="$1"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-s TEST2="$2"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-s TEST3="$3"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-s TEST4="$4"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-t 60 \</a:t>
            </a:r>
          </a:p>
          <a:p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       -T 120</a:t>
            </a:r>
            <a:endParaRPr lang="en-US" sz="1600" b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Multi Check Command Script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7" name="Content Placeholder 5"/>
          <p:cNvSpPr txBox="1">
            <a:spLocks noGrp="1"/>
          </p:cNvSpPr>
          <p:nvPr>
            <p:ph idx="1"/>
          </p:nvPr>
        </p:nvSpPr>
        <p:spPr>
          <a:xfrm>
            <a:off x="211016" y="1399724"/>
            <a:ext cx="8713176" cy="2234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Web Inject Calls for Multi Tests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command [ place1 ]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check_nrpe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-H place1 -c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external_webinject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-a "$TEST1$"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command [ place2 ]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check_nrpe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-H place2 -c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external_webinject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-a "$TEST2$"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command [ place3 ]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check_nrpe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-H place3 -c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external_webinject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-a "$TEST3$"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command [ place4 ]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check_nrpe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-H place4 -c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external_webinject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-a "$TEST4$"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state   [ CRITICAL   ] = COUNT(CRITICAL) &gt; 3 || COUNT(WARNING)==COUNT(ALL) || COUNT(UNKNOWN)==COUNT(ALL)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state   [ WARNING    ] = COUNT(WARNING) &gt; 0 || COUNT(CRITICAL) &gt; 0 || COUNT(UNKNOWN) &gt; 0</a:t>
            </a: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77" y="50604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Multi Check Service Status: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64" y="1760294"/>
            <a:ext cx="9038492" cy="25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30" y="2623873"/>
            <a:ext cx="8216900" cy="527050"/>
          </a:xfrm>
        </p:spPr>
        <p:txBody>
          <a:bodyPr/>
          <a:lstStyle/>
          <a:p>
            <a:pPr algn="ctr"/>
            <a:r>
              <a:rPr lang="en-US" sz="4000" dirty="0" smtClean="0">
                <a:latin typeface="Neo Sans Intel" pitchFamily="34" charset="0"/>
              </a:rPr>
              <a:t>Additional Notifications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Notifications with SMS</a:t>
            </a: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203" y="1401274"/>
            <a:ext cx="7842046" cy="384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Third Party Vendors / Open Source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1870" y="1428877"/>
            <a:ext cx="8419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This presentation will cover the solution achieved instead of talking about third party vendors.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All products used for this are open source.</a:t>
            </a:r>
            <a:endParaRPr lang="en-US" sz="2400" b="0" dirty="0">
              <a:latin typeface="Neo Sans Intel" pitchFamily="34" charset="0"/>
            </a:endParaRP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55407" y="3154342"/>
            <a:ext cx="821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Best Practices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eo Sans Intel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139" y="3928823"/>
            <a:ext cx="8419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With this presentation we would like to show </a:t>
            </a:r>
            <a:r>
              <a:rPr lang="en-US" sz="2400" b="0" dirty="0" err="1" smtClean="0">
                <a:latin typeface="Neo Sans Intel" pitchFamily="34" charset="0"/>
              </a:rPr>
              <a:t>IT@Intel</a:t>
            </a:r>
            <a:r>
              <a:rPr lang="en-US" sz="2400" b="0" dirty="0" smtClean="0">
                <a:latin typeface="Neo Sans Intel" pitchFamily="34" charset="0"/>
              </a:rPr>
              <a:t> processes and best practices.</a:t>
            </a:r>
            <a:endParaRPr lang="en-US" sz="2400" b="0" dirty="0">
              <a:latin typeface="Neo Sans Inte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Notifications with VoIP Calls (Nagios calls you)</a:t>
            </a: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7485" y="1045812"/>
            <a:ext cx="7163533" cy="464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031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Complete Distributed Monitoring Solution</a:t>
            </a:r>
            <a:endParaRPr lang="en-US" dirty="0">
              <a:latin typeface="Neo Sans Intel" pitchFamily="34" charset="0"/>
            </a:endParaRPr>
          </a:p>
        </p:txBody>
      </p:sp>
      <p:pic>
        <p:nvPicPr>
          <p:cNvPr id="8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146" y="859081"/>
            <a:ext cx="6576884" cy="520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38366" y="4448146"/>
            <a:ext cx="26959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Fernando Hönig</a:t>
            </a:r>
          </a:p>
          <a:p>
            <a:pPr algn="ctr"/>
            <a:r>
              <a:rPr lang="en-US" sz="1800" u="sng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fernando.honig@intel.com</a:t>
            </a:r>
          </a:p>
          <a:p>
            <a:pPr algn="ctr"/>
            <a:r>
              <a:rPr lang="en-US" sz="1800" u="sng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  </a:t>
            </a:r>
            <a:r>
              <a:rPr lang="en-US" sz="1800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   </a:t>
            </a:r>
            <a:r>
              <a:rPr lang="en-US" sz="1800" u="sng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@</a:t>
            </a:r>
            <a:r>
              <a:rPr lang="en-US" sz="1800" u="sng" dirty="0" err="1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fernandohonig</a:t>
            </a:r>
            <a:endParaRPr lang="en-US" sz="1800" u="sng" dirty="0" smtClean="0">
              <a:solidFill>
                <a:schemeClr val="bg2"/>
              </a:solidFill>
              <a:latin typeface="Neo Sans Intel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0531" y="100073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Q/A</a:t>
            </a:r>
          </a:p>
        </p:txBody>
      </p:sp>
      <p:pic>
        <p:nvPicPr>
          <p:cNvPr id="5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983" y="2317690"/>
            <a:ext cx="3242952" cy="1220299"/>
          </a:xfrm>
          <a:prstGeom prst="rect">
            <a:avLst/>
          </a:prstGeom>
          <a:noFill/>
        </p:spPr>
      </p:pic>
      <p:pic>
        <p:nvPicPr>
          <p:cNvPr id="21506" name="Picture 2" descr="http://www.extremetech.com/wp-content/uploads/2011/08/intel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8932" y="2162909"/>
            <a:ext cx="2316978" cy="1529861"/>
          </a:xfrm>
          <a:prstGeom prst="rect">
            <a:avLst/>
          </a:prstGeom>
          <a:noFill/>
        </p:spPr>
      </p:pic>
      <p:pic>
        <p:nvPicPr>
          <p:cNvPr id="25602" name="Picture 2" descr="http://blackberryanzoategui.com/home/wp-content/uploads/2012/03/twitter.png?w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0805" y="5007951"/>
            <a:ext cx="371964" cy="371964"/>
          </a:xfrm>
          <a:prstGeom prst="rect">
            <a:avLst/>
          </a:prstGeom>
          <a:noFill/>
        </p:spPr>
      </p:pic>
      <p:pic>
        <p:nvPicPr>
          <p:cNvPr id="90114" name="Picture 2" descr="http://odstatic.com/ojointernet.com/linkedin-b2b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0805" y="5420215"/>
            <a:ext cx="354379" cy="35437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604846" y="5413812"/>
            <a:ext cx="3745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>
                <a:solidFill>
                  <a:schemeClr val="bg2"/>
                </a:solidFill>
                <a:latin typeface="Neo Sans Intel" pitchFamily="34" charset="0"/>
                <a:ea typeface="+mj-ea"/>
                <a:cs typeface="+mj-cs"/>
              </a:rPr>
              <a:t>www.linkedin.com/in/fernandohonig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5088" y="376485"/>
            <a:ext cx="2783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Neo Sans Intel" pitchFamily="34" charset="0"/>
              </a:rPr>
              <a:t>Legal Notices</a:t>
            </a:r>
            <a:endParaRPr lang="en-US" sz="3600" b="1" dirty="0" smtClean="0">
              <a:solidFill>
                <a:srgbClr val="0070C0"/>
              </a:solidFill>
              <a:latin typeface="Neo Sans Intel" pitchFamily="34" charset="0"/>
              <a:ea typeface="+mj-ea"/>
              <a:cs typeface="+mj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5088" y="5178637"/>
            <a:ext cx="8721406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This presentation is for informational purposes only. INTEL MAKES NO WARRANTIES, EXPRESS OR IMPLIED, IN THIS SUMMARY</a:t>
            </a:r>
            <a:r>
              <a:rPr lang="en-US" sz="900" dirty="0" smtClean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 smtClean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 </a:t>
            </a:r>
            <a:endParaRPr lang="en-US" sz="900" dirty="0">
              <a:solidFill>
                <a:srgbClr val="0070C0"/>
              </a:solidFill>
              <a:latin typeface="Neo Sans Intel" pitchFamily="34" charset="0"/>
              <a:ea typeface="MS PGothic" pitchFamily="34" charset="-128"/>
            </a:endParaRPr>
          </a:p>
          <a:p>
            <a:r>
              <a:rPr lang="en-US" sz="900" dirty="0" smtClean="0">
                <a:solidFill>
                  <a:srgbClr val="0070C0"/>
                </a:solidFill>
                <a:latin typeface="Neo Sans Intel" pitchFamily="34" charset="0"/>
              </a:rPr>
              <a:t>Intel and the Intel logo are trademarks of Intel Corporation in the U.S. and/or other countries. </a:t>
            </a:r>
            <a:endParaRPr lang="en-US" sz="900" dirty="0">
              <a:solidFill>
                <a:srgbClr val="0070C0"/>
              </a:solidFill>
              <a:latin typeface="Neo Sans Intel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 smtClean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* </a:t>
            </a:r>
            <a:r>
              <a:rPr lang="en-US" sz="900" dirty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Other names and brands may be claimed as the property of others.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Copyright © </a:t>
            </a:r>
            <a:r>
              <a:rPr lang="en-US" sz="900" dirty="0" smtClean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2012, </a:t>
            </a:r>
            <a:r>
              <a:rPr lang="en-US" sz="900" dirty="0">
                <a:solidFill>
                  <a:srgbClr val="0070C0"/>
                </a:solidFill>
                <a:latin typeface="Neo Sans Intel" pitchFamily="34" charset="0"/>
                <a:ea typeface="MS PGothic" pitchFamily="34" charset="-128"/>
              </a:rPr>
              <a:t>Intel Corporation. All rights reserved.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900" dirty="0">
              <a:solidFill>
                <a:srgbClr val="0070C0"/>
              </a:solidFill>
              <a:latin typeface="Neo Sans Intel" pitchFamily="34" charset="0"/>
              <a:ea typeface="MS PGothic" pitchFamily="34" charset="-128"/>
            </a:endParaRPr>
          </a:p>
        </p:txBody>
      </p:sp>
      <p:pic>
        <p:nvPicPr>
          <p:cNvPr id="7" name="Picture 2" descr="http://www.extremetech.com/wp-content/uploads/2011/08/intel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9415" y="2101362"/>
            <a:ext cx="2663193" cy="17584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Topics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664" y="1372788"/>
            <a:ext cx="82486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Problem Overview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Distributed Infrastructure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Failover Solution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</a:t>
            </a:r>
            <a:r>
              <a:rPr lang="en-US" sz="3000" b="0" dirty="0" err="1" smtClean="0">
                <a:latin typeface="Neo Sans Intel" pitchFamily="34" charset="0"/>
              </a:rPr>
              <a:t>Webinject</a:t>
            </a:r>
            <a:r>
              <a:rPr lang="en-US" sz="3000" b="0" dirty="0" smtClean="0">
                <a:latin typeface="Neo Sans Intel" pitchFamily="34" charset="0"/>
              </a:rPr>
              <a:t> Architecture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API Feeds Integration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Multi Checks + NRPE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Notifications with SMS and VoIP</a:t>
            </a:r>
          </a:p>
          <a:p>
            <a:pPr algn="l">
              <a:buFontTx/>
              <a:buChar char="-"/>
            </a:pPr>
            <a:r>
              <a:rPr lang="en-US" sz="3000" b="0" dirty="0" smtClean="0">
                <a:latin typeface="Neo Sans Intel" pitchFamily="34" charset="0"/>
              </a:rPr>
              <a:t> Q/A</a:t>
            </a:r>
            <a:endParaRPr lang="en-US" sz="3000" b="0" dirty="0">
              <a:latin typeface="Neo Sans Intel" pitchFamily="34" charset="0"/>
            </a:endParaRPr>
          </a:p>
        </p:txBody>
      </p:sp>
      <p:pic>
        <p:nvPicPr>
          <p:cNvPr id="102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Why do we need a Distributed Infrastructure?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1870" y="1428877"/>
            <a:ext cx="8419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More than 500 Services Checks per Customer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Apps from our Customer needs to be reached from diff GEOs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Checks every 1 or 5 minutes</a:t>
            </a:r>
            <a:endParaRPr lang="en-US" sz="2400" b="0" dirty="0">
              <a:latin typeface="Neo Sans Inte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Redundancy  / Fast Recovery</a:t>
            </a:r>
            <a:endParaRPr lang="en-US" sz="2400" b="0" dirty="0">
              <a:latin typeface="Neo Sans Intel" pitchFamily="34" charset="0"/>
            </a:endParaRP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555407" y="3154342"/>
            <a:ext cx="821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Why do we need a Centralized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 Dashboard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?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eo Sans Intel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139" y="3928823"/>
            <a:ext cx="8419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ACLs for different customers and groups.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smtClean="0">
                <a:latin typeface="Neo Sans Intel" pitchFamily="34" charset="0"/>
              </a:rPr>
              <a:t>Fast and simple services/commands/hosts adds/updates/removal.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0" dirty="0" err="1" smtClean="0">
                <a:latin typeface="Neo Sans Intel" pitchFamily="34" charset="0"/>
              </a:rPr>
              <a:t>MySQL</a:t>
            </a:r>
            <a:r>
              <a:rPr lang="en-US" sz="2400" b="0" dirty="0" smtClean="0">
                <a:latin typeface="Neo Sans Intel" pitchFamily="34" charset="0"/>
              </a:rPr>
              <a:t> stored performance data for external BI solutions.</a:t>
            </a:r>
            <a:endParaRPr lang="en-US" sz="2400" b="0" dirty="0">
              <a:latin typeface="Neo Sans Inte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Centralized Dashboard / Nagios Distribution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grpSp>
        <p:nvGrpSpPr>
          <p:cNvPr id="38" name="Group 11"/>
          <p:cNvGrpSpPr/>
          <p:nvPr/>
        </p:nvGrpSpPr>
        <p:grpSpPr>
          <a:xfrm>
            <a:off x="4053379" y="2345571"/>
            <a:ext cx="784189" cy="615204"/>
            <a:chOff x="3523976" y="1248930"/>
            <a:chExt cx="784189" cy="615204"/>
          </a:xfrm>
        </p:grpSpPr>
        <p:pic>
          <p:nvPicPr>
            <p:cNvPr id="39" name="Picture 2" descr="http://cloud.ohloh.net/attachments/5135/smalllogo7_m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6642" y="1248930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/>
          </p:nvSpPr>
          <p:spPr>
            <a:xfrm>
              <a:off x="3523976" y="1648690"/>
              <a:ext cx="78418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Region #1</a:t>
              </a:r>
              <a:endParaRPr lang="en-US" sz="800" b="1" dirty="0"/>
            </a:p>
          </p:txBody>
        </p:sp>
      </p:grpSp>
      <p:grpSp>
        <p:nvGrpSpPr>
          <p:cNvPr id="41" name="Group 12"/>
          <p:cNvGrpSpPr/>
          <p:nvPr/>
        </p:nvGrpSpPr>
        <p:grpSpPr>
          <a:xfrm>
            <a:off x="4051951" y="3072935"/>
            <a:ext cx="784189" cy="635985"/>
            <a:chOff x="3494839" y="1865458"/>
            <a:chExt cx="784189" cy="635985"/>
          </a:xfrm>
        </p:grpSpPr>
        <p:pic>
          <p:nvPicPr>
            <p:cNvPr id="42" name="Picture 2" descr="http://cloud.ohloh.net/attachments/5135/smalllogo7_m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20426" y="1865458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/>
          </p:nvSpPr>
          <p:spPr>
            <a:xfrm>
              <a:off x="3494839" y="2285999"/>
              <a:ext cx="78418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Region #2</a:t>
              </a:r>
              <a:endParaRPr lang="en-US" sz="800" dirty="0"/>
            </a:p>
          </p:txBody>
        </p:sp>
      </p:grpSp>
      <p:grpSp>
        <p:nvGrpSpPr>
          <p:cNvPr id="44" name="Group 13"/>
          <p:cNvGrpSpPr/>
          <p:nvPr/>
        </p:nvGrpSpPr>
        <p:grpSpPr>
          <a:xfrm>
            <a:off x="4046688" y="3916461"/>
            <a:ext cx="784189" cy="672488"/>
            <a:chOff x="3486378" y="2558184"/>
            <a:chExt cx="784189" cy="672488"/>
          </a:xfrm>
        </p:grpSpPr>
        <p:pic>
          <p:nvPicPr>
            <p:cNvPr id="45" name="Picture 2" descr="http://cloud.ohloh.net/attachments/5135/smalllogo7_m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20426" y="255818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46" name="TextBox 45"/>
            <p:cNvSpPr txBox="1"/>
            <p:nvPr/>
          </p:nvSpPr>
          <p:spPr>
            <a:xfrm>
              <a:off x="3486378" y="3015228"/>
              <a:ext cx="78418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Region #3</a:t>
              </a:r>
              <a:endParaRPr lang="en-US" sz="800" dirty="0"/>
            </a:p>
          </p:txBody>
        </p:sp>
      </p:grpSp>
      <p:cxnSp>
        <p:nvCxnSpPr>
          <p:cNvPr id="47" name="Straight Arrow Connector 46"/>
          <p:cNvCxnSpPr/>
          <p:nvPr/>
        </p:nvCxnSpPr>
        <p:spPr bwMode="auto">
          <a:xfrm flipV="1">
            <a:off x="2759986" y="2662205"/>
            <a:ext cx="1094509" cy="297872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6558514" y="1837060"/>
            <a:ext cx="858983" cy="3636818"/>
          </a:xfrm>
          <a:prstGeom prst="rect">
            <a:avLst/>
          </a:prstGeom>
          <a:solidFill>
            <a:srgbClr val="0860A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30000"/>
              <a:buFontTx/>
              <a:buNone/>
              <a:tabLst/>
            </a:pPr>
            <a:r>
              <a:rPr kumimoji="0" lang="en-US" sz="2000" i="0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Apps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690713" y="3313368"/>
            <a:ext cx="1115290" cy="173181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2558562" y="3569677"/>
            <a:ext cx="1257300" cy="606669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094476" y="2710695"/>
            <a:ext cx="1156855" cy="207819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5156822" y="3438059"/>
            <a:ext cx="1052945" cy="48491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5222631" y="4026879"/>
            <a:ext cx="980209" cy="228598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524459" y="1817077"/>
            <a:ext cx="1080654" cy="845128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046476" y="3777495"/>
            <a:ext cx="1936439" cy="1963882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5020408" y="4941277"/>
            <a:ext cx="1204546" cy="773723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5219167" y="1851713"/>
            <a:ext cx="1011382" cy="318655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13"/>
          <p:cNvGrpSpPr/>
          <p:nvPr/>
        </p:nvGrpSpPr>
        <p:grpSpPr>
          <a:xfrm>
            <a:off x="3935320" y="4596400"/>
            <a:ext cx="797013" cy="654904"/>
            <a:chOff x="3468794" y="2558184"/>
            <a:chExt cx="797013" cy="654904"/>
          </a:xfrm>
        </p:grpSpPr>
        <p:pic>
          <p:nvPicPr>
            <p:cNvPr id="32" name="Picture 2" descr="http://cloud.ohloh.net/attachments/5135/smalllogo7_m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20426" y="255818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3468794" y="2997644"/>
              <a:ext cx="79701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Region #N</a:t>
              </a:r>
              <a:endParaRPr lang="en-US" sz="800" dirty="0"/>
            </a:p>
          </p:txBody>
        </p:sp>
      </p:grpSp>
      <p:cxnSp>
        <p:nvCxnSpPr>
          <p:cNvPr id="35" name="Straight Arrow Connector 34"/>
          <p:cNvCxnSpPr/>
          <p:nvPr/>
        </p:nvCxnSpPr>
        <p:spPr bwMode="auto">
          <a:xfrm>
            <a:off x="2365131" y="3710354"/>
            <a:ext cx="1459523" cy="1151792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292969" y="4563209"/>
            <a:ext cx="931985" cy="342899"/>
          </a:xfrm>
          <a:prstGeom prst="straightConnector1">
            <a:avLst/>
          </a:prstGeom>
          <a:solidFill>
            <a:srgbClr val="4D4D4D"/>
          </a:solidFill>
          <a:ln w="9525" cap="flat" cmpd="sng" algn="ctr">
            <a:solidFill>
              <a:srgbClr val="080808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4045227" y="1499624"/>
            <a:ext cx="833745" cy="623183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External </a:t>
            </a: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Monitoring</a:t>
            </a:r>
            <a:endParaRPr lang="en-US" sz="1000" dirty="0" smtClean="0">
              <a:latin typeface="Neo Sans Inte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Provider #1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4065727" y="5365864"/>
            <a:ext cx="898252" cy="68947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lang="en-US" sz="1000" dirty="0" smtClean="0">
                <a:latin typeface="Neo Sans Intel" pitchFamily="34" charset="0"/>
              </a:rPr>
              <a:t>External </a:t>
            </a: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lang="en-US" sz="1000" dirty="0" smtClean="0">
                <a:latin typeface="Neo Sans Intel" pitchFamily="34" charset="0"/>
              </a:rPr>
              <a:t>Monitoring </a:t>
            </a: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r>
              <a:rPr lang="en-US" sz="1000" dirty="0" smtClean="0">
                <a:latin typeface="Neo Sans Intel" pitchFamily="34" charset="0"/>
              </a:rPr>
              <a:t>Provider #2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591407" y="2989385"/>
            <a:ext cx="885336" cy="628140"/>
            <a:chOff x="1635369" y="3165231"/>
            <a:chExt cx="885336" cy="628140"/>
          </a:xfrm>
        </p:grpSpPr>
        <p:pic>
          <p:nvPicPr>
            <p:cNvPr id="54" name="Picture 4" descr="http://www.tcomm.es/images/highlights/centreon.png"/>
            <p:cNvPicPr>
              <a:picLocks noChangeAspect="1" noChangeArrowheads="1"/>
            </p:cNvPicPr>
            <p:nvPr/>
          </p:nvPicPr>
          <p:blipFill>
            <a:blip r:embed="rId5" cstate="print"/>
            <a:srcRect l="22543" t="66983"/>
            <a:stretch>
              <a:fillRect/>
            </a:stretch>
          </p:blipFill>
          <p:spPr bwMode="auto">
            <a:xfrm>
              <a:off x="1635369" y="3165231"/>
              <a:ext cx="885336" cy="188692"/>
            </a:xfrm>
            <a:prstGeom prst="rect">
              <a:avLst/>
            </a:prstGeom>
            <a:noFill/>
          </p:spPr>
        </p:pic>
        <p:pic>
          <p:nvPicPr>
            <p:cNvPr id="55" name="Picture 2" descr="http://cloud.ohloh.net/attachments/5135/smalllogo7_med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86260" y="3183771"/>
              <a:ext cx="609600" cy="609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Simple Distributed Nagios with </a:t>
            </a:r>
            <a:r>
              <a:rPr lang="en-US" dirty="0" err="1" smtClean="0">
                <a:latin typeface="Neo Sans Intel" pitchFamily="34" charset="0"/>
              </a:rPr>
              <a:t>NDOUtils</a:t>
            </a:r>
            <a:endParaRPr lang="en-US" dirty="0" smtClean="0">
              <a:latin typeface="Neo Sans Intel" pitchFamily="34" charset="0"/>
            </a:endParaRP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929" y="1273786"/>
            <a:ext cx="52863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961184" y="1228443"/>
            <a:ext cx="30597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 smtClean="0">
                <a:latin typeface="Courier New" pitchFamily="49" charset="0"/>
                <a:cs typeface="Courier New" pitchFamily="49" charset="0"/>
              </a:rPr>
              <a:t>Ndomod.cfg - Example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instance_name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=Central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output_type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tcpsocket</a:t>
            </a:r>
            <a:endParaRPr lang="en-US" sz="10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output=127.0.0.1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tcp_port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=5668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output_buffer_items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=5000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file_rotation_interval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file_rotation_timeout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=60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reconnect_interval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=15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reconnect_warning_interval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=900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data_processing_options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=-1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config_output_options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=3</a:t>
            </a:r>
            <a:endParaRPr lang="en-US" sz="10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1184" y="3210904"/>
            <a:ext cx="24090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 smtClean="0">
                <a:latin typeface="Courier New" pitchFamily="49" charset="0"/>
                <a:cs typeface="Courier New" pitchFamily="49" charset="0"/>
              </a:rPr>
              <a:t>Ndo2db.cfg - Example</a:t>
            </a:r>
          </a:p>
          <a:p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ndo2db_user=nagios</a:t>
            </a:r>
          </a:p>
          <a:p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ndo2db_group=nagios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socket_type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tcp</a:t>
            </a:r>
            <a:endParaRPr lang="en-US" sz="10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socket_name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/run/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ndo.sock</a:t>
            </a:r>
            <a:endParaRPr lang="en-US" sz="10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tcp_port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=5668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db_servertype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=mysql</a:t>
            </a:r>
          </a:p>
          <a:p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db_host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db_name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centstatus</a:t>
            </a:r>
            <a:endParaRPr lang="en-US" sz="10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db_port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=3306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db_prefix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=nagios_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db_user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=username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db_pass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=password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max_timedevents_age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max_systemcommands_age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max_servicechecks_age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max_hostchecks_age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</a:t>
            </a:r>
          </a:p>
          <a:p>
            <a:r>
              <a:rPr lang="en-US" sz="1000" b="0" dirty="0" err="1" smtClean="0">
                <a:latin typeface="Courier New" pitchFamily="49" charset="0"/>
                <a:cs typeface="Courier New" pitchFamily="49" charset="0"/>
              </a:rPr>
              <a:t>max_eventhandlers_age</a:t>
            </a:r>
            <a:r>
              <a:rPr lang="en-US" sz="1000" b="0" dirty="0" smtClean="0">
                <a:latin typeface="Courier New" pitchFamily="49" charset="0"/>
                <a:cs typeface="Courier New" pitchFamily="49" charset="0"/>
              </a:rPr>
              <a:t>=1440</a:t>
            </a:r>
            <a:endParaRPr lang="en-US" sz="1000" b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How to Enable a new distributed node?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665951" y="1400145"/>
            <a:ext cx="819570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latin typeface="Neo Sans Intel" pitchFamily="34" charset="0"/>
              </a:rPr>
              <a:t>To enable a new Nagios node you just need to:</a:t>
            </a:r>
          </a:p>
          <a:p>
            <a:endParaRPr lang="en-US" b="0" dirty="0" smtClean="0">
              <a:latin typeface="Neo Sans Inte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Install a VM with the latest Nagios/NRPE/</a:t>
            </a:r>
            <a:r>
              <a:rPr lang="en-US" b="0" dirty="0" err="1" smtClean="0">
                <a:latin typeface="Neo Sans Intel" pitchFamily="34" charset="0"/>
              </a:rPr>
              <a:t>NDOMod</a:t>
            </a:r>
            <a:r>
              <a:rPr lang="en-US" b="0" dirty="0" smtClean="0">
                <a:latin typeface="Neo Sans Intel" pitchFamily="34" charset="0"/>
              </a:rPr>
              <a:t> code.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Setup </a:t>
            </a:r>
            <a:r>
              <a:rPr lang="en-US" b="0" dirty="0" err="1" smtClean="0">
                <a:latin typeface="Neo Sans Intel" pitchFamily="34" charset="0"/>
              </a:rPr>
              <a:t>ssh</a:t>
            </a:r>
            <a:r>
              <a:rPr lang="en-US" b="0" dirty="0" smtClean="0">
                <a:latin typeface="Neo Sans Intel" pitchFamily="34" charset="0"/>
              </a:rPr>
              <a:t>-without-password auth for nagios user. Add some </a:t>
            </a:r>
            <a:r>
              <a:rPr lang="en-US" b="0" dirty="0" err="1" smtClean="0">
                <a:latin typeface="Neo Sans Intel" pitchFamily="34" charset="0"/>
              </a:rPr>
              <a:t>sudo</a:t>
            </a:r>
            <a:r>
              <a:rPr lang="en-US" b="0" dirty="0" smtClean="0">
                <a:latin typeface="Neo Sans Intel" pitchFamily="34" charset="0"/>
              </a:rPr>
              <a:t> rights.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Enable that node in the centralized interface.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Create a new </a:t>
            </a:r>
            <a:r>
              <a:rPr lang="en-US" b="0" dirty="0" err="1" smtClean="0">
                <a:latin typeface="Neo Sans Intel" pitchFamily="34" charset="0"/>
              </a:rPr>
              <a:t>poller</a:t>
            </a:r>
            <a:endParaRPr lang="en-US" b="0" dirty="0" smtClean="0">
              <a:latin typeface="Neo Sans Inte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Create a new nagios.cfg config for that </a:t>
            </a:r>
            <a:r>
              <a:rPr lang="en-US" b="0" dirty="0" err="1" smtClean="0">
                <a:latin typeface="Neo Sans Intel" pitchFamily="34" charset="0"/>
              </a:rPr>
              <a:t>poller</a:t>
            </a:r>
            <a:endParaRPr lang="en-US" b="0" dirty="0" smtClean="0">
              <a:latin typeface="Neo Sans Inte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Create a new </a:t>
            </a:r>
            <a:r>
              <a:rPr lang="en-US" b="0" dirty="0" err="1" smtClean="0">
                <a:latin typeface="Neo Sans Intel" pitchFamily="34" charset="0"/>
              </a:rPr>
              <a:t>ndomod</a:t>
            </a:r>
            <a:r>
              <a:rPr lang="en-US" b="0" dirty="0" smtClean="0">
                <a:latin typeface="Neo Sans Intel" pitchFamily="34" charset="0"/>
              </a:rPr>
              <a:t> config for that </a:t>
            </a:r>
            <a:r>
              <a:rPr lang="en-US" b="0" dirty="0" err="1" smtClean="0">
                <a:latin typeface="Neo Sans Intel" pitchFamily="34" charset="0"/>
              </a:rPr>
              <a:t>poller</a:t>
            </a:r>
            <a:endParaRPr lang="en-US" b="0" dirty="0" smtClean="0">
              <a:latin typeface="Neo Sans Inte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Neo Sans Intel" pitchFamily="34" charset="0"/>
              </a:rPr>
              <a:t> Enable the service checks that you need on that </a:t>
            </a:r>
            <a:r>
              <a:rPr lang="en-US" b="0" dirty="0" err="1" smtClean="0">
                <a:latin typeface="Neo Sans Intel" pitchFamily="34" charset="0"/>
              </a:rPr>
              <a:t>poller</a:t>
            </a:r>
            <a:endParaRPr lang="en-US" b="0" dirty="0" smtClean="0">
              <a:latin typeface="Neo Sans Intel" pitchFamily="34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5400000">
            <a:off x="3894993" y="4229507"/>
            <a:ext cx="536330" cy="764104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72" tIns="45688" rIns="91372" bIns="45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65155" y="4978616"/>
            <a:ext cx="34093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latin typeface="Neo Sans Intel" pitchFamily="34" charset="0"/>
              </a:rPr>
              <a:t>All of this could be automated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53" y="654396"/>
            <a:ext cx="8216900" cy="52705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Remote </a:t>
            </a:r>
            <a:r>
              <a:rPr lang="en-US" dirty="0" err="1" smtClean="0">
                <a:latin typeface="Neo Sans Intel" pitchFamily="34" charset="0"/>
              </a:rPr>
              <a:t>Pollers</a:t>
            </a:r>
            <a:r>
              <a:rPr lang="en-US" dirty="0" smtClean="0">
                <a:latin typeface="Neo Sans Intel" pitchFamily="34" charset="0"/>
              </a:rPr>
              <a:t> Visualization</a:t>
            </a:r>
          </a:p>
        </p:txBody>
      </p:sp>
      <p:pic>
        <p:nvPicPr>
          <p:cNvPr id="6" name="Picture 2" descr="C:\Users\fmhonig\Documents\Fernando\nwc2012\NWC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73" y="5785338"/>
            <a:ext cx="1276026" cy="48015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6551" y="1276346"/>
            <a:ext cx="9127449" cy="85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88353" y="2327866"/>
            <a:ext cx="8216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Remote Services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eo Sans Intel" pitchFamily="34" charset="0"/>
                <a:ea typeface="+mj-ea"/>
                <a:cs typeface="+mj-cs"/>
              </a:rPr>
              <a:t> / Checks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eo Sans Intel" pitchFamily="34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6453" y="3030050"/>
            <a:ext cx="4810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5130&quot;&gt;&lt;/object&gt;&lt;object type=&quot;2&quot; unique_id=&quot;15131&quot;&gt;&lt;object type=&quot;3&quot; unique_id=&quot;15132&quot;&gt;&lt;property id=&quot;20148&quot; value=&quot;5&quot;/&gt;&lt;property id=&quot;20300&quot; value=&quot;Slide 1 - &amp;quot;Presentation Title&amp;quot;&quot;/&gt;&lt;property id=&quot;20307&quot; value=&quot;259&quot;/&gt;&lt;/object&gt;&lt;object type=&quot;3&quot; unique_id=&quot;15133&quot;&gt;&lt;property id=&quot;20148&quot; value=&quot;5&quot;/&gt;&lt;property id=&quot;20300&quot; value=&quot;Slide 2 - &amp;quot;Basic Text&amp;quot;&quot;/&gt;&lt;property id=&quot;20307&quot; value=&quot;260&quot;/&gt;&lt;/object&gt;&lt;object type=&quot;3&quot; unique_id=&quot;15134&quot;&gt;&lt;property id=&quot;20148&quot; value=&quot;5&quot;/&gt;&lt;property id=&quot;20300&quot; value=&quot;Slide 3 - &amp;quot;Color Palette&amp;quot;&quot;/&gt;&lt;property id=&quot;20307&quot; value=&quot;258&quot;/&gt;&lt;/object&gt;&lt;object type=&quot;3&quot; unique_id=&quot;15135&quot;&gt;&lt;property id=&quot;20148&quot; value=&quot;5&quot;/&gt;&lt;property id=&quot;20300&quot; value=&quot;Slide 4 - &amp;quot;Analytical Table&amp;quot;&quot;/&gt;&lt;property id=&quot;20307&quot; value=&quot;265&quot;/&gt;&lt;/object&gt;&lt;object type=&quot;3&quot; unique_id=&quot;15136&quot;&gt;&lt;property id=&quot;20148&quot; value=&quot;5&quot;/&gt;&lt;property id=&quot;20300&quot; value=&quot;Slide 5 - &amp;quot;Chart Sample&amp;quot;&quot;/&gt;&lt;property id=&quot;20307&quot; value=&quot;275&quot;/&gt;&lt;/object&gt;&lt;object type=&quot;3&quot; unique_id=&quot;15137&quot;&gt;&lt;property id=&quot;20148&quot; value=&quot;5&quot;/&gt;&lt;property id=&quot;20300&quot; value=&quot;Slide 6 - &amp;quot;Vector I-device for Title Slides&amp;quot;&quot;/&gt;&lt;property id=&quot;20307&quot; value=&quot;277&quot;/&gt;&lt;/object&gt;&lt;object type=&quot;3&quot; unique_id=&quot;15138&quot;&gt;&lt;property id=&quot;20148&quot; value=&quot;5&quot;/&gt;&lt;property id=&quot;20300&quot; value=&quot;Slide 7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_white_intel_only">
  <a:themeElements>
    <a:clrScheme name="2_white_intel_only 8">
      <a:dk1>
        <a:srgbClr val="000000"/>
      </a:dk1>
      <a:lt1>
        <a:srgbClr val="FFFFFF"/>
      </a:lt1>
      <a:dk2>
        <a:srgbClr val="0860A8"/>
      </a:dk2>
      <a:lt2>
        <a:srgbClr val="808080"/>
      </a:lt2>
      <a:accent1>
        <a:srgbClr val="FF5C00"/>
      </a:accent1>
      <a:accent2>
        <a:srgbClr val="FDB605"/>
      </a:accent2>
      <a:accent3>
        <a:srgbClr val="FFFFFF"/>
      </a:accent3>
      <a:accent4>
        <a:srgbClr val="000000"/>
      </a:accent4>
      <a:accent5>
        <a:srgbClr val="FFB5AA"/>
      </a:accent5>
      <a:accent6>
        <a:srgbClr val="E5A504"/>
      </a:accent6>
      <a:hlink>
        <a:srgbClr val="AA014C"/>
      </a:hlink>
      <a:folHlink>
        <a:srgbClr val="379900"/>
      </a:folHlink>
    </a:clrScheme>
    <a:fontScheme name="2_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372" tIns="45688" rIns="91372" bIns="4568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30000"/>
          </a:spcBef>
          <a:spcAft>
            <a:spcPct val="0"/>
          </a:spcAft>
          <a:buClr>
            <a:schemeClr val="tx1"/>
          </a:buClr>
          <a:buSzTx/>
          <a:buFont typeface="Wingdings" pitchFamily="2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2_white_intel_only 1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CCEC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2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0066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3">
        <a:dk1>
          <a:srgbClr val="111111"/>
        </a:dk1>
        <a:lt1>
          <a:srgbClr val="FFFFFF"/>
        </a:lt1>
        <a:dk2>
          <a:srgbClr val="0860A8"/>
        </a:dk2>
        <a:lt2>
          <a:srgbClr val="777777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4">
        <a:dk1>
          <a:srgbClr val="333333"/>
        </a:dk1>
        <a:lt1>
          <a:srgbClr val="FFFFFF"/>
        </a:lt1>
        <a:dk2>
          <a:srgbClr val="0860A8"/>
        </a:dk2>
        <a:lt2>
          <a:srgbClr val="000000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2A2A2A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5">
        <a:dk1>
          <a:srgbClr val="080808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60606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6">
        <a:dk1>
          <a:srgbClr val="000000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7">
        <a:dk1>
          <a:srgbClr val="000000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8">
        <a:dk1>
          <a:srgbClr val="000000"/>
        </a:dk1>
        <a:lt1>
          <a:srgbClr val="FFFFFF"/>
        </a:lt1>
        <a:dk2>
          <a:srgbClr val="0860A8"/>
        </a:dk2>
        <a:lt2>
          <a:srgbClr val="808080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F86D685724E428FD03B39DDC3270E" ma:contentTypeVersion="0" ma:contentTypeDescription="Create a new document." ma:contentTypeScope="" ma:versionID="1edd34994154513bef6d2ee47938f2e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74C98D-2B71-4B60-8737-537BBA853A92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742DB4C-36CD-47B5-90A7-0F733EA6D1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CD66A30-A429-40BA-BCB6-B025EEAF40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intel2008template3</Template>
  <TotalTime>7889</TotalTime>
  <Words>1471</Words>
  <Application>Microsoft Office PowerPoint</Application>
  <PresentationFormat>On-screen Show (4:3)</PresentationFormat>
  <Paragraphs>316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2_white_intel_only</vt:lpstr>
      <vt:lpstr>C:\Users\fmhonig\Documents\Fernando\nwc2012\Drawing1.vsd\Drawing\~Page-2\Rectangle.6</vt:lpstr>
      <vt:lpstr>C:\Users\fmhonig\Documents\Fernando\nwc2012\Drawing1.vsd\Drawing\~Page-2\Rectangle.6</vt:lpstr>
      <vt:lpstr>Slide 1</vt:lpstr>
      <vt:lpstr>About me</vt:lpstr>
      <vt:lpstr>Third Party Vendors / Open Source</vt:lpstr>
      <vt:lpstr>Topics</vt:lpstr>
      <vt:lpstr>Why do we need a Distributed Infrastructure?</vt:lpstr>
      <vt:lpstr>Centralized Dashboard / Nagios Distribution</vt:lpstr>
      <vt:lpstr>Simple Distributed Nagios with NDOUtils</vt:lpstr>
      <vt:lpstr>How to Enable a new distributed node?</vt:lpstr>
      <vt:lpstr>Remote Pollers Visualization</vt:lpstr>
      <vt:lpstr>Distributed with Failover</vt:lpstr>
      <vt:lpstr>Failover Infrastructure Scripts / Master Side</vt:lpstr>
      <vt:lpstr>Failover Infrastructure Scripts / Failover Side</vt:lpstr>
      <vt:lpstr>Web Apps Monitoring</vt:lpstr>
      <vt:lpstr>How can we monitor Web Apps?</vt:lpstr>
      <vt:lpstr>How can we monitor Web Apps?</vt:lpstr>
      <vt:lpstr>What’s Webinject?</vt:lpstr>
      <vt:lpstr>Webinject Installation</vt:lpstr>
      <vt:lpstr>Webinject Architecture</vt:lpstr>
      <vt:lpstr>Webinject Architecture</vt:lpstr>
      <vt:lpstr>Webinject Architecture</vt:lpstr>
      <vt:lpstr>Webinject  and Nagios Integration</vt:lpstr>
      <vt:lpstr>External API Integration</vt:lpstr>
      <vt:lpstr>Multi Check + NRPE:</vt:lpstr>
      <vt:lpstr>Multi Check + NRPE Architecture:</vt:lpstr>
      <vt:lpstr>Multi Check Bash Script</vt:lpstr>
      <vt:lpstr>Multi Check Command Script</vt:lpstr>
      <vt:lpstr>Multi Check Service Status:</vt:lpstr>
      <vt:lpstr>Additional Notifications</vt:lpstr>
      <vt:lpstr>Notifications with SMS</vt:lpstr>
      <vt:lpstr>Notifications with VoIP Calls (Nagios calls you)</vt:lpstr>
      <vt:lpstr>Complete Distributed Monitoring Solution</vt:lpstr>
      <vt:lpstr>Slide 32</vt:lpstr>
      <vt:lpstr>Slide 33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Kristine L. Killeen</dc:creator>
  <cp:lastModifiedBy>fmhonig</cp:lastModifiedBy>
  <cp:revision>1309</cp:revision>
  <dcterms:created xsi:type="dcterms:W3CDTF">2009-04-14T22:05:03Z</dcterms:created>
  <dcterms:modified xsi:type="dcterms:W3CDTF">2012-09-28T10:45:05Z</dcterms:modified>
</cp:coreProperties>
</file>