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flv" ContentType="vide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5"/>
  </p:notesMasterIdLst>
  <p:sldIdLst>
    <p:sldId id="256" r:id="rId3"/>
    <p:sldId id="262" r:id="rId4"/>
    <p:sldId id="311" r:id="rId5"/>
    <p:sldId id="296" r:id="rId6"/>
    <p:sldId id="297" r:id="rId7"/>
    <p:sldId id="257" r:id="rId8"/>
    <p:sldId id="259" r:id="rId9"/>
    <p:sldId id="261" r:id="rId10"/>
    <p:sldId id="258" r:id="rId11"/>
    <p:sldId id="263" r:id="rId12"/>
    <p:sldId id="273" r:id="rId13"/>
    <p:sldId id="260" r:id="rId14"/>
    <p:sldId id="266" r:id="rId15"/>
    <p:sldId id="277" r:id="rId16"/>
    <p:sldId id="308" r:id="rId17"/>
    <p:sldId id="310" r:id="rId18"/>
    <p:sldId id="278" r:id="rId19"/>
    <p:sldId id="267" r:id="rId20"/>
    <p:sldId id="294" r:id="rId21"/>
    <p:sldId id="298" r:id="rId22"/>
    <p:sldId id="269" r:id="rId23"/>
    <p:sldId id="268" r:id="rId24"/>
    <p:sldId id="279" r:id="rId25"/>
    <p:sldId id="280" r:id="rId26"/>
    <p:sldId id="283" r:id="rId27"/>
    <p:sldId id="284" r:id="rId28"/>
    <p:sldId id="304" r:id="rId29"/>
    <p:sldId id="290" r:id="rId30"/>
    <p:sldId id="271" r:id="rId31"/>
    <p:sldId id="291" r:id="rId32"/>
    <p:sldId id="272" r:id="rId33"/>
    <p:sldId id="265" r:id="rId34"/>
    <p:sldId id="292" r:id="rId35"/>
    <p:sldId id="303" r:id="rId36"/>
    <p:sldId id="302" r:id="rId37"/>
    <p:sldId id="309" r:id="rId38"/>
    <p:sldId id="299" r:id="rId39"/>
    <p:sldId id="264" r:id="rId40"/>
    <p:sldId id="312" r:id="rId41"/>
    <p:sldId id="313" r:id="rId42"/>
    <p:sldId id="319" r:id="rId43"/>
    <p:sldId id="316" r:id="rId44"/>
    <p:sldId id="320" r:id="rId45"/>
    <p:sldId id="318" r:id="rId46"/>
    <p:sldId id="276" r:id="rId47"/>
    <p:sldId id="287" r:id="rId48"/>
    <p:sldId id="288" r:id="rId49"/>
    <p:sldId id="286" r:id="rId50"/>
    <p:sldId id="289" r:id="rId51"/>
    <p:sldId id="285" r:id="rId52"/>
    <p:sldId id="274" r:id="rId53"/>
    <p:sldId id="275" r:id="rId54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42" autoAdjust="0"/>
    <p:restoredTop sz="86410" autoAdjust="0"/>
  </p:normalViewPr>
  <p:slideViewPr>
    <p:cSldViewPr>
      <p:cViewPr varScale="1">
        <p:scale>
          <a:sx n="75" d="100"/>
          <a:sy n="75" d="100"/>
        </p:scale>
        <p:origin x="-112" y="-144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386" y="-102"/>
      </p:cViewPr>
      <p:guideLst>
        <p:guide orient="horz" pos="3168"/>
        <p:guide pos="24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fld id="{20968B84-AF78-4E83-963E-B7DE7F281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15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8308E5-C775-44B1-933E-236EDC0CC1DE}" type="slidenum">
              <a:rPr lang="en-US"/>
              <a:pPr/>
              <a:t>1</a:t>
            </a:fld>
            <a:endParaRPr lang="en-US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598488" y="0"/>
            <a:ext cx="4795838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Max</a:t>
            </a:r>
            <a:r>
              <a:rPr lang="en-US" baseline="0" dirty="0" smtClean="0"/>
              <a:t> 5 minute wait here. </a:t>
            </a:r>
            <a:r>
              <a:rPr lang="en-US" dirty="0" smtClean="0"/>
              <a:t>Again,</a:t>
            </a:r>
            <a:r>
              <a:rPr lang="en-US" baseline="0" dirty="0" smtClean="0"/>
              <a:t> we may not have time to troubleshoot your CPAN configuration right now. </a:t>
            </a:r>
            <a:r>
              <a:rPr lang="en-US" dirty="0" smtClean="0"/>
              <a:t>If </a:t>
            </a:r>
            <a:r>
              <a:rPr lang="en-US" dirty="0"/>
              <a:t>you can't get it </a:t>
            </a:r>
            <a:r>
              <a:rPr lang="en-US" dirty="0" smtClean="0"/>
              <a:t>to work immediately</a:t>
            </a:r>
            <a:r>
              <a:rPr lang="en-US" dirty="0"/>
              <a:t>, just </a:t>
            </a:r>
            <a:r>
              <a:rPr lang="en-US" dirty="0" smtClean="0"/>
              <a:t>watch</a:t>
            </a:r>
            <a:r>
              <a:rPr lang="en-US" baseline="0" dirty="0" smtClean="0"/>
              <a:t> or look on with someone else, or </a:t>
            </a:r>
            <a:r>
              <a:rPr lang="en-US" dirty="0" smtClean="0"/>
              <a:t>use </a:t>
            </a:r>
            <a:r>
              <a:rPr lang="en-US" dirty="0"/>
              <a:t>another language</a:t>
            </a:r>
            <a:r>
              <a:rPr lang="en-US" dirty="0" smtClean="0"/>
              <a:t>. 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Unix people, you may want to help or observe someone with Windows because you'll want to do it too eventually.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This worked like a dream for me with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fresh Strawberry Perl, after I got the proxy configured.</a:t>
            </a:r>
            <a:endParaRPr lang="en-US" sz="1200" kern="1200" dirty="0" smtClean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 replacing the section in </a:t>
            </a:r>
            <a:r>
              <a:rPr lang="en-US" dirty="0" err="1" smtClean="0"/>
              <a:t>check_stuff.pl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isn’t in </a:t>
            </a:r>
            <a:r>
              <a:rPr lang="en-US" dirty="0" err="1" smtClean="0"/>
              <a:t>check_stuff.pl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Cf</a:t>
            </a:r>
            <a:r>
              <a:rPr lang="en-US" dirty="0" smtClean="0"/>
              <a:t> Mike Weber’s presentation: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perl</a:t>
            </a:r>
            <a:r>
              <a:rPr lang="en-US" baseline="0" dirty="0" smtClean="0"/>
              <a:t> plugins can be </a:t>
            </a:r>
            <a:r>
              <a:rPr lang="en-US" baseline="0" smtClean="0"/>
              <a:t>more of a </a:t>
            </a:r>
            <a:r>
              <a:rPr lang="en-US" baseline="0" dirty="0" smtClean="0"/>
              <a:t>performance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 This is not</a:t>
            </a:r>
            <a:r>
              <a:rPr lang="en-US" baseline="0" dirty="0" smtClean="0">
                <a:sym typeface="Wingdings" pitchFamily="2" charset="2"/>
              </a:rPr>
              <a:t> working for me in production anymore.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1894C3-7C05-4C31-9F81-D09813086035}" type="slidenum">
              <a:rPr lang="en-US"/>
              <a:pPr/>
              <a:t>6</a:t>
            </a:fld>
            <a:endParaRPr lang="en-US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* We</a:t>
            </a:r>
            <a:r>
              <a:rPr lang="en-US" baseline="0" dirty="0" smtClean="0"/>
              <a:t> may not have time to get Perl working on your Windows machine right now… feel free to just observe, or look on with someone else.</a:t>
            </a:r>
          </a:p>
          <a:p>
            <a:r>
              <a:rPr lang="en-US" baseline="0" dirty="0" smtClean="0"/>
              <a:t>* You can also use another language now, if you prefer.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F1793A-A708-43CB-9E19-282B2F313DEE}" type="slidenum">
              <a:rPr lang="en-US"/>
              <a:pPr/>
              <a:t>9</a:t>
            </a:fld>
            <a:endParaRPr lang="en-U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968B84-AF78-4E83-963E-B7DE7F2817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E7D4D3-FED0-4129-B583-CE9E8DFEC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99E513-0917-49A6-B668-CE1D171F8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5825" y="177800"/>
            <a:ext cx="2325688" cy="6354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77800"/>
            <a:ext cx="6829425" cy="6354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1F49DC-D0DB-484F-BC91-E8AE429BBC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7775" y="8018463"/>
            <a:ext cx="4457700" cy="401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875" y="8018463"/>
            <a:ext cx="4459288" cy="401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EC7052-C7AC-4122-B007-6EE56A16F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31150" y="7885113"/>
            <a:ext cx="2386013" cy="1260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885113"/>
            <a:ext cx="7007225" cy="1260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67B96B-BC1E-44F3-9397-66963A78A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544638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544638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EC7445-1933-456C-AA0B-C5BDCCDF96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E86271-D22A-434D-A85B-AA6E1640EE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03453C-2D39-46B2-9FAB-9F96CA112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09DA3A-5F57-4706-B98A-E9064D038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F72C98-8BD7-43AE-8504-902FB3FD3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4E7B5F-CBED-4F68-BC3C-B5FD11E66E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544638"/>
            <a:ext cx="9069388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0"/>
            <a:r>
              <a:rPr lang="en-GB" smtClean="0"/>
              <a:t>Second Outline Level</a:t>
            </a:r>
          </a:p>
          <a:p>
            <a:pPr lvl="0"/>
            <a:r>
              <a:rPr lang="en-GB" smtClean="0"/>
              <a:t>Third Outline Level</a:t>
            </a:r>
          </a:p>
          <a:p>
            <a:pPr lvl="0"/>
            <a:r>
              <a:rPr lang="en-GB" smtClean="0"/>
              <a:t>Fourth Outline Level</a:t>
            </a:r>
          </a:p>
          <a:p>
            <a:pPr lvl="0"/>
            <a:r>
              <a:rPr lang="en-GB" smtClean="0"/>
              <a:t>Fifth Outline Level</a:t>
            </a:r>
          </a:p>
          <a:p>
            <a:pPr lvl="0"/>
            <a:r>
              <a:rPr lang="en-GB" smtClean="0"/>
              <a:t>Sixth Outline Level</a:t>
            </a:r>
          </a:p>
          <a:p>
            <a:pPr lvl="0"/>
            <a:r>
              <a:rPr lang="en-GB" smtClean="0"/>
              <a:t>Seventh Outline Level</a:t>
            </a:r>
          </a:p>
          <a:p>
            <a:pPr lvl="0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</a:t>
            </a: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603375" y="7069138"/>
            <a:ext cx="8475663" cy="492125"/>
          </a:xfrm>
          <a:prstGeom prst="roundRect">
            <a:avLst>
              <a:gd name="adj" fmla="val 319"/>
            </a:avLst>
          </a:prstGeom>
          <a:gradFill rotWithShape="0">
            <a:gsLst>
              <a:gs pos="0">
                <a:srgbClr val="FFFFFF"/>
              </a:gs>
              <a:gs pos="100000">
                <a:srgbClr val="0066CC"/>
              </a:gs>
            </a:gsLst>
            <a:lin ang="30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0" y="0"/>
            <a:ext cx="10080625" cy="890588"/>
          </a:xfrm>
          <a:prstGeom prst="roundRect">
            <a:avLst>
              <a:gd name="adj" fmla="val 176"/>
            </a:avLst>
          </a:prstGeom>
          <a:gradFill rotWithShape="0">
            <a:gsLst>
              <a:gs pos="0">
                <a:srgbClr val="0099FF"/>
              </a:gs>
              <a:gs pos="100000">
                <a:srgbClr val="0047FF"/>
              </a:gs>
            </a:gsLst>
            <a:lin ang="30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177800"/>
            <a:ext cx="7346950" cy="59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921125" y="7186613"/>
            <a:ext cx="2205038" cy="24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</a:tabLst>
              <a:defRPr sz="1400" b="1">
                <a:solidFill>
                  <a:srgbClr val="000000"/>
                </a:solidFill>
                <a:cs typeface="Tahoma" charset="0"/>
              </a:defRPr>
            </a:lvl1pPr>
          </a:lstStyle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505700" y="7186613"/>
            <a:ext cx="2352675" cy="24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 b="1">
                <a:solidFill>
                  <a:srgbClr val="FFFFFF"/>
                </a:solidFill>
                <a:cs typeface="Tahoma" charset="0"/>
              </a:defRPr>
            </a:lvl1pPr>
          </a:lstStyle>
          <a:p>
            <a:fld id="{5D26D2FE-61FC-4FBD-B886-7B7C72D45D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890588"/>
            <a:ext cx="10080625" cy="1587"/>
          </a:xfrm>
          <a:prstGeom prst="line">
            <a:avLst/>
          </a:prstGeom>
          <a:noFill/>
          <a:ln w="18360">
            <a:solidFill>
              <a:srgbClr val="6666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7800" y="7069138"/>
            <a:ext cx="12160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/>
  <p:txStyles>
    <p:titleStyle>
      <a:lvl1pPr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7885113"/>
            <a:ext cx="906938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7775" y="8018463"/>
            <a:ext cx="9069388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0"/>
            <a:r>
              <a:rPr lang="en-GB" smtClean="0"/>
              <a:t>Second Outline Level</a:t>
            </a:r>
          </a:p>
          <a:p>
            <a:pPr lvl="0"/>
            <a:r>
              <a:rPr lang="en-GB" smtClean="0"/>
              <a:t>Third Outline Level</a:t>
            </a:r>
          </a:p>
          <a:p>
            <a:pPr lvl="0"/>
            <a:r>
              <a:rPr lang="en-GB" smtClean="0"/>
              <a:t>Fourth Outline Level</a:t>
            </a:r>
          </a:p>
          <a:p>
            <a:pPr lvl="0"/>
            <a:r>
              <a:rPr lang="en-GB" smtClean="0"/>
              <a:t>Fifth Outline Level</a:t>
            </a:r>
          </a:p>
          <a:p>
            <a:pPr lvl="0"/>
            <a:r>
              <a:rPr lang="en-GB" smtClean="0"/>
              <a:t>Sixth Outline Level</a:t>
            </a:r>
          </a:p>
          <a:p>
            <a:pPr lvl="0"/>
            <a:r>
              <a:rPr lang="en-GB" smtClean="0"/>
              <a:t>Seventh Outline Level</a:t>
            </a:r>
          </a:p>
          <a:p>
            <a:pPr lvl="0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/>
          <a:srcRect t="16158" b="12926"/>
          <a:stretch>
            <a:fillRect/>
          </a:stretch>
        </p:blipFill>
        <p:spPr bwMode="auto">
          <a:xfrm>
            <a:off x="3386138" y="6415088"/>
            <a:ext cx="6694487" cy="114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88" y="6451600"/>
            <a:ext cx="2743200" cy="1033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perldoc.perl.org/functions/qw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perldoc.perl.org/functions/undef.htm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st.github.com/3760536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itz.com/archives/13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4.xml"/><Relationship Id="rId5" Type="http://schemas.openxmlformats.org/officeDocument/2006/relationships/image" Target="../media/image28.png"/><Relationship Id="rId1" Type="http://schemas.microsoft.com/office/2007/relationships/media" Target="../media/media1.flv"/><Relationship Id="rId2" Type="http://schemas.openxmlformats.org/officeDocument/2006/relationships/video" Target="../media/media1.flv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55650" y="427037"/>
            <a:ext cx="8569325" cy="1620837"/>
          </a:xfrm>
        </p:spPr>
        <p:txBody>
          <a:bodyPr/>
          <a:lstStyle/>
          <a:p>
            <a:r>
              <a:rPr lang="en-US" dirty="0" smtClean="0"/>
              <a:t>Writing Custom </a:t>
            </a:r>
            <a:r>
              <a:rPr lang="en-US" dirty="0" err="1" smtClean="0"/>
              <a:t>Nagios</a:t>
            </a:r>
            <a:r>
              <a:rPr lang="en-US" dirty="0" smtClean="0"/>
              <a:t> Plugins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12888" y="2255837"/>
            <a:ext cx="7056437" cy="1931988"/>
          </a:xfrm>
        </p:spPr>
        <p:txBody>
          <a:bodyPr/>
          <a:lstStyle/>
          <a:p>
            <a:r>
              <a:rPr lang="en-US" dirty="0" smtClean="0"/>
              <a:t>Nathan Vonnahme</a:t>
            </a:r>
          </a:p>
          <a:p>
            <a:r>
              <a:rPr lang="en-US" dirty="0" smtClean="0"/>
              <a:t>Nathan.Vonnahme@bannerhealth.com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sz="2400" dirty="0" smtClean="0">
                <a:latin typeface="+mj-lt"/>
                <a:cs typeface="Consolas" pitchFamily="49" charset="0"/>
              </a:rPr>
              <a:t>Simplest</a:t>
            </a:r>
            <a:r>
              <a:rPr lang="en-US" sz="2400" baseline="0" dirty="0" smtClean="0">
                <a:latin typeface="+mj-lt"/>
                <a:cs typeface="Consolas" pitchFamily="49" charset="0"/>
              </a:rPr>
              <a:t> </a:t>
            </a:r>
            <a:r>
              <a:rPr lang="en-US" sz="2400" baseline="0" dirty="0" err="1" smtClean="0">
                <a:latin typeface="+mj-lt"/>
                <a:cs typeface="Consolas" pitchFamily="49" charset="0"/>
              </a:rPr>
              <a:t>Plugin</a:t>
            </a:r>
            <a:r>
              <a:rPr lang="en-US" sz="2400" baseline="0" dirty="0" smtClean="0">
                <a:latin typeface="+mj-lt"/>
                <a:cs typeface="Consolas" pitchFamily="49" charset="0"/>
              </a:rPr>
              <a:t> Ever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Save,</a:t>
            </a:r>
            <a:r>
              <a:rPr lang="en-US" sz="3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then run with one argument:</a:t>
            </a:r>
            <a:endParaRPr lang="en-US" sz="32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./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simple_check_backup.pl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foo.tar.gz</a:t>
            </a:r>
            <a:endParaRPr lang="en-US" b="1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</a:rPr>
              <a:t>CRITICAL</a:t>
            </a: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touch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foo.tar.gz</a:t>
            </a:r>
            <a:endParaRPr lang="en-US" b="1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./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simple_check_backup.pl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foo.tar.gz</a:t>
            </a:r>
            <a:endParaRPr lang="en-US" b="1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</a:rPr>
              <a:t>OK</a:t>
            </a:r>
          </a:p>
          <a:p>
            <a:endParaRPr lang="en-US" sz="3200" b="1" dirty="0" smtClean="0">
              <a:solidFill>
                <a:srgbClr val="000000"/>
              </a:solidFill>
              <a:latin typeface="Consolas" pitchFamily="49" charset="0"/>
              <a:ea typeface="+mn-ea"/>
              <a:cs typeface="Consolas" pitchFamily="49" charset="0"/>
            </a:endParaRPr>
          </a:p>
          <a:p>
            <a:r>
              <a:rPr lang="en-US" dirty="0" smtClean="0"/>
              <a:t>But: Will it succeed tomorrow?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5" name="Picture 2" descr="valid.png (256×25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5312" y="4313237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But “OK” is complicated.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indent="-3429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Check the </a:t>
            </a:r>
            <a:r>
              <a:rPr lang="en-US" sz="3200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validity*</a:t>
            </a:r>
            <a:r>
              <a:rPr lang="en-US" sz="3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of my backup file F.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Existent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Less than X hours old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Between Y and Z MB</a:t>
            </a:r>
            <a:r>
              <a:rPr lang="en-US" baseline="0" dirty="0" smtClean="0"/>
              <a:t> in size</a:t>
            </a:r>
            <a:endParaRPr lang="en-US" dirty="0" smtClean="0"/>
          </a:p>
          <a:p>
            <a:pPr marL="342900" marR="0" indent="-3429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* further opportunity: check the restore process!</a:t>
            </a:r>
          </a:p>
          <a:p>
            <a:pPr marL="342900" marR="0" indent="-3429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BTW:</a:t>
            </a:r>
            <a:r>
              <a:rPr lang="en-US" sz="24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Gavin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Carr with </a:t>
            </a:r>
            <a:r>
              <a:rPr lang="en-US" sz="24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Open Fusion in Australia has already written a </a:t>
            </a:r>
            <a:r>
              <a:rPr lang="en-US" sz="2400" i="1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check_file</a:t>
            </a:r>
            <a:r>
              <a:rPr lang="en-US" sz="2400" i="1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i="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plugin</a:t>
            </a:r>
            <a:r>
              <a:rPr lang="en-US" sz="2400" i="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that could do this, but we’re learning here.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Also confer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2001 </a:t>
            </a:r>
            <a:r>
              <a:rPr lang="en-US" sz="2400" i="1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check_backup</a:t>
            </a:r>
            <a:r>
              <a:rPr lang="en-US" sz="24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plugin by Patrick Greenwell, but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/>
              <a:t>it’s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pre-Nagios::Plugin.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Bells and </a:t>
            </a:r>
            <a:r>
              <a:rPr lang="en-US" baseline="0" dirty="0" smtClean="0"/>
              <a:t>Whistles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Argument parsing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Help/documentation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Thresholds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Performance data</a:t>
            </a:r>
            <a:endParaRPr lang="en-US" dirty="0"/>
          </a:p>
          <a:p>
            <a:pPr marL="0" indent="0"/>
            <a:r>
              <a:rPr lang="en-US" baseline="0" dirty="0" smtClean="0"/>
              <a:t>These things make</a:t>
            </a:r>
            <a:br>
              <a:rPr lang="en-US" baseline="0" dirty="0" smtClean="0"/>
            </a:br>
            <a:r>
              <a:rPr lang="en-US" baseline="0" dirty="0" smtClean="0"/>
              <a:t>up</a:t>
            </a:r>
            <a:r>
              <a:rPr lang="en-US" dirty="0" smtClean="0"/>
              <a:t> the majority of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code in any </a:t>
            </a:r>
            <a:br>
              <a:rPr lang="en-US" dirty="0" smtClean="0"/>
            </a:br>
            <a:r>
              <a:rPr lang="en-US" dirty="0" smtClean="0"/>
              <a:t>good plugin. We’ll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demonstrate them all.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73730" name="Picture 2" descr="http://api.ning.com/files/9GQR9j5uo7o5n-vZtcBmXnrEoBrZOUd*gSTYlxMb09o7Q7LaLWt3vUu82*7oe--neYuXgCL4YkpyCI7oPo26Gkq5MosAVFWF/bells_and_whistl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0712" y="3017837"/>
            <a:ext cx="5334000" cy="3627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Font typeface="Arial" pitchFamily="34" charset="0"/>
              <a:buNone/>
            </a:pPr>
            <a:r>
              <a:rPr lang="en-US" dirty="0" smtClean="0"/>
              <a:t>Bells, Whistles, and Cowbell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baseline="0" dirty="0" err="1" smtClean="0"/>
              <a:t>Nagios</a:t>
            </a:r>
            <a:r>
              <a:rPr lang="en-US" sz="3600" baseline="0" dirty="0" smtClean="0"/>
              <a:t>::</a:t>
            </a:r>
            <a:r>
              <a:rPr lang="en-US" sz="3600" baseline="0" dirty="0" err="1" smtClean="0"/>
              <a:t>Plugin</a:t>
            </a:r>
            <a:endParaRPr lang="en-US" sz="3600" baseline="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Ton </a:t>
            </a:r>
            <a:r>
              <a:rPr lang="en-US" sz="3200" dirty="0" err="1" smtClean="0"/>
              <a:t>Voon</a:t>
            </a:r>
            <a:r>
              <a:rPr lang="en-US" sz="3200" dirty="0" smtClean="0"/>
              <a:t> rocks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aseline="0" dirty="0" smtClean="0"/>
              <a:t>Gavin Carr </a:t>
            </a:r>
            <a:r>
              <a:rPr lang="en-US" sz="3200" dirty="0" smtClean="0"/>
              <a:t>too</a:t>
            </a:r>
            <a:endParaRPr lang="en-US" sz="3200" baseline="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Used in production </a:t>
            </a:r>
            <a:r>
              <a:rPr lang="en-US" sz="3200" dirty="0" err="1" smtClean="0"/>
              <a:t>Nagios</a:t>
            </a:r>
            <a:r>
              <a:rPr lang="en-US" sz="3200" dirty="0" smtClean="0"/>
              <a:t> </a:t>
            </a:r>
            <a:r>
              <a:rPr lang="en-US" sz="3200" dirty="0" err="1" smtClean="0"/>
              <a:t>plugins</a:t>
            </a:r>
            <a:r>
              <a:rPr lang="en-US" sz="3200" dirty="0" smtClean="0"/>
              <a:t> everywhere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Since ~ 2006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24578" name="Picture 2" descr="http://www.journerdism.com/wp-content/uploads/2007/06/cowb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112" y="1341437"/>
            <a:ext cx="6999109" cy="5399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Bells,</a:t>
            </a:r>
            <a:r>
              <a:rPr lang="en-US" baseline="0" dirty="0" smtClean="0"/>
              <a:t> Whistles, and Cowbell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493837"/>
            <a:ext cx="9069388" cy="49879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 Install </a:t>
            </a:r>
            <a:r>
              <a:rPr lang="en-US" baseline="0" dirty="0" err="1" smtClean="0"/>
              <a:t>Nagios</a:t>
            </a:r>
            <a:r>
              <a:rPr lang="en-US" baseline="0" dirty="0" smtClean="0"/>
              <a:t>::Plugin</a:t>
            </a:r>
          </a:p>
          <a:p>
            <a:pPr lvl="1"/>
            <a:r>
              <a:rPr lang="en-US" b="1" baseline="0" dirty="0" err="1" smtClean="0">
                <a:latin typeface="Consolas" pitchFamily="49" charset="0"/>
                <a:cs typeface="Consolas" pitchFamily="49" charset="0"/>
              </a:rPr>
              <a:t>sudo</a:t>
            </a:r>
            <a:r>
              <a:rPr lang="en-US" b="1" baseline="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baseline="0" dirty="0" err="1" smtClean="0">
                <a:latin typeface="Consolas" pitchFamily="49" charset="0"/>
                <a:cs typeface="Consolas" pitchFamily="49" charset="0"/>
              </a:rPr>
              <a:t>cpan</a:t>
            </a:r>
            <a:endParaRPr lang="en-US" b="1" baseline="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i="1" baseline="0" dirty="0" smtClean="0">
                <a:latin typeface="Consolas" pitchFamily="49" charset="0"/>
                <a:cs typeface="Consolas" pitchFamily="49" charset="0"/>
              </a:rPr>
              <a:t>Configure CPAN if necessary...</a:t>
            </a:r>
          </a:p>
          <a:p>
            <a:pPr lvl="1"/>
            <a:r>
              <a:rPr lang="en-US" baseline="0" dirty="0" err="1" smtClean="0">
                <a:latin typeface="Consolas" pitchFamily="49" charset="0"/>
                <a:cs typeface="Consolas" pitchFamily="49" charset="0"/>
              </a:rPr>
              <a:t>cpan</a:t>
            </a:r>
            <a:r>
              <a:rPr lang="en-US" baseline="0" dirty="0" smtClean="0">
                <a:latin typeface="Consolas" pitchFamily="49" charset="0"/>
                <a:cs typeface="Consolas" pitchFamily="49" charset="0"/>
              </a:rPr>
              <a:t>&gt;  </a:t>
            </a:r>
            <a:r>
              <a:rPr lang="en-US" b="1" baseline="0" dirty="0" smtClean="0">
                <a:latin typeface="Consolas" pitchFamily="49" charset="0"/>
                <a:cs typeface="Consolas" pitchFamily="49" charset="0"/>
              </a:rPr>
              <a:t>install </a:t>
            </a:r>
            <a:r>
              <a:rPr lang="en-US" b="1" baseline="0" dirty="0" err="1" smtClean="0">
                <a:latin typeface="Consolas" pitchFamily="49" charset="0"/>
                <a:cs typeface="Consolas" pitchFamily="49" charset="0"/>
              </a:rPr>
              <a:t>Nagios</a:t>
            </a:r>
            <a:r>
              <a:rPr lang="en-US" b="1" baseline="0" dirty="0" smtClean="0">
                <a:latin typeface="Consolas" pitchFamily="49" charset="0"/>
                <a:cs typeface="Consolas" pitchFamily="49" charset="0"/>
              </a:rPr>
              <a:t>::Plugin</a:t>
            </a:r>
          </a:p>
          <a:p>
            <a:pPr marL="514350" lvl="0" indent="-457200">
              <a:buFont typeface="Arial"/>
              <a:buChar char="•"/>
            </a:pPr>
            <a:r>
              <a:rPr lang="en-US" dirty="0" smtClean="0"/>
              <a:t>Potential solutions: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Configure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http_proxy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/>
              <a:t>environment variable if behind firewall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914400" lvl="1" indent="-457200">
              <a:buFont typeface="Arial"/>
              <a:buChar char="•"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cpan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o conf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prerequisites_policy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follow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r>
              <a:rPr lang="en-US" dirty="0" err="1">
                <a:latin typeface="Consolas" pitchFamily="49" charset="0"/>
                <a:cs typeface="Consolas" pitchFamily="49" charset="0"/>
              </a:rPr>
              <a:t>cpan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o conf commit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err="1" smtClean="0">
                <a:latin typeface="Consolas"/>
                <a:cs typeface="Consolas"/>
              </a:rPr>
              <a:t>cpan</a:t>
            </a:r>
            <a:r>
              <a:rPr lang="en-US" dirty="0" smtClean="0">
                <a:latin typeface="Consolas"/>
                <a:cs typeface="Consolas"/>
              </a:rPr>
              <a:t>&gt; </a:t>
            </a:r>
            <a:r>
              <a:rPr lang="en-US" b="1" dirty="0" smtClean="0">
                <a:latin typeface="Consolas"/>
                <a:cs typeface="Consolas"/>
              </a:rPr>
              <a:t>install </a:t>
            </a:r>
            <a:r>
              <a:rPr lang="en-US" b="1" dirty="0" err="1" smtClean="0">
                <a:latin typeface="Consolas"/>
                <a:cs typeface="Consolas"/>
              </a:rPr>
              <a:t>Params</a:t>
            </a:r>
            <a:r>
              <a:rPr lang="en-US" b="1" dirty="0" smtClean="0">
                <a:latin typeface="Consolas"/>
                <a:cs typeface="Consolas"/>
              </a:rPr>
              <a:t>::Validate</a:t>
            </a:r>
            <a:endParaRPr lang="en-US" b="1" dirty="0">
              <a:latin typeface="Consolas"/>
              <a:cs typeface="Consola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an example plugin template?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Use </a:t>
            </a:r>
            <a:r>
              <a:rPr lang="en-US" i="1" baseline="0" dirty="0" err="1" smtClean="0"/>
              <a:t>check_stuff.pl</a:t>
            </a:r>
            <a:r>
              <a:rPr lang="en-US" baseline="0" dirty="0" smtClean="0"/>
              <a:t> from the </a:t>
            </a:r>
            <a:r>
              <a:rPr lang="en-US" baseline="0" dirty="0" err="1" smtClean="0"/>
              <a:t>Nagios</a:t>
            </a:r>
            <a:r>
              <a:rPr lang="en-US" baseline="0" dirty="0" smtClean="0"/>
              <a:t>::Plugin distribution as your template.</a:t>
            </a:r>
          </a:p>
          <a:p>
            <a:pPr lvl="1"/>
            <a:r>
              <a:rPr lang="en-US" sz="5400" dirty="0" err="1">
                <a:latin typeface="Century Schoolbook"/>
                <a:cs typeface="Century Schoolbook"/>
              </a:rPr>
              <a:t>goo.gl</a:t>
            </a:r>
            <a:r>
              <a:rPr lang="en-US" sz="5400" dirty="0">
                <a:latin typeface="Century Schoolbook"/>
                <a:cs typeface="Century Schoolbook"/>
              </a:rPr>
              <a:t>/</a:t>
            </a:r>
            <a:r>
              <a:rPr lang="en-US" sz="5400" dirty="0" err="1">
                <a:latin typeface="Century Schoolbook"/>
                <a:cs typeface="Century Schoolbook"/>
              </a:rPr>
              <a:t>vpBnh</a:t>
            </a:r>
            <a:endParaRPr lang="en-US" sz="5400" dirty="0">
              <a:latin typeface="Century Schoolbook"/>
              <a:cs typeface="Century Schoolbook"/>
            </a:endParaRPr>
          </a:p>
          <a:p>
            <a:pPr lvl="1"/>
            <a:endParaRPr lang="en-US" sz="5000" dirty="0">
              <a:solidFill>
                <a:schemeClr val="accent2"/>
              </a:solidFill>
            </a:endParaRPr>
          </a:p>
          <a:p>
            <a:pPr marL="514350" indent="-457200">
              <a:buFont typeface="Arial"/>
              <a:buChar char="•"/>
            </a:pPr>
            <a:r>
              <a:rPr lang="en-US" dirty="0" smtClean="0"/>
              <a:t>This is always a good place to </a:t>
            </a:r>
            <a:br>
              <a:rPr lang="en-US" dirty="0" smtClean="0"/>
            </a:br>
            <a:r>
              <a:rPr lang="en-US" dirty="0" smtClean="0"/>
              <a:t>start a </a:t>
            </a:r>
            <a:r>
              <a:rPr lang="en-US" dirty="0" err="1" smtClean="0"/>
              <a:t>plugin</a:t>
            </a:r>
            <a:r>
              <a:rPr lang="en-US" dirty="0" smtClean="0"/>
              <a:t>.</a:t>
            </a:r>
          </a:p>
          <a:p>
            <a:pPr marL="514350" indent="-457200">
              <a:buFont typeface="Arial"/>
              <a:buChar char="•"/>
            </a:pPr>
            <a:r>
              <a:rPr lang="en-US" dirty="0" smtClean="0"/>
              <a:t>We’re going to be turning </a:t>
            </a:r>
            <a:br>
              <a:rPr lang="en-US" dirty="0" smtClean="0"/>
            </a:br>
            <a:r>
              <a:rPr lang="en-US" i="1" dirty="0" err="1" smtClean="0"/>
              <a:t>check_stuff.pl</a:t>
            </a:r>
            <a:r>
              <a:rPr lang="en-US" dirty="0" smtClean="0"/>
              <a:t> into the finished</a:t>
            </a:r>
            <a:br>
              <a:rPr lang="en-US" dirty="0" smtClean="0"/>
            </a:br>
            <a:r>
              <a:rPr lang="en-US" i="1" dirty="0" err="1" smtClean="0"/>
              <a:t>check_backup.pl</a:t>
            </a:r>
            <a:r>
              <a:rPr lang="en-US" dirty="0" smtClean="0"/>
              <a:t> example.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6712" y="2408237"/>
            <a:ext cx="2692400" cy="4292600"/>
          </a:xfrm>
          <a:prstGeom prst="rect">
            <a:avLst/>
          </a:prstGeom>
        </p:spPr>
      </p:pic>
      <p:pic>
        <p:nvPicPr>
          <p:cNvPr id="69634" name="Picture 2" descr="http://chart.apis.google.com/chart?cht=qr&amp;chs=200x200&amp;choe=UTF-8&amp;chld=H|0&amp;chl=http://goo.gl/vpB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2712" y="2636837"/>
            <a:ext cx="12954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084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 smtClean="0"/>
              <a:t>got the finished example?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Published</a:t>
            </a:r>
            <a:r>
              <a:rPr lang="en-US" baseline="0" dirty="0" smtClean="0"/>
              <a:t> with </a:t>
            </a:r>
            <a:r>
              <a:rPr lang="en-US" dirty="0" smtClean="0"/>
              <a:t>Gist:</a:t>
            </a:r>
          </a:p>
          <a:p>
            <a:pPr lvl="1"/>
            <a:r>
              <a:rPr lang="en-US" dirty="0" smtClean="0"/>
              <a:t>https://gist.github.com/1218081</a:t>
            </a:r>
          </a:p>
          <a:p>
            <a:pPr lvl="0"/>
            <a:r>
              <a:rPr lang="en-US" dirty="0" smtClean="0"/>
              <a:t>or</a:t>
            </a:r>
          </a:p>
          <a:p>
            <a:pPr lvl="0"/>
            <a:r>
              <a:rPr lang="en-US" sz="8800" dirty="0" smtClean="0">
                <a:latin typeface="Century Schoolbook"/>
                <a:cs typeface="Century Schoolbook"/>
              </a:rPr>
              <a:t>goo.gl/</a:t>
            </a:r>
            <a:r>
              <a:rPr lang="en-US" sz="8800" dirty="0" err="1" smtClean="0">
                <a:latin typeface="Century Schoolbook"/>
                <a:cs typeface="Century Schoolbook"/>
              </a:rPr>
              <a:t>hXnSm</a:t>
            </a:r>
            <a:endParaRPr lang="en-US" sz="8800" dirty="0" smtClean="0">
              <a:latin typeface="Century Schoolbook"/>
              <a:cs typeface="Century Schoolbook"/>
            </a:endParaRP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Note the “raw” hyperlink for downloading the Perl source code.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The roman numerals in the comments match the next series of slides.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83970" name="Picture 2" descr="http://chart.apis.google.com/chart?cht=qr&amp;chs=200x200&amp;choe=UTF-8&amp;chld=H|0&amp;chl=http://goo.gl/hXn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4912" y="1570037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946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306512"/>
            <a:ext cx="9069388" cy="4987925"/>
          </a:xfrm>
        </p:spPr>
        <p:txBody>
          <a:bodyPr/>
          <a:lstStyle/>
          <a:p>
            <a:pPr marL="514350" lvl="1" indent="-514350">
              <a:spcAft>
                <a:spcPts val="1425"/>
              </a:spcAft>
              <a:buFont typeface="+mj-lt"/>
              <a:buAutoNum type="arabicPeriod"/>
            </a:pPr>
            <a:r>
              <a:rPr lang="en-US" dirty="0" smtClean="0"/>
              <a:t>Save </a:t>
            </a:r>
            <a:r>
              <a:rPr lang="en-US" i="1" dirty="0" smtClean="0"/>
              <a:t>check_stuff.pl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2"/>
                </a:solidFill>
                <a:latin typeface="Century Schoolbook"/>
                <a:cs typeface="Century Schoolbook"/>
              </a:rPr>
              <a:t>goo.gl/</a:t>
            </a:r>
            <a:r>
              <a:rPr lang="en-US" dirty="0" err="1" smtClean="0">
                <a:solidFill>
                  <a:schemeClr val="accent2"/>
                </a:solidFill>
                <a:latin typeface="Century Schoolbook"/>
                <a:cs typeface="Century Schoolbook"/>
              </a:rPr>
              <a:t>vpBnh</a:t>
            </a:r>
            <a:r>
              <a:rPr lang="en-US" dirty="0" smtClean="0"/>
              <a:t>) as e.g. </a:t>
            </a:r>
            <a:r>
              <a:rPr lang="en-US" i="1" dirty="0" err="1" smtClean="0"/>
              <a:t>my_check_backup.pl</a:t>
            </a:r>
            <a:r>
              <a:rPr lang="en-US" i="1" dirty="0" smtClean="0"/>
              <a:t>.</a:t>
            </a:r>
          </a:p>
          <a:p>
            <a:pPr marL="514350" lvl="1" indent="-514350">
              <a:spcAft>
                <a:spcPts val="1425"/>
              </a:spcAft>
              <a:buFont typeface="+mj-lt"/>
              <a:buAutoNum type="arabicPeriod"/>
            </a:pPr>
            <a:r>
              <a:rPr lang="en-US" dirty="0" smtClean="0"/>
              <a:t>Change the first “shebang” line to point to the Perl executable on your machine.</a:t>
            </a:r>
          </a:p>
          <a:p>
            <a:pPr marL="914400" lvl="2" indent="-514350">
              <a:spcAft>
                <a:spcPts val="1425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#!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c:/strawberry/bin/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perl</a:t>
            </a:r>
          </a:p>
          <a:p>
            <a:pPr marL="514350" lvl="1" indent="-514350">
              <a:spcAft>
                <a:spcPts val="1425"/>
              </a:spcAft>
              <a:buFont typeface="+mj-lt"/>
              <a:buAutoNum type="arabicPeriod"/>
            </a:pPr>
            <a:r>
              <a:rPr lang="en-US" dirty="0" smtClean="0"/>
              <a:t>Run it</a:t>
            </a:r>
          </a:p>
          <a:p>
            <a:pPr marL="914400" lvl="2" indent="-514350">
              <a:spcAft>
                <a:spcPts val="1425"/>
              </a:spcAft>
            </a:pPr>
            <a:r>
              <a:rPr lang="en-US" b="1" dirty="0" smtClean="0">
                <a:latin typeface="Consolas" pitchFamily="49" charset="0"/>
                <a:cs typeface="Consolas" pitchFamily="49" charset="0"/>
              </a:rPr>
              <a:t>	./my_check_backup.pl</a:t>
            </a:r>
          </a:p>
          <a:p>
            <a:pPr marL="514350" lvl="1" indent="-514350">
              <a:spcAft>
                <a:spcPts val="1425"/>
              </a:spcAft>
              <a:buFont typeface="+mj-lt"/>
              <a:buAutoNum type="arabicPeriod"/>
            </a:pPr>
            <a:r>
              <a:rPr lang="en-US" dirty="0" smtClean="0"/>
              <a:t>You should get:</a:t>
            </a:r>
          </a:p>
          <a:p>
            <a:pPr marL="914400" lvl="2" indent="-514350">
              <a:spcAft>
                <a:spcPts val="1425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MY_CHECK_BACKUP UNKNOWN -  you didn't supply a threshold argument</a:t>
            </a:r>
          </a:p>
          <a:p>
            <a:pPr marL="514350" lvl="1" indent="-514350">
              <a:spcAft>
                <a:spcPts val="1425"/>
              </a:spcAft>
              <a:buFont typeface="+mj-lt"/>
              <a:buAutoNum type="arabicPeriod"/>
            </a:pPr>
            <a:r>
              <a:rPr lang="en-US" dirty="0" smtClean="0"/>
              <a:t>If yours works, help your neighbors.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77800"/>
            <a:ext cx="9510712" cy="592138"/>
          </a:xfrm>
        </p:spPr>
        <p:txBody>
          <a:bodyPr/>
          <a:lstStyle/>
          <a:p>
            <a:pPr lvl="0"/>
            <a:r>
              <a:rPr lang="en-US" dirty="0" smtClean="0"/>
              <a:t>Design: Which arguments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File name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Age in hours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Size in MB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22530" name="Picture 2" descr="i_love_arguments_tshirt-p235642332758746292qmkd_400.jpg (400×4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710" y="907760"/>
            <a:ext cx="6651915" cy="6651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77800"/>
            <a:ext cx="9663112" cy="592138"/>
          </a:xfrm>
        </p:spPr>
        <p:txBody>
          <a:bodyPr/>
          <a:lstStyle/>
          <a:p>
            <a:r>
              <a:rPr lang="en-US" dirty="0" smtClean="0"/>
              <a:t>Design: Thresholds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Non-existence: CRITICAL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Age</a:t>
            </a:r>
            <a:r>
              <a:rPr lang="en-US" baseline="0" dirty="0" smtClean="0"/>
              <a:t> problem: CRITICAL if over age</a:t>
            </a:r>
            <a:r>
              <a:rPr lang="en-US" dirty="0" smtClean="0"/>
              <a:t> </a:t>
            </a:r>
            <a:r>
              <a:rPr lang="en-US" baseline="0" dirty="0" smtClean="0"/>
              <a:t>threshold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Size problem: WARNING if outside size threshold</a:t>
            </a:r>
            <a:r>
              <a:rPr lang="en-US" dirty="0" smtClean="0"/>
              <a:t> (</a:t>
            </a:r>
            <a:r>
              <a:rPr lang="en-US" dirty="0" err="1" smtClean="0"/>
              <a:t>min:max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4098" name="Picture 2" descr="http://www.svi.nl/wikiimg/SeedAndThreshold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2" y="3627437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write </a:t>
            </a:r>
            <a:r>
              <a:rPr lang="en-US" dirty="0" err="1" smtClean="0"/>
              <a:t>Nagios</a:t>
            </a:r>
            <a:r>
              <a:rPr lang="en-US" dirty="0" smtClean="0"/>
              <a:t> </a:t>
            </a:r>
            <a:r>
              <a:rPr lang="en-US" dirty="0" err="1" smtClean="0"/>
              <a:t>plugins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Checklists</a:t>
            </a:r>
            <a:r>
              <a:rPr lang="en-US" baseline="0" dirty="0" smtClean="0"/>
              <a:t> are boring.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Life is complicated.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“OK” is complicated.</a:t>
            </a:r>
          </a:p>
        </p:txBody>
      </p:sp>
      <p:pic>
        <p:nvPicPr>
          <p:cNvPr id="40962" name="Picture 2" descr="http://www.thefeeherytheory.com/wp-content/uploads/2010/11/facebook-complicat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712" y="3627437"/>
            <a:ext cx="7155175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77800"/>
            <a:ext cx="9434512" cy="592138"/>
          </a:xfrm>
        </p:spPr>
        <p:txBody>
          <a:bodyPr/>
          <a:lstStyle/>
          <a:p>
            <a:r>
              <a:rPr lang="en-US" dirty="0" smtClean="0"/>
              <a:t>I. Prologue (working from </a:t>
            </a:r>
            <a:r>
              <a:rPr lang="en-US" i="1" dirty="0" smtClean="0"/>
              <a:t>check_stuff.pl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use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strict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use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warnings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use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Nagios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::</a:t>
            </a:r>
            <a:r>
              <a:rPr lang="en-US" sz="24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Plugin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spcAft>
                <a:spcPts val="0"/>
              </a:spcAft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use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File::stat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use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vars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  <a:hlinkClick r:id="rId3"/>
              </a:rPr>
              <a:t>qw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$VERSION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$PROGNAME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$verbose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$timeout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$result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$VERSION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'1.0'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# get the base name of this script for use in the examples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use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File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::</a:t>
            </a:r>
            <a:r>
              <a:rPr lang="en-US" sz="24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Basename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$PROGNAME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basename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$0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Usage/Help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189037"/>
            <a:ext cx="9069388" cy="498792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Changes from </a:t>
            </a:r>
            <a:r>
              <a:rPr lang="en-US" i="1" dirty="0" err="1"/>
              <a:t>check_stuff.pl</a:t>
            </a:r>
            <a:r>
              <a:rPr lang="en-US" dirty="0"/>
              <a:t> in </a:t>
            </a:r>
            <a:r>
              <a:rPr lang="en-US" b="1" dirty="0"/>
              <a:t>bold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my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Nagios</a:t>
            </a:r>
            <a:r>
              <a:rPr lang="en-US" sz="20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::</a:t>
            </a:r>
            <a:r>
              <a:rPr lang="en-US" sz="20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Plugin</a:t>
            </a:r>
            <a:r>
              <a:rPr lang="en-US" sz="20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0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20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usage </a:t>
            </a:r>
            <a:r>
              <a:rPr lang="en-US" sz="20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"Usage: %s [ -v|--verbose </a:t>
            </a: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 [-t &lt;timeout&gt;]</a:t>
            </a:r>
            <a:b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 -f|--file=&lt;path/to/backup/file&gt; ]</a:t>
            </a:r>
            <a:b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 -a|--age=&lt;max age in hours&gt; ] </a:t>
            </a:r>
            <a:b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 -s|--size=&lt;acceptable </a:t>
            </a:r>
            <a:r>
              <a:rPr lang="en-US" sz="20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min:max</a:t>
            </a: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size in MB&gt; ]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0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version </a:t>
            </a:r>
            <a:r>
              <a:rPr lang="en-US" sz="20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$VERSION</a:t>
            </a:r>
            <a:r>
              <a:rPr lang="en-US" sz="20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blurb </a:t>
            </a:r>
            <a:r>
              <a:rPr lang="en-US" sz="20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"Check the specified backup file's age and size"</a:t>
            </a:r>
            <a:r>
              <a:rPr lang="en-US" sz="20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0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extra </a:t>
            </a:r>
            <a:r>
              <a:rPr lang="en-US" sz="20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</a:t>
            </a:r>
            <a:b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Examples:</a:t>
            </a:r>
            <a:b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$PROGNAME -f /backups/foo.tgz -a 24 -s 1024:2048 </a:t>
            </a:r>
            <a:b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Check that foo.tgz exists, is less than 24 hours old, and is between</a:t>
            </a:r>
            <a:b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1024 and 2048 MB.</a:t>
            </a:r>
            <a:br>
              <a:rPr 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US" sz="20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0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endParaRPr lang="en-US" sz="2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Font typeface="Arial" pitchFamily="34" charset="0"/>
              <a:buNone/>
            </a:pPr>
            <a:r>
              <a:rPr lang="en-US" dirty="0" smtClean="0"/>
              <a:t>III. Command line arguments/options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112838"/>
            <a:ext cx="9069388" cy="518160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800" dirty="0"/>
              <a:t>Replace the 3 </a:t>
            </a:r>
            <a:r>
              <a:rPr lang="en-US" sz="2800" i="1" dirty="0" err="1"/>
              <a:t>add_arg</a:t>
            </a:r>
            <a:r>
              <a:rPr lang="en-US" sz="2800" dirty="0"/>
              <a:t> calls from </a:t>
            </a:r>
            <a:r>
              <a:rPr lang="en-US" sz="2800" dirty="0" err="1"/>
              <a:t>check_stuff.pl</a:t>
            </a:r>
            <a:r>
              <a:rPr lang="en-US" sz="2800" dirty="0"/>
              <a:t> with: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18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# See </a:t>
            </a:r>
            <a:r>
              <a:rPr lang="en-US" sz="1800" i="1" dirty="0" err="1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Getopt</a:t>
            </a:r>
            <a:r>
              <a:rPr lang="en-US" sz="18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::Long for more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1800" b="1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add_arg</a:t>
            </a:r>
            <a:r>
              <a:rPr lang="en-US" sz="1800" b="1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   spec 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18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file|f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=s'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   required 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CC66CC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   help 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"-f, --file=STRING</a:t>
            </a:r>
            <a:b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    The backup file to check. REQUIRED."</a:t>
            </a:r>
            <a:r>
              <a:rPr lang="en-US" sz="1800" b="1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1800" b="1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add_arg</a:t>
            </a:r>
            <a:r>
              <a:rPr lang="en-US" sz="1800" b="1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   spec 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18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age|a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18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   default 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CC66CC"/>
                </a:solidFill>
                <a:latin typeface="Consolas" pitchFamily="49" charset="0"/>
                <a:cs typeface="Consolas" pitchFamily="49" charset="0"/>
              </a:rPr>
              <a:t>24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   help 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"-a, --age=INTEGER</a:t>
            </a:r>
            <a:b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    Maximum age in hours. Default 24."</a:t>
            </a:r>
            <a:r>
              <a:rPr lang="en-US" sz="1800" b="1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1800" b="1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add_arg</a:t>
            </a:r>
            <a:r>
              <a:rPr lang="en-US" sz="1800" b="1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   spec 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18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size|s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=s'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   help 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"-s, --size=INTEGER:INTEGER</a:t>
            </a:r>
            <a:b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8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Minimum:maximum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acceptable size in MB (1,000,000 bytes)"</a:t>
            </a:r>
            <a:r>
              <a:rPr lang="en-US" sz="1800" b="1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1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dirty="0" smtClean="0">
                <a:latin typeface="Consolas" pitchFamily="49" charset="0"/>
                <a:cs typeface="Consolas" pitchFamily="49" charset="0"/>
              </a:rPr>
            </a:br>
            <a:endParaRPr lang="en-US" sz="1800" b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18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# Parse arguments and process standard ones (e.g. usage, help, version)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18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18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getopts</a:t>
            </a:r>
            <a:r>
              <a:rPr lang="en-US" sz="18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dirty="0" smtClean="0">
                <a:latin typeface="Consolas" pitchFamily="49" charset="0"/>
                <a:cs typeface="Consolas" pitchFamily="49" charset="0"/>
              </a:rPr>
            </a:br>
            <a:endParaRPr lang="en-US" sz="3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RTFM-enabled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If you run it with no </a:t>
            </a:r>
            <a:r>
              <a:rPr lang="en-US" dirty="0" err="1" smtClean="0"/>
              <a:t>args</a:t>
            </a:r>
            <a:r>
              <a:rPr lang="en-US" dirty="0" smtClean="0"/>
              <a:t>, it shows usage: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dirty="0" smtClean="0"/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./check_backup.pl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Usage: check_backup.pl [ -v|--verbose ] [-t &lt;timeout&gt;]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[ -f|--file=&lt;path/to/backup/file&gt; ]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[ -a|--age=&lt;max age in hours&gt; ]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[ -s|--size=&lt;acceptable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min:max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size in MB&gt; ]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RTFM-enabled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./check_backup.pl --help 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check_backup.pl 1.0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This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nagios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plugin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is free software, and comes with ABSOLUTELY NO WARRANTY.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It may be used, redistributed and/or modified under the terms of the GNU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General Public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Licence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(see http://www.fsf.org/licensing/licenses/gpl.txt).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Check the specified backup file's age and size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Usage: check_backup.pl [ -v|--verbose ] [-t &lt;timeout&gt;]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[ -f|--file=&lt;path/to/backup/file&gt; ]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[ -a|--age=&lt;max age in hours&gt; ]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[ -s|--size=&lt;acceptable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min:max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size in MB&gt; ]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-?, --usage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Print usage information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-h, --help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Print detailed help screen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-V, --version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Print version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RTFM-enabled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--extra-opts=[section][@file]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Read options from an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file. See http://nagiosplugins.org/extra-opts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for usage and examples.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-f, --file=STRING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        The backup file to check. REQUIRED.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-a, --age=INTEGER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    Maximum age in hours. Default 24.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-s, --size=INTEGER:INTEGER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Minimum:maximum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acceptable size in MB (1,000,000 bytes)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-t, --timeout=INTEGER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Seconds before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plugin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times out (default: 15)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-v, --verbose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Show details for command-line debugging (can repeat up to 3 times)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Examples: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check_backup.pl -f /backups/foo.tgz -a 24 -s 1024:2048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Check that foo.tgz exists, is less than 24 hours old, and is between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1024 and 2048 MB.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Check arguments for sanity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Basic syntax checks already defined with </a:t>
            </a:r>
            <a:r>
              <a:rPr lang="en-US" i="1" dirty="0" err="1" smtClean="0"/>
              <a:t>add_arg</a:t>
            </a:r>
            <a:r>
              <a:rPr lang="en-US" dirty="0" smtClean="0"/>
              <a:t>, but replace the “sanity checking” with: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# Perform sanity checking on command line options.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</a:rPr>
              <a:t>defined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opts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age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&amp;&amp;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opts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age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CC66CC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nagios_die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 invalid number supplied for the age option 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}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Your next </a:t>
            </a:r>
            <a:r>
              <a:rPr lang="en-US" dirty="0" err="1" smtClean="0"/>
              <a:t>plugin</a:t>
            </a:r>
            <a:r>
              <a:rPr lang="en-US" dirty="0" smtClean="0"/>
              <a:t> may be more complex.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4389437"/>
            <a:ext cx="9069388" cy="2143126"/>
          </a:xfrm>
        </p:spPr>
        <p:txBody>
          <a:bodyPr/>
          <a:lstStyle/>
          <a:p>
            <a:r>
              <a:rPr lang="en-US" dirty="0" smtClean="0"/>
              <a:t>At first I used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-M</a:t>
            </a:r>
            <a:r>
              <a:rPr lang="en-US" dirty="0" smtClean="0"/>
              <a:t>, which Perl defines as “Script start time minus file modification time, in days.”</a:t>
            </a:r>
          </a:p>
          <a:p>
            <a:r>
              <a:rPr lang="en-US" dirty="0" err="1" smtClean="0"/>
              <a:t>Nagios</a:t>
            </a:r>
            <a:r>
              <a:rPr lang="en-US" dirty="0" smtClean="0"/>
              <a:t> </a:t>
            </a:r>
            <a:r>
              <a:rPr lang="en-US" dirty="0" smtClean="0"/>
              <a:t>uses </a:t>
            </a:r>
            <a:r>
              <a:rPr lang="en-US" dirty="0" smtClean="0"/>
              <a:t>embedded Perl </a:t>
            </a:r>
            <a:r>
              <a:rPr lang="en-US" dirty="0" smtClean="0"/>
              <a:t>by default </a:t>
            </a:r>
            <a:r>
              <a:rPr lang="en-US" dirty="0" smtClean="0"/>
              <a:t>so </a:t>
            </a:r>
            <a:r>
              <a:rPr lang="en-US" dirty="0" smtClean="0"/>
              <a:t>the “script start time” may be hours or days ago.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" y="1189037"/>
            <a:ext cx="917197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Check</a:t>
            </a:r>
            <a:r>
              <a:rPr lang="en-US" baseline="0" dirty="0" smtClean="0"/>
              <a:t> the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493837"/>
            <a:ext cx="9069388" cy="498792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# Check the backup file.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my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opts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file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unless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e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$f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nagios_exit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CRITICAL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"File $f doesn't exist"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}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my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mtime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File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::</a:t>
            </a:r>
            <a:r>
              <a:rPr lang="en-US" sz="2400" dirty="0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</a:rPr>
              <a:t>stat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::</a:t>
            </a:r>
            <a:r>
              <a:rPr lang="en-US" sz="2400" dirty="0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</a:rPr>
              <a:t>stat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$f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mtime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my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age_in_hours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</a:rPr>
              <a:t>time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mtime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i="1" dirty="0" smtClean="0">
                <a:solidFill>
                  <a:srgbClr val="009966"/>
                </a:solidFill>
                <a:latin typeface="Consolas" pitchFamily="49" charset="0"/>
                <a:cs typeface="Consolas" pitchFamily="49" charset="0"/>
              </a:rPr>
              <a:t>/ </a:t>
            </a:r>
            <a:r>
              <a:rPr lang="en-US" sz="2400" dirty="0" smtClean="0">
                <a:solidFill>
                  <a:srgbClr val="CC66CC"/>
                </a:solidFill>
                <a:latin typeface="Consolas" pitchFamily="49" charset="0"/>
                <a:cs typeface="Consolas" pitchFamily="49" charset="0"/>
              </a:rPr>
              <a:t>60</a:t>
            </a:r>
            <a:r>
              <a:rPr lang="en-US" sz="2400" i="1" dirty="0" smtClean="0">
                <a:solidFill>
                  <a:srgbClr val="009966"/>
                </a:solidFill>
                <a:latin typeface="Consolas" pitchFamily="49" charset="0"/>
                <a:cs typeface="Consolas" pitchFamily="49" charset="0"/>
              </a:rPr>
              <a:t> /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CC66CC"/>
                </a:solidFill>
                <a:latin typeface="Consolas" pitchFamily="49" charset="0"/>
                <a:cs typeface="Consolas" pitchFamily="49" charset="0"/>
              </a:rPr>
              <a:t>60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my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size_in_mb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n-US" sz="2400" dirty="0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$f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CC66CC"/>
                </a:solidFill>
                <a:latin typeface="Consolas" pitchFamily="49" charset="0"/>
                <a:cs typeface="Consolas" pitchFamily="49" charset="0"/>
              </a:rPr>
              <a:t>1_000_000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my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$message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</a:rPr>
              <a:t>sprintf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"Backup exists, %.0f hours old, %.1f MB."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age_in_hours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size_in_mb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VI. Performance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112837"/>
            <a:ext cx="9069388" cy="498792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# Add </a:t>
            </a:r>
            <a:r>
              <a:rPr lang="en-US" sz="2400" i="1" dirty="0" err="1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perfdata</a:t>
            </a:r>
            <a:r>
              <a:rPr lang="en-US" sz="24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, enabling pretty graphs etc.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add_perfdata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label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"age"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value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age_in_hours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uom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"hours"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add_perfdata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label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"size"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value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size_in_mb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uom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"MB"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/>
              <a:t>This adds </a:t>
            </a:r>
            <a:r>
              <a:rPr lang="en-US" dirty="0" err="1" smtClean="0"/>
              <a:t>Nagios</a:t>
            </a:r>
            <a:r>
              <a:rPr lang="en-US" dirty="0" smtClean="0"/>
              <a:t>-friendly output like: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/>
              <a:t>	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| age=2.91611111111111hours;; size=0.515007MB;;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4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tool should we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544638"/>
            <a:ext cx="4014787" cy="4987925"/>
          </a:xfrm>
        </p:spPr>
        <p:txBody>
          <a:bodyPr/>
          <a:lstStyle/>
          <a:p>
            <a:r>
              <a:rPr lang="en-US" dirty="0" smtClean="0"/>
              <a:t>Anything!</a:t>
            </a:r>
          </a:p>
          <a:p>
            <a:endParaRPr lang="en-US" dirty="0"/>
          </a:p>
          <a:p>
            <a:r>
              <a:rPr lang="en-US" dirty="0" smtClean="0"/>
              <a:t>I’ll show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Perl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JavaScript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AutoIt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Follow along!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9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VII. Compare to thresholds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036638"/>
            <a:ext cx="9069388" cy="5495926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Add this section. </a:t>
            </a:r>
            <a:r>
              <a:rPr lang="en-US" i="1" dirty="0" err="1" smtClean="0"/>
              <a:t>check_stuff.pl</a:t>
            </a:r>
            <a:r>
              <a:rPr lang="en-US" dirty="0" smtClean="0"/>
              <a:t> </a:t>
            </a:r>
            <a:r>
              <a:rPr lang="en-US" dirty="0"/>
              <a:t>combines </a:t>
            </a:r>
            <a:r>
              <a:rPr lang="en-US" i="1" dirty="0" err="1" smtClean="0"/>
              <a:t>check_threshold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i="1" dirty="0" err="1"/>
              <a:t>nagios_exit</a:t>
            </a:r>
            <a:r>
              <a:rPr lang="en-US" dirty="0"/>
              <a:t> at the very end.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i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# We already checked</a:t>
            </a:r>
            <a:r>
              <a:rPr lang="en-US" sz="2400" i="1" baseline="0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for file existence.</a:t>
            </a:r>
            <a:endParaRPr lang="en-US" sz="2400" i="1" dirty="0" smtClean="0">
              <a:solidFill>
                <a:schemeClr val="bg2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my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$result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check_threshold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check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age_in_hours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warning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  <a:hlinkClick r:id="rId3"/>
              </a:rPr>
              <a:t>undef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critical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opts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age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$result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OK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$result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check_threshold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check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size_in_mb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warning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opts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400" dirty="0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size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critical 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  <a:hlinkClick r:id="rId3"/>
              </a:rPr>
              <a:t>undef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}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endParaRPr lang="en-US" sz="24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bulbman.com/images/exit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912" y="3094037"/>
            <a:ext cx="5638800" cy="38837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VIII. Exit</a:t>
            </a:r>
            <a:r>
              <a:rPr lang="en-US" baseline="0" dirty="0" smtClean="0"/>
              <a:t>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</a:pPr>
            <a:r>
              <a:rPr lang="en-US" sz="28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# Output the result and exit.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800" dirty="0" smtClean="0">
                <a:latin typeface="Consolas" pitchFamily="49" charset="0"/>
                <a:cs typeface="Consolas" pitchFamily="49" charset="0"/>
              </a:rPr>
            </a:br>
            <a:r>
              <a:rPr lang="en-US" sz="28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$p</a:t>
            </a:r>
            <a:r>
              <a:rPr lang="en-US" sz="28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800" dirty="0" err="1" smtClean="0">
                <a:solidFill>
                  <a:srgbClr val="006600"/>
                </a:solidFill>
                <a:latin typeface="Consolas" pitchFamily="49" charset="0"/>
                <a:cs typeface="Consolas" pitchFamily="49" charset="0"/>
              </a:rPr>
              <a:t>nagios_exit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800" dirty="0" smtClean="0">
                <a:latin typeface="Consolas" pitchFamily="49" charset="0"/>
                <a:cs typeface="Consolas" pitchFamily="49" charset="0"/>
              </a:rPr>
            </a:b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return_code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$result</a:t>
            </a:r>
            <a:r>
              <a:rPr lang="en-US" sz="2800" b="1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28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  message </a:t>
            </a:r>
            <a:r>
              <a:rPr lang="en-US" sz="28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=&gt;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$message</a:t>
            </a: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800" dirty="0" smtClean="0">
                <a:latin typeface="Consolas" pitchFamily="49" charset="0"/>
                <a:cs typeface="Consolas" pitchFamily="49" charset="0"/>
              </a:rPr>
            </a:b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8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pPr>
              <a:spcAft>
                <a:spcPts val="0"/>
              </a:spcAft>
            </a:pP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Testing 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036638"/>
            <a:ext cx="9069388" cy="5495926"/>
          </a:xfrm>
        </p:spPr>
        <p:txBody>
          <a:bodyPr/>
          <a:lstStyle/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./check_backup.pl -f foo.gz</a:t>
            </a: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BACKUP OK - Backup exists, 3 hours old, 0.5 MB | age=3.04916666666667hours;; size=0.515007MB;;</a:t>
            </a:r>
          </a:p>
          <a:p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./check_backup.pl -f foo.gz  -s 100:900</a:t>
            </a: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BACKUP WARNING - Backup exists, 23 hours old, 0.5 MB | age=23.4275hours;; size=0.515007MB;;</a:t>
            </a:r>
          </a:p>
          <a:p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./check_backup.pl -f foo.gz  -a 8</a:t>
            </a: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BACKUP CRITICAL - Backup exists, 23 hours old, 0.5 MB | age=23.4388888888889hours;; size=0.515007MB;;</a:t>
            </a:r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Nagios</a:t>
            </a:r>
            <a:r>
              <a:rPr lang="en-US" baseline="0" dirty="0" smtClean="0"/>
              <a:t> to use your </a:t>
            </a:r>
            <a:r>
              <a:rPr lang="en-US" baseline="0" dirty="0" err="1" smtClean="0"/>
              <a:t>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None/>
            </a:pPr>
            <a:r>
              <a:rPr lang="en-US" dirty="0" smtClean="0"/>
              <a:t>1. </a:t>
            </a:r>
            <a:r>
              <a:rPr lang="en-US" i="1" dirty="0" smtClean="0"/>
              <a:t>misccommands.cfg</a:t>
            </a:r>
            <a:r>
              <a:rPr lang="en-US" dirty="0" smtClean="0"/>
              <a:t>*</a:t>
            </a:r>
          </a:p>
          <a:p>
            <a:pPr lvl="1"/>
            <a:endParaRPr lang="en-US" dirty="0" smtClean="0"/>
          </a:p>
          <a:p>
            <a:pPr marL="0" indent="0">
              <a:spcAft>
                <a:spcPts val="0"/>
              </a:spcAft>
            </a:pPr>
            <a:r>
              <a:rPr lang="en-US" sz="24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define command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spcAft>
                <a:spcPts val="0"/>
              </a:spcAft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command_name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check_backup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spcAft>
                <a:spcPts val="0"/>
              </a:spcAft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command_line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$USER1$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myplugins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/check_backup.pl 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            -f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$ARG1$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-a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$ARG2$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-s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$ARG3$</a:t>
            </a:r>
          </a:p>
          <a:p>
            <a:pPr marL="0" indent="0">
              <a:spcAft>
                <a:spcPts val="0"/>
              </a:spcAft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spcAft>
                <a:spcPts val="0"/>
              </a:spcAft>
            </a:pPr>
            <a:endParaRPr lang="en-US" sz="2400" dirty="0" smtClean="0">
              <a:highlight>
                <a:srgbClr val="000000"/>
              </a:highlight>
              <a:latin typeface="Consolas" pitchFamily="49" charset="0"/>
              <a:cs typeface="Consolas" pitchFamily="49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*</a:t>
            </a:r>
            <a:r>
              <a:rPr lang="en-US" baseline="0" dirty="0" smtClean="0"/>
              <a:t> Lines wrapped for slide presentation</a:t>
            </a:r>
            <a:endParaRPr lang="en-US" sz="2000" dirty="0" smtClean="0">
              <a:highlight>
                <a:srgbClr val="000000"/>
              </a:highligh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Telling</a:t>
            </a:r>
            <a:r>
              <a:rPr lang="en-US" sz="3200" b="1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Nagios to use your </a:t>
            </a:r>
            <a:r>
              <a:rPr lang="en-US" sz="3200" b="1" baseline="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>
              <a:buFont typeface="+mj-lt"/>
              <a:buNone/>
            </a:pPr>
            <a:r>
              <a:rPr lang="en-US" dirty="0" smtClean="0"/>
              <a:t>2. </a:t>
            </a:r>
            <a:r>
              <a:rPr lang="en-US" i="1" dirty="0" smtClean="0"/>
              <a:t>services.cfg </a:t>
            </a:r>
            <a:r>
              <a:rPr lang="en-US" dirty="0" smtClean="0"/>
              <a:t>(wrapped)</a:t>
            </a:r>
          </a:p>
          <a:p>
            <a:pPr marL="400050" lvl="1" indent="0">
              <a:spcAft>
                <a:spcPts val="0"/>
              </a:spcAft>
            </a:pPr>
            <a:r>
              <a:rPr lang="en-US" sz="2000" dirty="0" smtClean="0">
                <a:solidFill>
                  <a:schemeClr val="accent2"/>
                </a:solidFill>
                <a:latin typeface="Consolas" pitchFamily="49" charset="0"/>
                <a:ea typeface="+mn-ea"/>
                <a:cs typeface="Consolas" pitchFamily="49" charset="0"/>
              </a:rPr>
              <a:t>define service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{</a:t>
            </a:r>
          </a:p>
          <a:p>
            <a:pPr marL="400050" lvl="1" indent="0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nsolas" pitchFamily="49" charset="0"/>
                <a:ea typeface="+mn-ea"/>
                <a:cs typeface="Consolas" pitchFamily="49" charset="0"/>
              </a:rPr>
              <a:t>use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                  generic-service</a:t>
            </a:r>
          </a:p>
          <a:p>
            <a:pPr marL="400050" lvl="1" indent="0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</a:t>
            </a:r>
            <a:r>
              <a:rPr lang="en-US" sz="2000" dirty="0" err="1" smtClean="0">
                <a:solidFill>
                  <a:schemeClr val="accent2"/>
                </a:solidFill>
                <a:latin typeface="Consolas" pitchFamily="49" charset="0"/>
                <a:ea typeface="+mn-ea"/>
                <a:cs typeface="Consolas" pitchFamily="49" charset="0"/>
              </a:rPr>
              <a:t>normal_check_interval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1440    </a:t>
            </a:r>
            <a:r>
              <a:rPr lang="en-US" sz="2000" dirty="0" smtClean="0">
                <a:solidFill>
                  <a:schemeClr val="bg2"/>
                </a:solidFill>
                <a:latin typeface="Consolas" pitchFamily="49" charset="0"/>
                <a:ea typeface="+mn-ea"/>
                <a:cs typeface="Consolas" pitchFamily="49" charset="0"/>
              </a:rPr>
              <a:t># 24 hours</a:t>
            </a:r>
          </a:p>
          <a:p>
            <a:pPr marL="400050" lvl="1" indent="0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</a:t>
            </a:r>
            <a:r>
              <a:rPr lang="en-US" sz="2000" dirty="0" err="1" smtClean="0">
                <a:solidFill>
                  <a:schemeClr val="accent2"/>
                </a:solidFill>
                <a:latin typeface="Consolas" pitchFamily="49" charset="0"/>
                <a:ea typeface="+mn-ea"/>
                <a:cs typeface="Consolas" pitchFamily="49" charset="0"/>
              </a:rPr>
              <a:t>host_name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            fai01337</a:t>
            </a:r>
          </a:p>
          <a:p>
            <a:pPr marL="400050" lvl="1" indent="0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</a:t>
            </a:r>
            <a:r>
              <a:rPr lang="en-US" sz="2000" dirty="0" err="1" smtClean="0">
                <a:solidFill>
                  <a:schemeClr val="accent2"/>
                </a:solidFill>
                <a:latin typeface="Consolas" pitchFamily="49" charset="0"/>
                <a:ea typeface="+mn-ea"/>
                <a:cs typeface="Consolas" pitchFamily="49" charset="0"/>
              </a:rPr>
              <a:t>service_description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  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MySQL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backups</a:t>
            </a:r>
          </a:p>
          <a:p>
            <a:pPr marL="400050" lvl="1" indent="0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</a:t>
            </a:r>
            <a:r>
              <a:rPr lang="en-US" sz="2000" dirty="0" err="1" smtClean="0">
                <a:solidFill>
                  <a:schemeClr val="accent2"/>
                </a:solidFill>
                <a:latin typeface="Consolas" pitchFamily="49" charset="0"/>
                <a:ea typeface="+mn-ea"/>
                <a:cs typeface="Consolas" pitchFamily="49" charset="0"/>
              </a:rPr>
              <a:t>check_command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        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check_backup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  <a:ea typeface="+mn-ea"/>
                <a:cs typeface="Consolas" pitchFamily="49" charset="0"/>
              </a:rPr>
              <a:t>!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usr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/local/backups</a:t>
            </a:r>
            <a:b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                         /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mysql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/fai01337.mysql.dump.bz2</a:t>
            </a:r>
            <a:b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                        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  <a:ea typeface="+mn-ea"/>
                <a:cs typeface="Consolas" pitchFamily="49" charset="0"/>
              </a:rPr>
              <a:t>!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24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  <a:ea typeface="+mn-ea"/>
                <a:cs typeface="Consolas" pitchFamily="49" charset="0"/>
              </a:rPr>
              <a:t>!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0.5:100</a:t>
            </a:r>
          </a:p>
          <a:p>
            <a:pPr marL="400050" lvl="1" indent="0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</a:t>
            </a:r>
            <a:r>
              <a:rPr lang="en-US" sz="2000" dirty="0" err="1" smtClean="0">
                <a:solidFill>
                  <a:schemeClr val="accent2"/>
                </a:solidFill>
                <a:latin typeface="Consolas" pitchFamily="49" charset="0"/>
                <a:ea typeface="+mn-ea"/>
                <a:cs typeface="Consolas" pitchFamily="49" charset="0"/>
              </a:rPr>
              <a:t>contact_groups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         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linux-admins</a:t>
            </a:r>
            <a:endParaRPr lang="en-US" sz="2000" dirty="0" smtClean="0">
              <a:solidFill>
                <a:schemeClr val="tx1"/>
              </a:solidFill>
              <a:latin typeface="Consolas" pitchFamily="49" charset="0"/>
              <a:ea typeface="+mn-ea"/>
              <a:cs typeface="Consolas" pitchFamily="49" charset="0"/>
            </a:endParaRPr>
          </a:p>
          <a:p>
            <a:pPr marL="400050" lvl="1" indent="0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rPr>
              <a:t>}</a:t>
            </a:r>
          </a:p>
          <a:p>
            <a:pPr marL="914400" lvl="1" indent="-514350">
              <a:buFont typeface="+mj-lt"/>
              <a:buNone/>
            </a:pPr>
            <a:endParaRPr lang="en-US" dirty="0" smtClean="0"/>
          </a:p>
          <a:p>
            <a:pPr marL="914400" lvl="1" indent="-514350">
              <a:buFont typeface="+mj-lt"/>
              <a:buNone/>
            </a:pPr>
            <a:r>
              <a:rPr lang="en-US" dirty="0" smtClean="0"/>
              <a:t>3. Reload </a:t>
            </a:r>
            <a:r>
              <a:rPr lang="en-US" dirty="0" err="1" smtClean="0"/>
              <a:t>config</a:t>
            </a:r>
            <a:r>
              <a:rPr lang="en-US" dirty="0" smtClean="0"/>
              <a:t>:</a:t>
            </a:r>
          </a:p>
          <a:p>
            <a:pPr marL="1314450" lvl="2" indent="-514350">
              <a:buFont typeface="+mj-lt"/>
              <a:buNone/>
            </a:pPr>
            <a:r>
              <a:rPr lang="en-US" b="1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sudo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/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usr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/bin/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nagios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-v /etc/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nagios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/nagios.cfg &amp;&amp;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sudo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/etc/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rc.d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init.d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nagios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reload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Remote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Hosts/</a:t>
            </a:r>
            <a:r>
              <a:rPr lang="en-US" dirty="0" err="1" smtClean="0"/>
              <a:t>filesystems</a:t>
            </a:r>
            <a:r>
              <a:rPr lang="en-US" dirty="0" smtClean="0"/>
              <a:t> other than the Nagios host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NRPE, </a:t>
            </a:r>
            <a:r>
              <a:rPr lang="en-US" dirty="0" err="1" smtClean="0"/>
              <a:t>NSClient</a:t>
            </a:r>
            <a:r>
              <a:rPr lang="en-US" dirty="0" smtClean="0"/>
              <a:t> or equivalent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Perl with Nagios::</a:t>
            </a:r>
            <a:r>
              <a:rPr lang="en-US" dirty="0" err="1" smtClean="0"/>
              <a:t>Plugin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$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plugins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check_nt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-H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winhost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-p 1248 </a:t>
            </a:r>
            <a:br>
              <a:rPr lang="en-US" b="1" dirty="0" smtClean="0">
                <a:latin typeface="Consolas" pitchFamily="49" charset="0"/>
                <a:cs typeface="Consolas" pitchFamily="49" charset="0"/>
              </a:rPr>
            </a:br>
            <a:r>
              <a:rPr lang="en-US" b="1" dirty="0" smtClean="0">
                <a:latin typeface="Consolas" pitchFamily="49" charset="0"/>
                <a:cs typeface="Consolas" pitchFamily="49" charset="0"/>
              </a:rPr>
              <a:t>-v RUNSCRIPT -l check_my_backup.bat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OK - Backup exists, 12 hours old, 35.7 MB | age=12.4527777777778hours;; size=35.74016MB;;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4.bp.blogspot.com/_1_jlQkNFP-s/TL5XPlCU32I/AAAAAAAACUk/sASl98q0yAE/s1600/Share_bear_larg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0550" y="139169"/>
            <a:ext cx="5908962" cy="7222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544638"/>
            <a:ext cx="4090987" cy="4987925"/>
          </a:xfrm>
        </p:spPr>
        <p:txBody>
          <a:bodyPr/>
          <a:lstStyle/>
          <a:p>
            <a:pPr lvl="0"/>
            <a:r>
              <a:rPr lang="en-US" sz="6000" dirty="0" smtClean="0"/>
              <a:t>exchange.</a:t>
            </a:r>
          </a:p>
          <a:p>
            <a:pPr lvl="0"/>
            <a:r>
              <a:rPr lang="en-US" sz="6000" dirty="0" smtClean="0"/>
              <a:t>nagios.org</a:t>
            </a: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Other tools and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TAP – Test</a:t>
            </a:r>
            <a:r>
              <a:rPr lang="en-US" baseline="0" dirty="0" smtClean="0"/>
              <a:t> Anything Protocol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See </a:t>
            </a:r>
            <a:r>
              <a:rPr lang="en-US" i="1" dirty="0" smtClean="0"/>
              <a:t>check_tap.pl </a:t>
            </a:r>
            <a:r>
              <a:rPr lang="en-US" dirty="0" smtClean="0"/>
              <a:t>from my other talk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Python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Shell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Ruby? C#?</a:t>
            </a:r>
            <a:r>
              <a:rPr lang="en-US" baseline="0" dirty="0" smtClean="0"/>
              <a:t> VB? JavaScript?</a:t>
            </a:r>
          </a:p>
          <a:p>
            <a:pPr marL="342900" marR="0" indent="-3429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32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AutoIt</a:t>
            </a:r>
            <a:r>
              <a:rPr lang="en-US" sz="3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in </a:t>
            </a:r>
            <a:r>
              <a:rPr lang="en-US" dirty="0" smtClean="0"/>
              <a:t>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JavaScript?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Node.js</a:t>
            </a:r>
            <a:r>
              <a:rPr lang="en-US" dirty="0" smtClean="0"/>
              <a:t> “</a:t>
            </a:r>
            <a:r>
              <a:rPr lang="en-US" dirty="0"/>
              <a:t>Node's problem is that some of its users want to use it for everything? So what? </a:t>
            </a:r>
            <a:r>
              <a:rPr lang="en-US" dirty="0" smtClean="0"/>
              <a:t>“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Cool kids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Crockford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“Always bet on JS” – Brendan </a:t>
            </a:r>
            <a:r>
              <a:rPr lang="en-US" dirty="0" err="1" smtClean="0"/>
              <a:t>Eich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12" y="198437"/>
            <a:ext cx="3246438" cy="324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9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Perl?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Familiar to many </a:t>
            </a:r>
            <a:r>
              <a:rPr lang="en-US" dirty="0" err="1" smtClean="0"/>
              <a:t>sysadmins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Cross-platform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CPAN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Mature Nagios::</a:t>
            </a:r>
            <a:r>
              <a:rPr lang="en-US" dirty="0" err="1" smtClean="0"/>
              <a:t>Plugin</a:t>
            </a:r>
            <a:r>
              <a:rPr lang="en-US" baseline="0" dirty="0" smtClean="0"/>
              <a:t> API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Embeddable in Nagios (</a:t>
            </a:r>
            <a:r>
              <a:rPr lang="en-US" dirty="0" err="1" smtClean="0"/>
              <a:t>ePN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Examples and documentation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“Swiss army chainsaw”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Perl 6… someday?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105474" name="Picture 2" descr="http://4.bp.blogspot.com/_PNe-bgIDyRw/SQUCqE1Is_I/AAAAAAAAAO8/dRDP2U3taiM/s320/perl-wo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512" y="1341437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Check_stuff.js</a:t>
            </a:r>
            <a:r>
              <a:rPr lang="en-US" dirty="0" smtClean="0"/>
              <a:t> – the short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>
                <a:latin typeface="Consolas"/>
                <a:cs typeface="Consolas"/>
              </a:rPr>
              <a:t>var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err="1">
                <a:latin typeface="Consolas"/>
                <a:cs typeface="Consolas"/>
              </a:rPr>
              <a:t>plugin_name</a:t>
            </a:r>
            <a:r>
              <a:rPr lang="en-US" sz="1800" dirty="0">
                <a:latin typeface="Consolas"/>
                <a:cs typeface="Consolas"/>
              </a:rPr>
              <a:t> = 'CHECK_STUFF';</a:t>
            </a:r>
          </a:p>
          <a:p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>
                <a:latin typeface="Consolas"/>
                <a:cs typeface="Consolas"/>
              </a:rPr>
              <a:t>// Set up command line </a:t>
            </a:r>
            <a:r>
              <a:rPr lang="en-US" sz="1800" dirty="0" err="1">
                <a:latin typeface="Consolas"/>
                <a:cs typeface="Consolas"/>
              </a:rPr>
              <a:t>args</a:t>
            </a:r>
            <a:r>
              <a:rPr lang="en-US" sz="1800" dirty="0">
                <a:latin typeface="Consolas"/>
                <a:cs typeface="Consolas"/>
              </a:rPr>
              <a:t> and usage </a:t>
            </a:r>
            <a:r>
              <a:rPr lang="en-US" sz="1800" dirty="0" err="1">
                <a:latin typeface="Consolas"/>
                <a:cs typeface="Consolas"/>
              </a:rPr>
              <a:t>etc</a:t>
            </a:r>
            <a:r>
              <a:rPr lang="en-US" sz="1800" dirty="0">
                <a:latin typeface="Consolas"/>
                <a:cs typeface="Consolas"/>
              </a:rPr>
              <a:t> using </a:t>
            </a:r>
            <a:r>
              <a:rPr lang="en-US" sz="1800" dirty="0" err="1">
                <a:latin typeface="Consolas"/>
                <a:cs typeface="Consolas"/>
              </a:rPr>
              <a:t>commander.js</a:t>
            </a:r>
            <a:r>
              <a:rPr lang="en-US" sz="1800" dirty="0">
                <a:latin typeface="Consolas"/>
                <a:cs typeface="Consolas"/>
              </a:rPr>
              <a:t>.</a:t>
            </a:r>
          </a:p>
          <a:p>
            <a:r>
              <a:rPr lang="en-US" sz="1800" dirty="0" err="1">
                <a:latin typeface="Consolas"/>
                <a:cs typeface="Consolas"/>
              </a:rPr>
              <a:t>var</a:t>
            </a:r>
            <a:r>
              <a:rPr lang="en-US" sz="1800" dirty="0">
                <a:latin typeface="Consolas"/>
                <a:cs typeface="Consolas"/>
              </a:rPr>
              <a:t> cli = require('commander');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>
                <a:latin typeface="Consolas"/>
                <a:cs typeface="Consolas"/>
              </a:rPr>
              <a:t>cli</a:t>
            </a:r>
          </a:p>
          <a:p>
            <a:r>
              <a:rPr lang="en-US" sz="1800" dirty="0">
                <a:latin typeface="Consolas"/>
                <a:cs typeface="Consolas"/>
              </a:rPr>
              <a:t>  .version('0.0.1')</a:t>
            </a:r>
          </a:p>
          <a:p>
            <a:r>
              <a:rPr lang="en-US" sz="1800" dirty="0">
                <a:latin typeface="Consolas"/>
                <a:cs typeface="Consolas"/>
              </a:rPr>
              <a:t>    .option('-c, --critical &lt;critical threshold&gt;', 'Critical threshold using standard format', </a:t>
            </a:r>
            <a:r>
              <a:rPr lang="en-US" sz="1800" dirty="0" err="1">
                <a:latin typeface="Consolas"/>
                <a:cs typeface="Consolas"/>
              </a:rPr>
              <a:t>parseRangeString</a:t>
            </a:r>
            <a:r>
              <a:rPr lang="en-US" sz="1800" dirty="0">
                <a:latin typeface="Consolas"/>
                <a:cs typeface="Consolas"/>
              </a:rPr>
              <a:t>)</a:t>
            </a:r>
          </a:p>
          <a:p>
            <a:r>
              <a:rPr lang="en-US" sz="1800" dirty="0">
                <a:latin typeface="Consolas"/>
                <a:cs typeface="Consolas"/>
              </a:rPr>
              <a:t>    .option('-w, --warning &lt;warning threshold&gt;', 'Warning threshold using standard format', </a:t>
            </a:r>
            <a:r>
              <a:rPr lang="en-US" sz="1800" dirty="0" err="1">
                <a:latin typeface="Consolas"/>
                <a:cs typeface="Consolas"/>
              </a:rPr>
              <a:t>parseRangeString</a:t>
            </a:r>
            <a:r>
              <a:rPr lang="en-US" sz="1800" dirty="0">
                <a:latin typeface="Consolas"/>
                <a:cs typeface="Consolas"/>
              </a:rPr>
              <a:t>)</a:t>
            </a:r>
          </a:p>
          <a:p>
            <a:r>
              <a:rPr lang="en-US" sz="1800" dirty="0">
                <a:latin typeface="Consolas"/>
                <a:cs typeface="Consolas"/>
              </a:rPr>
              <a:t>    .option('-r, --result &lt;Number4&gt;', 'Use supplied value, not random', </a:t>
            </a:r>
            <a:r>
              <a:rPr lang="en-US" sz="1800" dirty="0" err="1">
                <a:latin typeface="Consolas"/>
                <a:cs typeface="Consolas"/>
              </a:rPr>
              <a:t>parseFloat</a:t>
            </a:r>
            <a:r>
              <a:rPr lang="en-US" sz="1800" dirty="0">
                <a:latin typeface="Consolas"/>
                <a:cs typeface="Consolas"/>
              </a:rPr>
              <a:t>)</a:t>
            </a:r>
          </a:p>
          <a:p>
            <a:r>
              <a:rPr lang="en-US" sz="1800" dirty="0">
                <a:latin typeface="Consolas"/>
                <a:cs typeface="Consolas"/>
              </a:rPr>
              <a:t>  .parse(</a:t>
            </a:r>
            <a:r>
              <a:rPr lang="en-US" sz="1800" dirty="0" err="1">
                <a:latin typeface="Consolas"/>
                <a:cs typeface="Consolas"/>
              </a:rPr>
              <a:t>process.argv</a:t>
            </a:r>
            <a:r>
              <a:rPr lang="en-US" sz="1800" dirty="0">
                <a:latin typeface="Consolas"/>
                <a:cs typeface="Consolas"/>
              </a:rPr>
              <a:t>);</a:t>
            </a:r>
          </a:p>
          <a:p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var</a:t>
            </a:r>
            <a:r>
              <a:rPr lang="en-US" sz="1800" dirty="0" smtClean="0">
                <a:latin typeface="Consolas"/>
                <a:cs typeface="Consolas"/>
              </a:rPr>
              <a:t> </a:t>
            </a:r>
            <a:r>
              <a:rPr lang="en-US" sz="1800" dirty="0" err="1">
                <a:latin typeface="Consolas"/>
                <a:cs typeface="Consolas"/>
              </a:rPr>
              <a:t>val</a:t>
            </a:r>
            <a:r>
              <a:rPr lang="en-US" sz="1800" dirty="0">
                <a:latin typeface="Consolas"/>
                <a:cs typeface="Consolas"/>
              </a:rPr>
              <a:t> = </a:t>
            </a:r>
            <a:r>
              <a:rPr lang="en-US" sz="1800" dirty="0" err="1">
                <a:latin typeface="Consolas"/>
                <a:cs typeface="Consolas"/>
              </a:rPr>
              <a:t>cli.result</a:t>
            </a:r>
            <a:r>
              <a:rPr lang="en-US" sz="1800" dirty="0" smtClean="0">
                <a:latin typeface="Consolas"/>
                <a:cs typeface="Consolas"/>
              </a:rPr>
              <a:t>;</a:t>
            </a:r>
            <a:endParaRPr lang="en-US" sz="1800" dirty="0">
              <a:latin typeface="Consolas"/>
              <a:cs typeface="Consola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39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Check_stuff.js</a:t>
            </a:r>
            <a:r>
              <a:rPr lang="en-US" dirty="0" smtClean="0"/>
              <a:t> – the short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>
                <a:latin typeface="Consolas"/>
                <a:cs typeface="Consolas"/>
              </a:rPr>
              <a:t>if 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val</a:t>
            </a:r>
            <a:r>
              <a:rPr lang="en-US" sz="2000" dirty="0">
                <a:latin typeface="Consolas"/>
                <a:cs typeface="Consolas"/>
              </a:rPr>
              <a:t> == undefined) {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latin typeface="Consolas"/>
                <a:cs typeface="Consolas"/>
              </a:rPr>
              <a:t>    </a:t>
            </a:r>
            <a:r>
              <a:rPr lang="en-US" sz="2000" dirty="0" err="1">
                <a:latin typeface="Consolas"/>
                <a:cs typeface="Consolas"/>
              </a:rPr>
              <a:t>val</a:t>
            </a:r>
            <a:r>
              <a:rPr lang="en-US" sz="2000" dirty="0">
                <a:latin typeface="Consolas"/>
                <a:cs typeface="Consolas"/>
              </a:rPr>
              <a:t> = </a:t>
            </a:r>
            <a:r>
              <a:rPr lang="en-US" sz="2000" dirty="0" err="1">
                <a:latin typeface="Consolas"/>
                <a:cs typeface="Consolas"/>
              </a:rPr>
              <a:t>Math.floor</a:t>
            </a:r>
            <a:r>
              <a:rPr lang="en-US" sz="2000" dirty="0">
                <a:latin typeface="Consolas"/>
                <a:cs typeface="Consolas"/>
              </a:rPr>
              <a:t>((</a:t>
            </a:r>
            <a:r>
              <a:rPr lang="en-US" sz="2000" dirty="0" err="1">
                <a:latin typeface="Consolas"/>
                <a:cs typeface="Consolas"/>
              </a:rPr>
              <a:t>Math.random</a:t>
            </a:r>
            <a:r>
              <a:rPr lang="en-US" sz="2000" dirty="0">
                <a:latin typeface="Consolas"/>
                <a:cs typeface="Consolas"/>
              </a:rPr>
              <a:t>() * 20) + 1);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latin typeface="Consolas"/>
                <a:cs typeface="Consolas"/>
              </a:rPr>
              <a:t>}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 err="1">
                <a:latin typeface="Consolas"/>
                <a:cs typeface="Consolas"/>
              </a:rPr>
              <a:t>var</a:t>
            </a:r>
            <a:r>
              <a:rPr lang="en-US" sz="2000" dirty="0">
                <a:latin typeface="Consolas"/>
                <a:cs typeface="Consolas"/>
              </a:rPr>
              <a:t> message = ' Sample result was ' + </a:t>
            </a:r>
            <a:r>
              <a:rPr lang="en-US" sz="2000" dirty="0" err="1">
                <a:latin typeface="Consolas"/>
                <a:cs typeface="Consolas"/>
              </a:rPr>
              <a:t>val.toString</a:t>
            </a:r>
            <a:r>
              <a:rPr lang="en-US" sz="2000" dirty="0">
                <a:latin typeface="Consolas"/>
                <a:cs typeface="Consolas"/>
              </a:rPr>
              <a:t>();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 err="1">
                <a:latin typeface="Consolas"/>
                <a:cs typeface="Consolas"/>
              </a:rPr>
              <a:t>var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perfdata</a:t>
            </a:r>
            <a:r>
              <a:rPr lang="en-US" sz="2000" dirty="0">
                <a:latin typeface="Consolas"/>
                <a:cs typeface="Consolas"/>
              </a:rPr>
              <a:t> = "'Val'="+</a:t>
            </a:r>
            <a:r>
              <a:rPr lang="en-US" sz="2000" dirty="0" err="1">
                <a:latin typeface="Consolas"/>
                <a:cs typeface="Consolas"/>
              </a:rPr>
              <a:t>val</a:t>
            </a:r>
            <a:r>
              <a:rPr lang="en-US" sz="2000" dirty="0">
                <a:latin typeface="Consolas"/>
                <a:cs typeface="Consolas"/>
              </a:rPr>
              <a:t> + ';' + </a:t>
            </a:r>
            <a:r>
              <a:rPr lang="en-US" sz="2000" dirty="0" err="1">
                <a:latin typeface="Consolas"/>
                <a:cs typeface="Consolas"/>
              </a:rPr>
              <a:t>cli.warning</a:t>
            </a:r>
            <a:r>
              <a:rPr lang="en-US" sz="2000" dirty="0">
                <a:latin typeface="Consolas"/>
                <a:cs typeface="Consolas"/>
              </a:rPr>
              <a:t> + ';' + </a:t>
            </a: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dirty="0" err="1" smtClean="0">
                <a:latin typeface="Consolas"/>
                <a:cs typeface="Consolas"/>
              </a:rPr>
              <a:t>cli.critical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+ ';';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latin typeface="Consolas"/>
                <a:cs typeface="Consolas"/>
              </a:rPr>
              <a:t>if (</a:t>
            </a:r>
            <a:r>
              <a:rPr lang="en-US" sz="2000" dirty="0" err="1">
                <a:latin typeface="Consolas"/>
                <a:cs typeface="Consolas"/>
              </a:rPr>
              <a:t>cli.critical</a:t>
            </a:r>
            <a:r>
              <a:rPr lang="en-US" sz="2000" dirty="0">
                <a:latin typeface="Consolas"/>
                <a:cs typeface="Consolas"/>
              </a:rPr>
              <a:t> &amp;&amp; </a:t>
            </a:r>
            <a:r>
              <a:rPr lang="en-US" sz="2000" dirty="0" err="1">
                <a:latin typeface="Consolas"/>
                <a:cs typeface="Consolas"/>
              </a:rPr>
              <a:t>cli.critical.check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val</a:t>
            </a:r>
            <a:r>
              <a:rPr lang="en-US" sz="2000" dirty="0">
                <a:latin typeface="Consolas"/>
                <a:cs typeface="Consolas"/>
              </a:rPr>
              <a:t>)) {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latin typeface="Consolas"/>
                <a:cs typeface="Consolas"/>
              </a:rPr>
              <a:t>    </a:t>
            </a:r>
            <a:r>
              <a:rPr lang="en-US" sz="2000" dirty="0" err="1">
                <a:latin typeface="Consolas"/>
                <a:cs typeface="Consolas"/>
              </a:rPr>
              <a:t>nagios_exit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plugin_name</a:t>
            </a:r>
            <a:r>
              <a:rPr lang="en-US" sz="2000" dirty="0">
                <a:latin typeface="Consolas"/>
                <a:cs typeface="Consolas"/>
              </a:rPr>
              <a:t>, "CRITICAL", message, </a:t>
            </a:r>
            <a:r>
              <a:rPr lang="en-US" sz="2000" dirty="0" err="1">
                <a:latin typeface="Consolas"/>
                <a:cs typeface="Consolas"/>
              </a:rPr>
              <a:t>perfdata</a:t>
            </a:r>
            <a:r>
              <a:rPr lang="en-US" sz="2000" dirty="0">
                <a:latin typeface="Consolas"/>
                <a:cs typeface="Consolas"/>
              </a:rPr>
              <a:t>);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>
                <a:latin typeface="Consolas"/>
                <a:cs typeface="Consolas"/>
              </a:rPr>
              <a:t>} else </a:t>
            </a:r>
            <a:r>
              <a:rPr lang="en-US" sz="2000" dirty="0">
                <a:latin typeface="Consolas"/>
                <a:cs typeface="Consolas"/>
              </a:rPr>
              <a:t>if (</a:t>
            </a:r>
            <a:r>
              <a:rPr lang="en-US" sz="2000" dirty="0" err="1">
                <a:latin typeface="Consolas"/>
                <a:cs typeface="Consolas"/>
              </a:rPr>
              <a:t>cli.warning</a:t>
            </a:r>
            <a:r>
              <a:rPr lang="en-US" sz="2000" dirty="0">
                <a:latin typeface="Consolas"/>
                <a:cs typeface="Consolas"/>
              </a:rPr>
              <a:t> &amp;&amp; </a:t>
            </a:r>
            <a:r>
              <a:rPr lang="en-US" sz="2000" dirty="0" err="1">
                <a:latin typeface="Consolas"/>
                <a:cs typeface="Consolas"/>
              </a:rPr>
              <a:t>cli.warning.check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val</a:t>
            </a:r>
            <a:r>
              <a:rPr lang="en-US" sz="2000" dirty="0">
                <a:latin typeface="Consolas"/>
                <a:cs typeface="Consolas"/>
              </a:rPr>
              <a:t>)) {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latin typeface="Consolas"/>
                <a:cs typeface="Consolas"/>
              </a:rPr>
              <a:t>    </a:t>
            </a:r>
            <a:r>
              <a:rPr lang="en-US" sz="2000" dirty="0" err="1">
                <a:latin typeface="Consolas"/>
                <a:cs typeface="Consolas"/>
              </a:rPr>
              <a:t>nagios_exit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plugin_name</a:t>
            </a:r>
            <a:r>
              <a:rPr lang="en-US" sz="2000" dirty="0">
                <a:latin typeface="Consolas"/>
                <a:cs typeface="Consolas"/>
              </a:rPr>
              <a:t>, "WARNING", message, </a:t>
            </a:r>
            <a:r>
              <a:rPr lang="en-US" sz="2000" dirty="0" err="1">
                <a:latin typeface="Consolas"/>
                <a:cs typeface="Consolas"/>
              </a:rPr>
              <a:t>perfdata</a:t>
            </a:r>
            <a:r>
              <a:rPr lang="en-US" sz="2000" dirty="0">
                <a:latin typeface="Consolas"/>
                <a:cs typeface="Consolas"/>
              </a:rPr>
              <a:t>);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>
                <a:latin typeface="Consolas"/>
                <a:cs typeface="Consolas"/>
              </a:rPr>
              <a:t>} else </a:t>
            </a:r>
            <a:r>
              <a:rPr lang="en-US" sz="2000" dirty="0">
                <a:latin typeface="Consolas"/>
                <a:cs typeface="Consolas"/>
              </a:rPr>
              <a:t>{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latin typeface="Consolas"/>
                <a:cs typeface="Consolas"/>
              </a:rPr>
              <a:t>    </a:t>
            </a:r>
            <a:r>
              <a:rPr lang="en-US" sz="2000" dirty="0" err="1">
                <a:latin typeface="Consolas"/>
                <a:cs typeface="Consolas"/>
              </a:rPr>
              <a:t>nagios_exit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plugin_name</a:t>
            </a:r>
            <a:r>
              <a:rPr lang="en-US" sz="2000" dirty="0">
                <a:latin typeface="Consolas"/>
                <a:cs typeface="Consolas"/>
              </a:rPr>
              <a:t>, "OK", message, </a:t>
            </a:r>
            <a:r>
              <a:rPr lang="en-US" sz="2000" dirty="0" err="1">
                <a:latin typeface="Consolas"/>
                <a:cs typeface="Consolas"/>
              </a:rPr>
              <a:t>perfdata</a:t>
            </a:r>
            <a:r>
              <a:rPr lang="en-US" sz="2000" dirty="0">
                <a:latin typeface="Consolas"/>
                <a:cs typeface="Consolas"/>
              </a:rPr>
              <a:t>);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latin typeface="Consolas"/>
                <a:cs typeface="Consolas"/>
              </a:rPr>
              <a:t>}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39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/>
              <a:buChar char="•"/>
            </a:pPr>
            <a:r>
              <a:rPr lang="en-US" dirty="0" smtClean="0"/>
              <a:t>Range object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err="1" smtClean="0"/>
              <a:t>Range.toString</a:t>
            </a:r>
            <a:r>
              <a:rPr lang="en-US" dirty="0" smtClean="0"/>
              <a:t>()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err="1" smtClean="0"/>
              <a:t>Range.check</a:t>
            </a:r>
            <a:r>
              <a:rPr lang="en-US" dirty="0" smtClean="0"/>
              <a:t>()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err="1" smtClean="0"/>
              <a:t>Range.parseRangeString</a:t>
            </a:r>
            <a:r>
              <a:rPr lang="en-US" dirty="0" smtClean="0"/>
              <a:t>()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err="1" smtClean="0"/>
              <a:t>nagios_exit</a:t>
            </a:r>
            <a:r>
              <a:rPr lang="en-US" dirty="0" smtClean="0"/>
              <a:t>()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Who’s going</a:t>
            </a:r>
            <a:r>
              <a:rPr lang="en-US" baseline="0" dirty="0" smtClean="0"/>
              <a:t> to make it an NPM module?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88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silly but newfangled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Facebook</a:t>
            </a:r>
            <a:r>
              <a:rPr lang="en-US" dirty="0" smtClean="0"/>
              <a:t> friends is</a:t>
            </a:r>
            <a:r>
              <a:rPr lang="en-US" baseline="0" dirty="0" smtClean="0"/>
              <a:t> WARNING!</a:t>
            </a:r>
          </a:p>
          <a:p>
            <a:endParaRPr lang="en-US" dirty="0" smtClean="0"/>
          </a:p>
          <a:p>
            <a:r>
              <a:rPr lang="en-US" dirty="0" smtClean="0">
                <a:latin typeface="Consolas"/>
                <a:cs typeface="Consolas"/>
              </a:rPr>
              <a:t>./</a:t>
            </a:r>
            <a:r>
              <a:rPr lang="en-US" dirty="0" err="1" smtClean="0">
                <a:latin typeface="Consolas"/>
                <a:cs typeface="Consolas"/>
              </a:rPr>
              <a:t>check_facebook_friends.js</a:t>
            </a:r>
            <a:r>
              <a:rPr lang="en-US" dirty="0" smtClean="0">
                <a:latin typeface="Consolas"/>
                <a:cs typeface="Consolas"/>
              </a:rPr>
              <a:t> -u </a:t>
            </a:r>
            <a:r>
              <a:rPr lang="en-US" dirty="0" err="1" smtClean="0">
                <a:latin typeface="Consolas"/>
                <a:cs typeface="Consolas"/>
              </a:rPr>
              <a:t>nathan.vonnahme</a:t>
            </a:r>
            <a:r>
              <a:rPr lang="en-US" dirty="0" smtClean="0">
                <a:latin typeface="Consolas"/>
                <a:cs typeface="Consolas"/>
              </a:rPr>
              <a:t> -w @202 -c @203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109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Check_facebook_friends.js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See the code at</a:t>
            </a:r>
          </a:p>
          <a:p>
            <a:r>
              <a:rPr lang="en-US" dirty="0"/>
              <a:t>	</a:t>
            </a:r>
            <a:r>
              <a:rPr lang="en-US" sz="6000" dirty="0" smtClean="0">
                <a:solidFill>
                  <a:schemeClr val="tx2"/>
                </a:solidFill>
                <a:hlinkClick r:id="rId2"/>
              </a:rPr>
              <a:t>gist.github.com</a:t>
            </a:r>
            <a:r>
              <a:rPr lang="en-US" sz="6000" dirty="0">
                <a:solidFill>
                  <a:schemeClr val="tx2"/>
                </a:solidFill>
                <a:hlinkClick r:id="rId2"/>
              </a:rPr>
              <a:t>/</a:t>
            </a:r>
            <a:r>
              <a:rPr lang="en-US" sz="6000" dirty="0" smtClean="0">
                <a:solidFill>
                  <a:schemeClr val="tx2"/>
                </a:solidFill>
                <a:hlinkClick r:id="rId2"/>
              </a:rPr>
              <a:t>3760536</a:t>
            </a:r>
            <a:endParaRPr lang="en-US" sz="6000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Note: functions as callbacks instead of loops or waiting...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70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://a4.sphotos.ak.fbcdn.net/hphotos-ak-snc3/24721_381971396926_278063876926_4416736_532511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4237"/>
            <a:ext cx="10165638" cy="66754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horrifying/inspiring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i="1" dirty="0" smtClean="0"/>
              <a:t>The</a:t>
            </a:r>
            <a:r>
              <a:rPr lang="en-US" i="1" baseline="0" dirty="0" smtClean="0"/>
              <a:t> worst things need the most monitoring.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“servers”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MS Word macro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Mail merge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Runs in user session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 about a dozen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77826" name="Picture 2" descr="http://farm3.static.flickr.com/2218/5773224965_67176e2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2" y="1112836"/>
            <a:ext cx="4419600" cy="5892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gets worse.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6512" y="1570037"/>
            <a:ext cx="4457700" cy="49879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Not a service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Not even a process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100% CPU is </a:t>
            </a:r>
            <a:r>
              <a:rPr lang="en-US" i="1" dirty="0" smtClean="0"/>
              <a:t>normal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“OK” is complicated.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</a:p>
        </p:txBody>
      </p:sp>
      <p:pic>
        <p:nvPicPr>
          <p:cNvPr id="6" name="Picture 4" descr="silent-rage-.jpg (350×5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4237"/>
            <a:ext cx="4672807" cy="6675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2" y="1646237"/>
            <a:ext cx="59340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Many failure modes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8912" y="3551237"/>
            <a:ext cx="44767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9912" y="1265237"/>
            <a:ext cx="39147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AutoIt</a:t>
            </a:r>
            <a:r>
              <a:rPr lang="en-US" baseline="0" dirty="0" smtClean="0"/>
              <a:t> to the rescue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2125" y="1036638"/>
            <a:ext cx="9069388" cy="5495926"/>
          </a:xfrm>
        </p:spPr>
        <p:txBody>
          <a:bodyPr numCol="2"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Func</a:t>
            </a:r>
            <a:r>
              <a:rPr lang="en-US" sz="12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CompareTitles</a:t>
            </a:r>
            <a:r>
              <a:rPr lang="en-US" sz="12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()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For $title=1 To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all_window_titles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[0][0] Step 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$state=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WinGetState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all_window_titles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[$title][0])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foo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=0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do_test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=0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For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foo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In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valid_states</a:t>
            </a: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If $state=$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foo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Then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do_test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+=1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EndIf</a:t>
            </a: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Next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If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all_window_titles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[$title][0] &lt;&gt; "" AND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do_test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&gt;0 Then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window_is_valid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=0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For $string=0 To $num_of_strings-1 Step 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$match=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StringRegExp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all_window_titles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[$title][0],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valid_windows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[$string])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window_is_valid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+= $match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Next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if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window_is_valid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=0 Then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$return=2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detailed_status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="Unexpected window *" &amp;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all_window_titles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[$title][0] &amp; "* present" &amp; @LF &amp; "***" &amp;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all_window_titles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[$title][0] &amp; "*** doesn't match anything we expect."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NagiosExit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EndIf</a:t>
            </a: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StringRegExp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all_window_titles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[$title][0],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valid_windows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[0])=1 Then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$expression=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ControlGetText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all_window_titles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[$title][0], "", 1013)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EndIf</a:t>
            </a: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EndIf</a:t>
            </a: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Next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no_bad_windows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=1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EndFunc</a:t>
            </a:r>
            <a:endParaRPr lang="en-US" sz="1200" dirty="0" smtClean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Func</a:t>
            </a:r>
            <a:r>
              <a:rPr lang="en-US" sz="12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NagiosExit</a:t>
            </a:r>
            <a:r>
              <a:rPr lang="en-US" sz="12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()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ConsoleWrite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detailed_status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Exit($return)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EndFunc</a:t>
            </a:r>
            <a:endParaRPr lang="en-US" sz="1200" dirty="0" smtClean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CompareTitles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if 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no_bad_windows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=1 Then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	$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detailed_status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="No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chartserver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anomalies at this time -- " &amp; $expression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	$return=0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EndIf</a:t>
            </a: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NagiosExit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Font typeface="Arial" pitchFamily="34" charset="0"/>
              <a:buNone/>
            </a:pPr>
            <a:r>
              <a:rPr lang="en-US" dirty="0" err="1" smtClean="0"/>
              <a:t>Buuuuut</a:t>
            </a:r>
            <a:r>
              <a:rPr lang="en-US" baseline="0" dirty="0" smtClean="0"/>
              <a:t> I don’t </a:t>
            </a:r>
            <a:r>
              <a:rPr lang="en-US" i="1" baseline="0" dirty="0" smtClean="0"/>
              <a:t>like </a:t>
            </a:r>
            <a:r>
              <a:rPr lang="en-US" baseline="0" dirty="0" smtClean="0"/>
              <a:t>Perl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5608637"/>
            <a:ext cx="9069388" cy="923926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Nagios </a:t>
            </a:r>
            <a:r>
              <a:rPr lang="en-US" dirty="0" err="1" smtClean="0"/>
              <a:t>plugins</a:t>
            </a:r>
            <a:r>
              <a:rPr lang="en-US" dirty="0" smtClean="0"/>
              <a:t> are </a:t>
            </a:r>
            <a:r>
              <a:rPr lang="en-US" i="1" dirty="0" smtClean="0"/>
              <a:t>very simple.</a:t>
            </a:r>
            <a:r>
              <a:rPr lang="en-US" dirty="0" smtClean="0"/>
              <a:t> Use any</a:t>
            </a:r>
            <a:r>
              <a:rPr lang="en-US" baseline="0" dirty="0" smtClean="0"/>
              <a:t> language you like. </a:t>
            </a:r>
            <a:r>
              <a:rPr lang="en-US" dirty="0" smtClean="0"/>
              <a:t>Eventually, imitate Nagios::</a:t>
            </a:r>
            <a:r>
              <a:rPr lang="en-US" dirty="0" err="1" smtClean="0"/>
              <a:t>Plugin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103426" name="Picture 2" descr="http://www.zoitz.com/comics/perl_smal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7512" y="960437"/>
            <a:ext cx="6477000" cy="459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77800"/>
            <a:ext cx="9586912" cy="592138"/>
          </a:xfrm>
        </p:spPr>
        <p:txBody>
          <a:bodyPr/>
          <a:lstStyle/>
          <a:p>
            <a:r>
              <a:rPr lang="en-US" dirty="0" err="1" smtClean="0"/>
              <a:t>Nagios</a:t>
            </a:r>
            <a:r>
              <a:rPr lang="en-US" dirty="0" smtClean="0"/>
              <a:t> now knows when they’re broken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65" y="2255837"/>
            <a:ext cx="9623847" cy="373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Life</a:t>
            </a:r>
            <a:r>
              <a:rPr lang="en-US" baseline="0" dirty="0" smtClean="0"/>
              <a:t> is complicated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001712"/>
            <a:ext cx="9069388" cy="4987925"/>
          </a:xfrm>
        </p:spPr>
        <p:txBody>
          <a:bodyPr/>
          <a:lstStyle/>
          <a:p>
            <a:pPr lvl="0"/>
            <a:r>
              <a:rPr lang="en-US" dirty="0" smtClean="0"/>
              <a:t>“OK” is complicated.</a:t>
            </a:r>
          </a:p>
          <a:p>
            <a:pPr lvl="0"/>
            <a:r>
              <a:rPr lang="en-US" dirty="0" smtClean="0"/>
              <a:t>Custom </a:t>
            </a:r>
            <a:r>
              <a:rPr lang="en-US" dirty="0" err="1" smtClean="0"/>
              <a:t>plugins</a:t>
            </a:r>
            <a:r>
              <a:rPr lang="en-US" dirty="0" smtClean="0"/>
              <a:t> make Nagios</a:t>
            </a:r>
            <a:r>
              <a:rPr lang="en-US" baseline="0" dirty="0" smtClean="0"/>
              <a:t> much smarter about </a:t>
            </a:r>
            <a:r>
              <a:rPr lang="en-US" i="1" baseline="0" dirty="0" smtClean="0"/>
              <a:t>your</a:t>
            </a:r>
            <a:r>
              <a:rPr lang="en-US" baseline="0" dirty="0" smtClean="0"/>
              <a:t> environment.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5" name="serverfire_nodoor.fl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2789237"/>
            <a:ext cx="10080626" cy="5665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Questions?</a:t>
            </a:r>
            <a:br>
              <a:rPr lang="en-US" baseline="0" dirty="0" smtClean="0"/>
            </a:br>
            <a:r>
              <a:rPr lang="en-US" baseline="0" dirty="0" smtClean="0"/>
              <a:t>Comments?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Perl and JS </a:t>
            </a:r>
            <a:r>
              <a:rPr lang="en-US" dirty="0" smtClean="0"/>
              <a:t>plugin example </a:t>
            </a:r>
            <a:r>
              <a:rPr lang="en-US" dirty="0" smtClean="0"/>
              <a:t>code at </a:t>
            </a:r>
          </a:p>
          <a:p>
            <a:r>
              <a:rPr lang="en-US" i="1" dirty="0" err="1" smtClean="0"/>
              <a:t>gist.github.com</a:t>
            </a:r>
            <a:r>
              <a:rPr lang="en-US" i="1" dirty="0" smtClean="0"/>
              <a:t>/n8v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7186613"/>
            <a:ext cx="2205038" cy="2428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rawberryperl.com/images/strawber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3206"/>
            <a:ext cx="3494591" cy="3404631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B03A7B9-AF37-4956-8159-4C45AF587679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177800"/>
            <a:ext cx="7348538" cy="593725"/>
          </a:xfrm>
          <a:ln/>
        </p:spPr>
        <p:txBody>
          <a:bodyPr tIns="28224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dirty="0" smtClean="0"/>
              <a:t>got Perl?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21112" y="1189037"/>
            <a:ext cx="6026150" cy="5638800"/>
          </a:xfrm>
          <a:ln/>
        </p:spPr>
        <p:txBody>
          <a:bodyPr/>
          <a:lstStyle/>
          <a:p>
            <a:pPr marL="431800" indent="-323850">
              <a:buSzPct val="104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6000" dirty="0" smtClean="0"/>
              <a:t>perl.org/get.html</a:t>
            </a:r>
            <a:endParaRPr lang="en-US" sz="6000" b="0" i="0" dirty="0" smtClean="0">
              <a:solidFill>
                <a:srgbClr val="000000"/>
              </a:solidFill>
              <a:latin typeface="Consolas" pitchFamily="49" charset="0"/>
              <a:ea typeface="+mn-ea"/>
              <a:cs typeface="Consolas" pitchFamily="49" charset="0"/>
            </a:endParaRPr>
          </a:p>
          <a:p>
            <a:pPr marL="431800" indent="-323850">
              <a:buSzPct val="104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3200" b="0" i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Linux and Mac already have it: </a:t>
            </a:r>
          </a:p>
          <a:p>
            <a:pPr marL="431800" indent="-323850">
              <a:buSzPct val="104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	 </a:t>
            </a:r>
            <a:r>
              <a:rPr lang="en-US" sz="3200" b="1" i="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which </a:t>
            </a:r>
            <a:r>
              <a:rPr lang="en-US" sz="3200" b="1" i="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perl</a:t>
            </a:r>
            <a:endParaRPr lang="en-US" sz="3200" b="1" i="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431800" indent="-323850">
              <a:buSzPct val="104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3200" b="0" i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On Windows, I prefer</a:t>
            </a:r>
          </a:p>
          <a:p>
            <a:pPr marL="1022350" lvl="1" indent="-514350">
              <a:buSzPct val="104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800" b="0" i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Strawberry Perl</a:t>
            </a:r>
          </a:p>
          <a:p>
            <a:pPr marL="1022350" lvl="1" indent="-514350">
              <a:buSzPct val="104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800" b="0" i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Cygwin (N.B.</a:t>
            </a:r>
            <a:r>
              <a:rPr lang="en-US" sz="2800" b="0" i="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0" i="1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make</a:t>
            </a:r>
            <a:r>
              <a:rPr lang="en-US" sz="2800" b="0" i="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800" b="0" i="1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gcc</a:t>
            </a:r>
            <a:r>
              <a:rPr lang="en-US" sz="2800" b="1" i="1" u="sng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2800" b="0" i="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)</a:t>
            </a:r>
            <a:endParaRPr lang="en-US" sz="2800" b="0" i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1022350" lvl="1" indent="-514350">
              <a:buSzPct val="104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800" b="0" i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ActiveState</a:t>
            </a:r>
            <a:r>
              <a:rPr lang="en-US" sz="2800" b="0" i="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Perl</a:t>
            </a:r>
          </a:p>
          <a:p>
            <a:pPr marL="107950" indent="0">
              <a:buSzPct val="104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Any version Perl 5 should work.</a:t>
            </a:r>
          </a:p>
          <a:p>
            <a:pPr marL="107950" indent="0">
              <a:buSzPct val="104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Documentation?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http://nagiosplug.sf.net/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developer-guidelines.html</a:t>
            </a:r>
          </a:p>
          <a:p>
            <a:pPr lvl="0"/>
            <a:r>
              <a:rPr lang="en-US" dirty="0" smtClean="0"/>
              <a:t>Or,</a:t>
            </a:r>
            <a:br>
              <a:rPr lang="en-US" dirty="0" smtClean="0"/>
            </a:br>
            <a:r>
              <a:rPr lang="en-US" sz="5400" dirty="0" smtClean="0">
                <a:latin typeface="Century Schoolbook"/>
                <a:cs typeface="Century Schoolbook"/>
              </a:rPr>
              <a:t>goo.gl/</a:t>
            </a:r>
            <a:r>
              <a:rPr lang="en-US" sz="5400" dirty="0" err="1" smtClean="0">
                <a:latin typeface="Century Schoolbook"/>
                <a:cs typeface="Century Schoolbook"/>
              </a:rPr>
              <a:t>kJRTI</a:t>
            </a:r>
            <a:endParaRPr lang="en-US" sz="3200" dirty="0" smtClean="0">
              <a:latin typeface="Century Schoolbook"/>
              <a:cs typeface="Century Schoolboo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912" y="1417637"/>
            <a:ext cx="4621848" cy="545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Up Arrow Callout 4"/>
          <p:cNvSpPr/>
          <p:nvPr/>
        </p:nvSpPr>
        <p:spPr bwMode="auto">
          <a:xfrm>
            <a:off x="3440112" y="3703637"/>
            <a:ext cx="1524000" cy="1600200"/>
          </a:xfrm>
          <a:prstGeom prst="up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Case sensitive!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an idea?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Check the validity of my backup file F.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34820" name="Picture 4" descr="http://www.randombugs.com/wp-content/uploads/2009/03/backup_trau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0912" y="2332037"/>
            <a:ext cx="5562600" cy="4202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Simplest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Plugin</a:t>
            </a:r>
            <a:r>
              <a:rPr lang="en-US" baseline="0" dirty="0" smtClean="0"/>
              <a:t> Ever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#!/</a:t>
            </a:r>
            <a:r>
              <a:rPr lang="en-US" sz="2400" i="1" dirty="0" err="1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usr</a:t>
            </a:r>
            <a:r>
              <a:rPr lang="en-US" sz="24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/bin/</a:t>
            </a:r>
            <a:r>
              <a:rPr lang="en-US" sz="2400" i="1" dirty="0" err="1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perl</a:t>
            </a:r>
            <a:r>
              <a:rPr lang="en-US" sz="24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e </a:t>
            </a:r>
            <a:r>
              <a:rPr lang="en-US" sz="24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$ARGV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2400" dirty="0" smtClean="0">
                <a:solidFill>
                  <a:srgbClr val="CC66CC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])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# File in first </a:t>
            </a:r>
            <a:r>
              <a:rPr lang="en-US" sz="2400" i="1" dirty="0" err="1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arg</a:t>
            </a:r>
            <a:r>
              <a:rPr lang="en-US" sz="2400" i="1" dirty="0" smtClean="0">
                <a:solidFill>
                  <a:srgbClr val="666666"/>
                </a:solidFill>
                <a:latin typeface="Consolas" pitchFamily="49" charset="0"/>
                <a:cs typeface="Consolas" pitchFamily="49" charset="0"/>
              </a:rPr>
              <a:t> exists.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</a:rPr>
              <a:t>print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"OK</a:t>
            </a:r>
            <a:r>
              <a:rPr lang="en-US" sz="2400" b="1" dirty="0" smtClean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\n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</a:rPr>
              <a:t>exit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CC66CC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}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B1B100"/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</a:rPr>
              <a:t>print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"CRITICAL</a:t>
            </a:r>
            <a:r>
              <a:rPr lang="en-US" sz="2400" b="1" dirty="0" smtClean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\n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 smtClean="0">
                <a:solidFill>
                  <a:srgbClr val="000066"/>
                </a:solidFill>
                <a:latin typeface="Consolas" pitchFamily="49" charset="0"/>
                <a:cs typeface="Consolas" pitchFamily="49" charset="0"/>
              </a:rPr>
              <a:t>exit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CC66CC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solidFill>
                  <a:srgbClr val="339933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1A7FB4F-CB2D-4E50-AF8C-348B6FB43D56}" type="slidenum">
              <a:rPr lang="en-US"/>
              <a:pPr/>
              <a:t>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idx="4294967295"/>
          </p:nvPr>
        </p:nvSpPr>
        <p:spPr>
          <a:xfrm>
            <a:off x="0" y="7959725"/>
            <a:ext cx="1365250" cy="5191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Nagios World Conference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msgothic"/>
        <a:cs typeface="msgothic"/>
      </a:majorFont>
      <a:minorFont>
        <a:latin typeface="Arial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</TotalTime>
  <Words>2342</Words>
  <Application>Microsoft Macintosh PowerPoint</Application>
  <PresentationFormat>Custom</PresentationFormat>
  <Paragraphs>475</Paragraphs>
  <Slides>52</Slides>
  <Notes>45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Office Theme</vt:lpstr>
      <vt:lpstr>Writing Custom Nagios Plugins</vt:lpstr>
      <vt:lpstr>Why write Nagios plugins?</vt:lpstr>
      <vt:lpstr>What tool should we use?</vt:lpstr>
      <vt:lpstr>Why Perl?</vt:lpstr>
      <vt:lpstr>Buuuuut I don’t like Perl</vt:lpstr>
      <vt:lpstr>got Perl?</vt:lpstr>
      <vt:lpstr>got Documentation?</vt:lpstr>
      <vt:lpstr>got an idea?</vt:lpstr>
      <vt:lpstr>Simplest Plugin Ever</vt:lpstr>
      <vt:lpstr>Simplest Plugin Ever</vt:lpstr>
      <vt:lpstr>But “OK” is complicated.</vt:lpstr>
      <vt:lpstr>Bells and Whistles</vt:lpstr>
      <vt:lpstr>Bells, Whistles, and Cowbell</vt:lpstr>
      <vt:lpstr>Bells, Whistles, and Cowbell</vt:lpstr>
      <vt:lpstr>got an example plugin template?</vt:lpstr>
      <vt:lpstr>got the finished example?</vt:lpstr>
      <vt:lpstr>Check your setup</vt:lpstr>
      <vt:lpstr>Design: Which arguments do we need?</vt:lpstr>
      <vt:lpstr>Design: Thresholds</vt:lpstr>
      <vt:lpstr>I. Prologue (working from check_stuff.pl)</vt:lpstr>
      <vt:lpstr>II. Usage/Help</vt:lpstr>
      <vt:lpstr>III. Command line arguments/options</vt:lpstr>
      <vt:lpstr>Now it’s RTFM-enabled</vt:lpstr>
      <vt:lpstr>Now it’s RTFM-enabled</vt:lpstr>
      <vt:lpstr>Now it’s RTFM-enabled</vt:lpstr>
      <vt:lpstr>IV. Check arguments for sanity</vt:lpstr>
      <vt:lpstr>Ooops</vt:lpstr>
      <vt:lpstr>V. Check the stuff</vt:lpstr>
      <vt:lpstr>VI. Performance Data</vt:lpstr>
      <vt:lpstr>VII. Compare to thresholds</vt:lpstr>
      <vt:lpstr>VIII. Exit Code</vt:lpstr>
      <vt:lpstr>Testing the plugin</vt:lpstr>
      <vt:lpstr>Telling Nagios to use your plugin</vt:lpstr>
      <vt:lpstr>Telling Nagios to use your plugin</vt:lpstr>
      <vt:lpstr>Remote execution</vt:lpstr>
      <vt:lpstr>Profit</vt:lpstr>
      <vt:lpstr>Share</vt:lpstr>
      <vt:lpstr>Other tools and languages</vt:lpstr>
      <vt:lpstr>Now in JavaScript</vt:lpstr>
      <vt:lpstr>Check_stuff.js – the short part</vt:lpstr>
      <vt:lpstr>Check_stuff.js – the short part</vt:lpstr>
      <vt:lpstr>The rest</vt:lpstr>
      <vt:lpstr>A silly but newfangled example</vt:lpstr>
      <vt:lpstr>Check_facebook_friends.js</vt:lpstr>
      <vt:lpstr>A horrifying/inspiring example</vt:lpstr>
      <vt:lpstr>Chart “servers”</vt:lpstr>
      <vt:lpstr>It gets worse.</vt:lpstr>
      <vt:lpstr>Many failure modes</vt:lpstr>
      <vt:lpstr>AutoIt to the rescue</vt:lpstr>
      <vt:lpstr>Nagios now knows when they’re broken </vt:lpstr>
      <vt:lpstr>Life is complicated</vt:lpstr>
      <vt:lpstr>Questions?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FMH preview</dc:title>
  <dc:creator>Vonnahme, Nathan</dc:creator>
  <cp:lastModifiedBy>Nathan Vonnahme</cp:lastModifiedBy>
  <cp:revision>83</cp:revision>
  <dcterms:modified xsi:type="dcterms:W3CDTF">2012-09-28T13:49:50Z</dcterms:modified>
</cp:coreProperties>
</file>