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42"/>
  </p:notesMasterIdLst>
  <p:handoutMasterIdLst>
    <p:handoutMasterId r:id="rId43"/>
  </p:handoutMasterIdLst>
  <p:sldIdLst>
    <p:sldId id="399" r:id="rId5"/>
    <p:sldId id="400" r:id="rId6"/>
    <p:sldId id="401" r:id="rId7"/>
    <p:sldId id="402" r:id="rId8"/>
    <p:sldId id="403" r:id="rId9"/>
    <p:sldId id="404" r:id="rId10"/>
    <p:sldId id="406" r:id="rId11"/>
    <p:sldId id="405" r:id="rId12"/>
    <p:sldId id="407" r:id="rId13"/>
    <p:sldId id="408" r:id="rId14"/>
    <p:sldId id="409" r:id="rId15"/>
    <p:sldId id="412" r:id="rId16"/>
    <p:sldId id="413" r:id="rId17"/>
    <p:sldId id="410" r:id="rId18"/>
    <p:sldId id="411" r:id="rId19"/>
    <p:sldId id="414" r:id="rId20"/>
    <p:sldId id="415" r:id="rId21"/>
    <p:sldId id="416" r:id="rId22"/>
    <p:sldId id="417" r:id="rId23"/>
    <p:sldId id="418" r:id="rId24"/>
    <p:sldId id="419" r:id="rId25"/>
    <p:sldId id="420" r:id="rId26"/>
    <p:sldId id="421" r:id="rId27"/>
    <p:sldId id="422" r:id="rId28"/>
    <p:sldId id="423" r:id="rId29"/>
    <p:sldId id="424" r:id="rId30"/>
    <p:sldId id="425" r:id="rId31"/>
    <p:sldId id="426" r:id="rId32"/>
    <p:sldId id="427" r:id="rId33"/>
    <p:sldId id="428" r:id="rId34"/>
    <p:sldId id="429" r:id="rId35"/>
    <p:sldId id="430" r:id="rId36"/>
    <p:sldId id="431" r:id="rId37"/>
    <p:sldId id="432" r:id="rId38"/>
    <p:sldId id="433" r:id="rId39"/>
    <p:sldId id="434" r:id="rId40"/>
    <p:sldId id="435" r:id="rId41"/>
  </p:sldIdLst>
  <p:sldSz cx="9144000" cy="6858000" type="screen4x3"/>
  <p:notesSz cx="6858000" cy="9144000"/>
  <p:custDataLst>
    <p:tags r:id="rId4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60A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7" autoAdjust="0"/>
    <p:restoredTop sz="95637" autoAdjust="0"/>
  </p:normalViewPr>
  <p:slideViewPr>
    <p:cSldViewPr snapToGrid="0">
      <p:cViewPr>
        <p:scale>
          <a:sx n="110" d="100"/>
          <a:sy n="110" d="100"/>
        </p:scale>
        <p:origin x="-1878" y="-72"/>
      </p:cViewPr>
      <p:guideLst>
        <p:guide orient="horz" pos="2160"/>
        <p:guide pos="53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279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None/>
              <a:defRPr sz="1200"/>
            </a:lvl1pPr>
          </a:lstStyle>
          <a:p>
            <a:pPr>
              <a:defRPr/>
            </a:pPr>
            <a:fld id="{826DAED7-FAD8-4D8A-8C82-7325018EAA73}" type="datetimeFigureOut">
              <a:rPr lang="en-US"/>
              <a:pPr>
                <a:defRPr/>
              </a:pPr>
              <a:t>10/2/2013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None/>
              <a:defRPr sz="1200"/>
            </a:lvl1pPr>
          </a:lstStyle>
          <a:p>
            <a:pPr>
              <a:defRPr/>
            </a:pPr>
            <a:fld id="{7ECE2A86-FC0E-44C4-A90C-AB0B6FD4C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52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B9228EEE-BB99-416A-9970-39A56EDB6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0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853E81-3F7C-4036-95F0-8D57164BA19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860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6273800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fld id="{B287B0E5-CAFD-4530-8D30-3B2E947A037D}" type="slidenum">
              <a:rPr lang="en-US" sz="1000" b="0">
                <a:solidFill>
                  <a:schemeClr val="bg1"/>
                </a:solidFill>
                <a:latin typeface="Arial" charset="0"/>
              </a:rPr>
              <a:pPr algn="r">
                <a:defRPr/>
              </a:pPr>
              <a:t>‹#›</a:t>
            </a:fld>
            <a:endParaRPr lang="en-US" sz="10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6273800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fld id="{85B6D416-0631-4216-B680-EE3AE663A07E}" type="slidenum">
              <a:rPr lang="en-US" sz="1000" b="0">
                <a:solidFill>
                  <a:schemeClr val="bg1"/>
                </a:solidFill>
                <a:latin typeface="Arial" charset="0"/>
              </a:rPr>
              <a:pPr algn="r">
                <a:defRPr/>
              </a:pPr>
              <a:t>‹#›</a:t>
            </a:fld>
            <a:endParaRPr lang="en-US" sz="1000" b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" name="Picture 9" descr="intelsoftwareSIAlogowhite_transparent-300PNG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87338"/>
            <a:ext cx="1376363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35163" y="2130425"/>
            <a:ext cx="6704012" cy="1470025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8338" y="3886200"/>
            <a:ext cx="6700837" cy="1752600"/>
          </a:xfrm>
        </p:spPr>
        <p:txBody>
          <a:bodyPr anchorCtr="0"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0871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3729" name="Rectangle 1"/>
          <p:cNvSpPr>
            <a:spLocks noChangeArrowheads="1"/>
          </p:cNvSpPr>
          <p:nvPr userDrawn="1"/>
        </p:nvSpPr>
        <p:spPr bwMode="auto">
          <a:xfrm>
            <a:off x="486561" y="6397927"/>
            <a:ext cx="406713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* 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Other names and brands may be claimed as the property of others.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0" descr="graphi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89"/>
          <a:stretch>
            <a:fillRect/>
          </a:stretch>
        </p:blipFill>
        <p:spPr bwMode="auto">
          <a:xfrm>
            <a:off x="6332538" y="2916212"/>
            <a:ext cx="281146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10" descr="graphi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89"/>
          <a:stretch>
            <a:fillRect/>
          </a:stretch>
        </p:blipFill>
        <p:spPr bwMode="auto">
          <a:xfrm>
            <a:off x="6324225" y="2908458"/>
            <a:ext cx="281146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invGray">
          <a:xfrm>
            <a:off x="3175" y="6273800"/>
            <a:ext cx="9140825" cy="584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6273800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fld id="{6635C244-D2E4-4658-B9B3-A955A5673005}" type="slidenum">
              <a:rPr lang="en-US" sz="1000" b="0">
                <a:solidFill>
                  <a:schemeClr val="bg1"/>
                </a:solidFill>
                <a:latin typeface="Arial" charset="0"/>
              </a:rPr>
              <a:pPr algn="r">
                <a:defRPr/>
              </a:pPr>
              <a:t>‹#›</a:t>
            </a:fld>
            <a:endParaRPr lang="en-US" sz="10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6273800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fld id="{C645CBF4-1527-42DF-A39C-9EA2569A790D}" type="slidenum">
              <a:rPr lang="en-US" sz="1000" b="0">
                <a:solidFill>
                  <a:schemeClr val="bg1"/>
                </a:solidFill>
                <a:latin typeface="Arial" charset="0"/>
              </a:rPr>
              <a:pPr algn="r">
                <a:defRPr/>
              </a:pPr>
              <a:t>‹#›</a:t>
            </a:fld>
            <a:endParaRPr lang="en-US" sz="10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206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40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31" name="Picture 10" descr="intelsoftwareSIAlogowhite_transparent-300PNG.png"/>
          <p:cNvPicPr>
            <a:picLocks noChangeAspect="1"/>
          </p:cNvPicPr>
          <p:nvPr userDrawn="1"/>
        </p:nvPicPr>
        <p:blipFill>
          <a:blip r:embed="rId13" cstate="print"/>
          <a:srcRect b="28078"/>
          <a:stretch>
            <a:fillRect/>
          </a:stretch>
        </p:blipFill>
        <p:spPr bwMode="auto">
          <a:xfrm>
            <a:off x="8249433" y="6349430"/>
            <a:ext cx="791446" cy="50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fmhonig\Documents\Fernando\nwc2012\NWC-logo1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5673" y="5785338"/>
            <a:ext cx="1276026" cy="48015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65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2238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</a:defRPr>
      </a:lvl3pPr>
      <a:lvl4pPr marL="1265238" indent="-2365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660525" indent="-23495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5pPr>
      <a:lvl6pPr marL="2117725" indent="-23495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6pPr>
      <a:lvl7pPr marL="2574925" indent="-23495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7pPr>
      <a:lvl8pPr marL="3032125" indent="-23495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8pPr>
      <a:lvl9pPr marL="3489325" indent="-23495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jpe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3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1477108"/>
            <a:ext cx="8295427" cy="333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4800" kern="0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Intel" pitchFamily="34" charset="0"/>
                <a:ea typeface="+mj-ea"/>
                <a:cs typeface="+mj-cs"/>
              </a:rPr>
              <a:t>Distributed </a:t>
            </a:r>
            <a:r>
              <a:rPr lang="en-US" sz="4800" kern="0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Intel" pitchFamily="34" charset="0"/>
                <a:ea typeface="+mj-ea"/>
                <a:cs typeface="+mj-cs"/>
              </a:rPr>
              <a:t>Monitoring and Cloud Scaling for Web Apps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eo Sans Intel" pitchFamily="34" charset="0"/>
                <a:ea typeface="+mj-ea"/>
                <a:cs typeface="+mj-cs"/>
              </a:rPr>
              <a:t/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eo Sans Intel" pitchFamily="34" charset="0"/>
                <a:ea typeface="+mj-ea"/>
                <a:cs typeface="+mj-cs"/>
              </a:rPr>
            </a:b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eo Sans Intel" pitchFamily="34" charset="0"/>
                <a:ea typeface="+mj-ea"/>
                <a:cs typeface="+mj-cs"/>
              </a:rPr>
              <a:t/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eo Sans Intel" pitchFamily="34" charset="0"/>
                <a:ea typeface="+mj-ea"/>
                <a:cs typeface="+mj-cs"/>
              </a:rPr>
            </a:b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eo Sans Intel" pitchFamily="34" charset="0"/>
                <a:ea typeface="+mj-ea"/>
                <a:cs typeface="+mj-cs"/>
              </a:rPr>
              <a:t>Fernando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eo Sans Intel" pitchFamily="34" charset="0"/>
                <a:ea typeface="+mj-ea"/>
                <a:cs typeface="+mj-cs"/>
              </a:rPr>
              <a:t>Hönig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eo Sans Intel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Intel" pitchFamily="34" charset="0"/>
                <a:ea typeface="+mj-ea"/>
                <a:cs typeface="+mj-cs"/>
              </a:rPr>
              <a:t>fernando.honig@intel.com</a:t>
            </a:r>
            <a:endParaRPr kumimoji="0" lang="en-US" sz="1800" b="0" i="0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eo Sans Intel" pitchFamily="34" charset="0"/>
              <a:ea typeface="+mj-ea"/>
              <a:cs typeface="+mj-cs"/>
            </a:endParaRPr>
          </a:p>
        </p:txBody>
      </p:sp>
      <p:sp>
        <p:nvSpPr>
          <p:cNvPr id="7" name="AutoShape 2" descr="http://static.godieboy.com/wp-content/uploads/2010/01/toefl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://static.godieboy.com/wp-content/uploads/2010/01/toefl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http://www.muycomputerpro.com/files/HIDDEN_264_14193_FOTO_suse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92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90930" y="2623873"/>
            <a:ext cx="82169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es-AR" sz="4000" dirty="0" err="1" smtClean="0">
                <a:latin typeface="Neo Sans Intel" pitchFamily="34" charset="0"/>
              </a:rPr>
              <a:t>Create</a:t>
            </a:r>
            <a:r>
              <a:rPr lang="es-AR" sz="4000" dirty="0" smtClean="0">
                <a:latin typeface="Neo Sans Intel" pitchFamily="34" charset="0"/>
              </a:rPr>
              <a:t> VPN </a:t>
            </a:r>
            <a:r>
              <a:rPr lang="es-AR" sz="4000" dirty="0" err="1" smtClean="0">
                <a:latin typeface="Neo Sans Intel" pitchFamily="34" charset="0"/>
              </a:rPr>
              <a:t>Tunnel</a:t>
            </a:r>
            <a:r>
              <a:rPr lang="es-AR" sz="4000" dirty="0" smtClean="0">
                <a:latin typeface="Neo Sans Intel" pitchFamily="34" charset="0"/>
              </a:rPr>
              <a:t>!</a:t>
            </a:r>
            <a:endParaRPr lang="en-US" sz="4000" dirty="0" smtClean="0">
              <a:latin typeface="Neo Sans Int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485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38" y="654396"/>
            <a:ext cx="8216900" cy="527050"/>
          </a:xfrm>
        </p:spPr>
        <p:txBody>
          <a:bodyPr/>
          <a:lstStyle/>
          <a:p>
            <a:r>
              <a:rPr lang="en-US" dirty="0" smtClean="0">
                <a:latin typeface="Neo Sans Intel" pitchFamily="34" charset="0"/>
              </a:rPr>
              <a:t>Virtual Cloud Network Infrastructure</a:t>
            </a:r>
            <a:endParaRPr lang="en-US" dirty="0">
              <a:latin typeface="Neo Sans Inte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06" y="1585296"/>
            <a:ext cx="7367857" cy="262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862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38" y="654396"/>
            <a:ext cx="8216900" cy="527050"/>
          </a:xfrm>
        </p:spPr>
        <p:txBody>
          <a:bodyPr/>
          <a:lstStyle/>
          <a:p>
            <a:r>
              <a:rPr lang="en-US" dirty="0" smtClean="0">
                <a:latin typeface="Neo Sans Intel" pitchFamily="34" charset="0"/>
              </a:rPr>
              <a:t>Virtual Cloud VPN Multi Geo – Floating ENI</a:t>
            </a:r>
            <a:endParaRPr lang="en-US" dirty="0">
              <a:latin typeface="Neo Sans Inte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1870" y="1635911"/>
            <a:ext cx="84199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b="0" dirty="0">
                <a:latin typeface="Neo Sans Intel" pitchFamily="34" charset="0"/>
              </a:rPr>
              <a:t>Elastic Network Interface can be attached to an instance with an specific private IP Address and a Public IP Address.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0" dirty="0">
                <a:latin typeface="Neo Sans Intel" pitchFamily="34" charset="0"/>
              </a:rPr>
              <a:t>All subnets need to route traffic </a:t>
            </a:r>
            <a:r>
              <a:rPr lang="en-US" sz="2400" b="0" dirty="0" smtClean="0">
                <a:latin typeface="Neo Sans Intel" pitchFamily="34" charset="0"/>
              </a:rPr>
              <a:t>via </a:t>
            </a:r>
            <a:r>
              <a:rPr lang="en-US" sz="2400" b="0" dirty="0">
                <a:latin typeface="Neo Sans Intel" pitchFamily="34" charset="0"/>
              </a:rPr>
              <a:t>that interface.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0" dirty="0">
                <a:latin typeface="Neo Sans Intel" pitchFamily="34" charset="0"/>
              </a:rPr>
              <a:t>In case of instance  failure: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0" dirty="0">
                <a:latin typeface="Neo Sans Intel" pitchFamily="34" charset="0"/>
              </a:rPr>
              <a:t>Interface is </a:t>
            </a:r>
            <a:r>
              <a:rPr lang="en-US" sz="2400" b="0" dirty="0" smtClean="0">
                <a:latin typeface="Neo Sans Intel" pitchFamily="34" charset="0"/>
              </a:rPr>
              <a:t>detached </a:t>
            </a:r>
            <a:r>
              <a:rPr lang="en-US" sz="2400" b="0" dirty="0">
                <a:latin typeface="Neo Sans Intel" pitchFamily="34" charset="0"/>
              </a:rPr>
              <a:t>from failing instance and attached to the backup one.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0" dirty="0">
                <a:latin typeface="Neo Sans Intel" pitchFamily="34" charset="0"/>
              </a:rPr>
              <a:t>No changes </a:t>
            </a:r>
            <a:r>
              <a:rPr lang="en-US" sz="2400" b="0" dirty="0" smtClean="0">
                <a:latin typeface="Neo Sans Intel" pitchFamily="34" charset="0"/>
              </a:rPr>
              <a:t>need </a:t>
            </a:r>
            <a:r>
              <a:rPr lang="en-US" sz="2400" b="0" dirty="0">
                <a:latin typeface="Neo Sans Intel" pitchFamily="34" charset="0"/>
              </a:rPr>
              <a:t>to be done in all routing tables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0" dirty="0">
                <a:latin typeface="Neo Sans Intel" pitchFamily="34" charset="0"/>
              </a:rPr>
              <a:t>Downtime is </a:t>
            </a:r>
            <a:r>
              <a:rPr lang="en-US" sz="2400" b="0" u="sng" dirty="0">
                <a:latin typeface="Neo Sans Intel" pitchFamily="34" charset="0"/>
              </a:rPr>
              <a:t>less than 5 </a:t>
            </a:r>
            <a:r>
              <a:rPr lang="en-US" sz="2400" b="0" u="sng" dirty="0" err="1">
                <a:latin typeface="Neo Sans Intel" pitchFamily="34" charset="0"/>
              </a:rPr>
              <a:t>mins</a:t>
            </a:r>
            <a:r>
              <a:rPr lang="en-US" sz="2400" b="0" dirty="0" smtClean="0">
                <a:latin typeface="Neo Sans Intel" pitchFamily="34" charset="0"/>
              </a:rPr>
              <a:t>.</a:t>
            </a:r>
            <a:endParaRPr lang="en-US" sz="2400" b="0" dirty="0">
              <a:latin typeface="Neo Sans Int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9085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38" y="654396"/>
            <a:ext cx="8216900" cy="527050"/>
          </a:xfrm>
        </p:spPr>
        <p:txBody>
          <a:bodyPr/>
          <a:lstStyle/>
          <a:p>
            <a:r>
              <a:rPr lang="en-US" dirty="0" smtClean="0">
                <a:latin typeface="Neo Sans Intel" pitchFamily="34" charset="0"/>
              </a:rPr>
              <a:t>Virtual Cloud Network Infrastructure</a:t>
            </a:r>
            <a:endParaRPr lang="en-US" dirty="0">
              <a:latin typeface="Neo Sans Inte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37" y="1431986"/>
            <a:ext cx="6098485" cy="419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9263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90930" y="2623873"/>
            <a:ext cx="82169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es-AR" sz="4000" dirty="0" err="1" smtClean="0">
                <a:latin typeface="Neo Sans Intel" pitchFamily="34" charset="0"/>
              </a:rPr>
              <a:t>How</a:t>
            </a:r>
            <a:r>
              <a:rPr lang="es-AR" sz="4000" dirty="0" smtClean="0">
                <a:latin typeface="Neo Sans Intel" pitchFamily="34" charset="0"/>
              </a:rPr>
              <a:t> </a:t>
            </a:r>
            <a:r>
              <a:rPr lang="es-AR" sz="4000" dirty="0" err="1" smtClean="0">
                <a:latin typeface="Neo Sans Intel" pitchFamily="34" charset="0"/>
              </a:rPr>
              <a:t>it</a:t>
            </a:r>
            <a:r>
              <a:rPr lang="es-AR" sz="4000" dirty="0" smtClean="0">
                <a:latin typeface="Neo Sans Intel" pitchFamily="34" charset="0"/>
              </a:rPr>
              <a:t> </a:t>
            </a:r>
            <a:r>
              <a:rPr lang="es-AR" sz="4000" dirty="0" err="1" smtClean="0">
                <a:latin typeface="Neo Sans Intel" pitchFamily="34" charset="0"/>
              </a:rPr>
              <a:t>works</a:t>
            </a:r>
            <a:r>
              <a:rPr lang="es-AR" sz="4000" dirty="0" smtClean="0">
                <a:latin typeface="Neo Sans Intel" pitchFamily="34" charset="0"/>
              </a:rPr>
              <a:t>?</a:t>
            </a:r>
            <a:endParaRPr lang="en-US" sz="4000" dirty="0" smtClean="0">
              <a:latin typeface="Neo Sans Int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2047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82138" y="654396"/>
            <a:ext cx="8216900" cy="527050"/>
          </a:xfrm>
        </p:spPr>
        <p:txBody>
          <a:bodyPr/>
          <a:lstStyle/>
          <a:p>
            <a:r>
              <a:rPr lang="en-US" dirty="0" smtClean="0">
                <a:latin typeface="Neo Sans Intel" pitchFamily="34" charset="0"/>
              </a:rPr>
              <a:t>Cloud Formation + AWS cli</a:t>
            </a:r>
            <a:endParaRPr lang="en-US" dirty="0">
              <a:latin typeface="Neo Sans Inte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6" y="1457955"/>
            <a:ext cx="5688941" cy="766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219" y="2224030"/>
            <a:ext cx="5552087" cy="1277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6" y="2570672"/>
            <a:ext cx="1873563" cy="3492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698" y="3671214"/>
            <a:ext cx="4014446" cy="2486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4332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90930" y="2623873"/>
            <a:ext cx="82169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es-AR" sz="4000" dirty="0" err="1" smtClean="0">
                <a:latin typeface="Neo Sans Intel" pitchFamily="34" charset="0"/>
              </a:rPr>
              <a:t>Let’s</a:t>
            </a:r>
            <a:r>
              <a:rPr lang="es-AR" sz="4000" dirty="0" smtClean="0">
                <a:latin typeface="Neo Sans Intel" pitchFamily="34" charset="0"/>
              </a:rPr>
              <a:t> </a:t>
            </a:r>
            <a:r>
              <a:rPr lang="es-AR" sz="4000" dirty="0" err="1" smtClean="0">
                <a:latin typeface="Neo Sans Intel" pitchFamily="34" charset="0"/>
              </a:rPr>
              <a:t>create</a:t>
            </a:r>
            <a:r>
              <a:rPr lang="es-AR" sz="4000" dirty="0" smtClean="0">
                <a:latin typeface="Neo Sans Intel" pitchFamily="34" charset="0"/>
              </a:rPr>
              <a:t> </a:t>
            </a:r>
            <a:r>
              <a:rPr lang="es-AR" sz="4000" dirty="0" err="1" smtClean="0">
                <a:latin typeface="Neo Sans Intel" pitchFamily="34" charset="0"/>
              </a:rPr>
              <a:t>the</a:t>
            </a:r>
            <a:r>
              <a:rPr lang="es-AR" sz="4000" dirty="0" smtClean="0">
                <a:latin typeface="Neo Sans Intel" pitchFamily="34" charset="0"/>
              </a:rPr>
              <a:t> </a:t>
            </a:r>
            <a:r>
              <a:rPr lang="es-AR" sz="4000" dirty="0" err="1" smtClean="0">
                <a:latin typeface="Neo Sans Intel" pitchFamily="34" charset="0"/>
              </a:rPr>
              <a:t>Monitoring</a:t>
            </a:r>
            <a:r>
              <a:rPr lang="es-AR" sz="4000" dirty="0" smtClean="0">
                <a:latin typeface="Neo Sans Intel" pitchFamily="34" charset="0"/>
              </a:rPr>
              <a:t>!</a:t>
            </a:r>
            <a:endParaRPr lang="en-US" sz="4000" dirty="0" smtClean="0">
              <a:latin typeface="Neo Sans Int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820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30" name="Picture 14" descr="http://www.fullyautomatednagios.org/wordpress/wp-content/uploads/2011/02/screen_nagio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780" y="3813420"/>
            <a:ext cx="3879355" cy="245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38" y="654396"/>
            <a:ext cx="8216900" cy="527050"/>
          </a:xfrm>
        </p:spPr>
        <p:txBody>
          <a:bodyPr/>
          <a:lstStyle/>
          <a:p>
            <a:r>
              <a:rPr lang="en-US" dirty="0" smtClean="0">
                <a:latin typeface="Neo Sans Intel" pitchFamily="34" charset="0"/>
              </a:rPr>
              <a:t>External Distributed Infrastructure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78140" y="1151271"/>
            <a:ext cx="7894647" cy="3607168"/>
            <a:chOff x="383799" y="1311062"/>
            <a:chExt cx="7894647" cy="3969570"/>
          </a:xfrm>
        </p:grpSpPr>
        <p:pic>
          <p:nvPicPr>
            <p:cNvPr id="86024" name="Picture 8" descr="http://www.w3c.es/Presentaciones/2011/0223-OpenWebPlatform-MA/img/world_whit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799" y="1311062"/>
              <a:ext cx="7894647" cy="39473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2121328" y="2328762"/>
              <a:ext cx="607026" cy="513869"/>
              <a:chOff x="636004" y="1423559"/>
              <a:chExt cx="908533" cy="769105"/>
            </a:xfrm>
          </p:grpSpPr>
          <p:pic>
            <p:nvPicPr>
              <p:cNvPr id="86020" name="Picture 4" descr="http://intermty.net/assets/templates/intermty/imagenes/slider/webapp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004" y="1423559"/>
                <a:ext cx="908533" cy="7691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2" descr="http://cloud.ohloh.net/attachments/5135/smalllogo7_med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71398" y="1637758"/>
                <a:ext cx="421633" cy="447652"/>
              </a:xfrm>
              <a:prstGeom prst="rect">
                <a:avLst/>
              </a:prstGeom>
              <a:noFill/>
            </p:spPr>
          </p:pic>
        </p:grpSp>
        <p:grpSp>
          <p:nvGrpSpPr>
            <p:cNvPr id="80" name="Group 79"/>
            <p:cNvGrpSpPr/>
            <p:nvPr/>
          </p:nvGrpSpPr>
          <p:grpSpPr>
            <a:xfrm>
              <a:off x="5873809" y="2328762"/>
              <a:ext cx="607026" cy="513869"/>
              <a:chOff x="636004" y="1423559"/>
              <a:chExt cx="908533" cy="769105"/>
            </a:xfrm>
          </p:grpSpPr>
          <p:pic>
            <p:nvPicPr>
              <p:cNvPr id="81" name="Picture 4" descr="http://intermty.net/assets/templates/intermty/imagenes/slider/webapp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004" y="1423559"/>
                <a:ext cx="908533" cy="7691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2" descr="http://cloud.ohloh.net/attachments/5135/smalllogo7_med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71398" y="1637758"/>
                <a:ext cx="421633" cy="447652"/>
              </a:xfrm>
              <a:prstGeom prst="rect">
                <a:avLst/>
              </a:prstGeom>
              <a:noFill/>
            </p:spPr>
          </p:pic>
        </p:grpSp>
        <p:grpSp>
          <p:nvGrpSpPr>
            <p:cNvPr id="83" name="Group 82"/>
            <p:cNvGrpSpPr/>
            <p:nvPr/>
          </p:nvGrpSpPr>
          <p:grpSpPr>
            <a:xfrm>
              <a:off x="2953839" y="3413756"/>
              <a:ext cx="532917" cy="451133"/>
              <a:chOff x="636004" y="1423559"/>
              <a:chExt cx="908533" cy="769105"/>
            </a:xfrm>
          </p:grpSpPr>
          <p:pic>
            <p:nvPicPr>
              <p:cNvPr id="84" name="Picture 4" descr="http://intermty.net/assets/templates/intermty/imagenes/slider/webapps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004" y="1423559"/>
                <a:ext cx="908533" cy="7691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2" descr="http://cloud.ohloh.net/attachments/5135/smalllogo7_med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71398" y="1637758"/>
                <a:ext cx="421633" cy="447652"/>
              </a:xfrm>
              <a:prstGeom prst="rect">
                <a:avLst/>
              </a:prstGeom>
              <a:noFill/>
            </p:spPr>
          </p:pic>
        </p:grpSp>
        <p:grpSp>
          <p:nvGrpSpPr>
            <p:cNvPr id="86" name="Group 85"/>
            <p:cNvGrpSpPr/>
            <p:nvPr/>
          </p:nvGrpSpPr>
          <p:grpSpPr>
            <a:xfrm>
              <a:off x="4937669" y="2320052"/>
              <a:ext cx="607026" cy="513869"/>
              <a:chOff x="636004" y="1423559"/>
              <a:chExt cx="908533" cy="769105"/>
            </a:xfrm>
          </p:grpSpPr>
          <p:pic>
            <p:nvPicPr>
              <p:cNvPr id="87" name="Picture 4" descr="http://intermty.net/assets/templates/intermty/imagenes/slider/webapp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004" y="1423559"/>
                <a:ext cx="908533" cy="7691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2" descr="http://cloud.ohloh.net/attachments/5135/smalllogo7_med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71398" y="1637758"/>
                <a:ext cx="421633" cy="447652"/>
              </a:xfrm>
              <a:prstGeom prst="rect">
                <a:avLst/>
              </a:prstGeom>
              <a:noFill/>
            </p:spPr>
          </p:pic>
        </p:grpSp>
        <p:pic>
          <p:nvPicPr>
            <p:cNvPr id="86028" name="Picture 12" descr="http://1.bp.blogspot.com/-7aRhFnlWYV8/T0uBCnPU2OI/AAAAAAAAAJQ/PNqbCXHvD8M/s200/JENNAHHS+SHITTY+ARROW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160057">
              <a:off x="5043589" y="2803309"/>
              <a:ext cx="2123158" cy="2123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12" descr="http://1.bp.blogspot.com/-7aRhFnlWYV8/T0uBCnPU2OI/AAAAAAAAAJQ/PNqbCXHvD8M/s200/JENNAHHS+SHITTY+ARROW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160057">
              <a:off x="4174220" y="2759543"/>
              <a:ext cx="2123158" cy="2123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12" descr="http://1.bp.blogspot.com/-7aRhFnlWYV8/T0uBCnPU2OI/AAAAAAAAAJQ/PNqbCXHvD8M/s200/JENNAHHS+SHITTY+ARROW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39943" flipH="1">
              <a:off x="1436530" y="2801207"/>
              <a:ext cx="2123158" cy="2123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12" descr="http://1.bp.blogspot.com/-7aRhFnlWYV8/T0uBCnPU2OI/AAAAAAAAAJQ/PNqbCXHvD8M/s200/JENNAHHS+SHITTY+ARROW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39943" flipH="1">
              <a:off x="2591920" y="3777215"/>
              <a:ext cx="1503417" cy="1503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94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37" name="Picture 21" descr="http://img.ehowcdn.com/article-new/ehow/images/a06/qu/rl/sync-pc-suite-outlook-800x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241" y="2351557"/>
            <a:ext cx="1115790" cy="76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2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92" y="3036857"/>
            <a:ext cx="4405406" cy="2913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38" y="654396"/>
            <a:ext cx="8216900" cy="527050"/>
          </a:xfrm>
        </p:spPr>
        <p:txBody>
          <a:bodyPr/>
          <a:lstStyle/>
          <a:p>
            <a:r>
              <a:rPr lang="en-US" dirty="0" smtClean="0">
                <a:latin typeface="Neo Sans Intel" pitchFamily="34" charset="0"/>
              </a:rPr>
              <a:t>Cloud Monitoring Architecture</a:t>
            </a:r>
          </a:p>
        </p:txBody>
      </p:sp>
      <p:pic>
        <p:nvPicPr>
          <p:cNvPr id="8602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951" y="4604655"/>
            <a:ext cx="1195387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429" y="4604654"/>
            <a:ext cx="1195387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766" y="4590364"/>
            <a:ext cx="1195387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799263" y="3348832"/>
            <a:ext cx="1808503" cy="1096758"/>
            <a:chOff x="2258400" y="3348832"/>
            <a:chExt cx="1808503" cy="1096758"/>
          </a:xfrm>
        </p:grpSpPr>
        <p:grpSp>
          <p:nvGrpSpPr>
            <p:cNvPr id="7" name="Group 6"/>
            <p:cNvGrpSpPr/>
            <p:nvPr/>
          </p:nvGrpSpPr>
          <p:grpSpPr>
            <a:xfrm>
              <a:off x="2258400" y="3348832"/>
              <a:ext cx="1808503" cy="1096758"/>
              <a:chOff x="2155203" y="4126578"/>
              <a:chExt cx="1610269" cy="1096758"/>
            </a:xfrm>
          </p:grpSpPr>
          <p:pic>
            <p:nvPicPr>
              <p:cNvPr id="86027" name="Picture 1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5203" y="4126578"/>
                <a:ext cx="1610269" cy="10967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9" name="Picture 8" descr="http://www.nielshorn.net/_images/ico_nagios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0007" y="4564555"/>
                <a:ext cx="304800" cy="3048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6030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396" y="3873964"/>
              <a:ext cx="479452" cy="435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6031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148" y="4843120"/>
            <a:ext cx="511559" cy="56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96" y="4843120"/>
            <a:ext cx="511559" cy="56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679" y="4843120"/>
            <a:ext cx="511559" cy="56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921689" y="1279888"/>
            <a:ext cx="2859309" cy="1891313"/>
            <a:chOff x="5114989" y="1271033"/>
            <a:chExt cx="3875170" cy="2563263"/>
          </a:xfrm>
        </p:grpSpPr>
        <p:pic>
          <p:nvPicPr>
            <p:cNvPr id="86033" name="Picture 1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4989" y="1271033"/>
              <a:ext cx="3875170" cy="2563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1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3048" y="2697149"/>
              <a:ext cx="1195387" cy="1038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1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2385" y="2682859"/>
              <a:ext cx="1195387" cy="1038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9" name="Group 48"/>
            <p:cNvGrpSpPr/>
            <p:nvPr/>
          </p:nvGrpSpPr>
          <p:grpSpPr>
            <a:xfrm>
              <a:off x="5823882" y="1441327"/>
              <a:ext cx="1808503" cy="1096758"/>
              <a:chOff x="2258400" y="3348832"/>
              <a:chExt cx="1808503" cy="1096758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2258400" y="3348832"/>
                <a:ext cx="1808503" cy="1096758"/>
                <a:chOff x="2155203" y="4126578"/>
                <a:chExt cx="1610269" cy="1096758"/>
              </a:xfrm>
            </p:grpSpPr>
            <p:pic>
              <p:nvPicPr>
                <p:cNvPr id="52" name="Picture 11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55203" y="4126578"/>
                  <a:ext cx="1610269" cy="10967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3" name="Picture 8" descr="http://www.nielshorn.net/_images/ico_nagios.png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50007" y="4564555"/>
                  <a:ext cx="304800" cy="3048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51" name="Picture 14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6396" y="3873964"/>
                <a:ext cx="479452" cy="435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5" name="Picture 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1015" y="2935615"/>
              <a:ext cx="511559" cy="561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4298" y="2935615"/>
              <a:ext cx="511559" cy="561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2919677" y="1495997"/>
            <a:ext cx="1731177" cy="911754"/>
            <a:chOff x="2710194" y="1391005"/>
            <a:chExt cx="1930529" cy="1016746"/>
          </a:xfrm>
        </p:grpSpPr>
        <p:pic>
          <p:nvPicPr>
            <p:cNvPr id="86035" name="Picture 19" descr="http://www.howto-connect.com/wp-content/uploads/cloud-storage-service-logo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194" y="1391005"/>
              <a:ext cx="1930529" cy="101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3309074" y="1572495"/>
              <a:ext cx="81144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err="1" smtClean="0">
                  <a:latin typeface="Neo Sans Intel" pitchFamily="34" charset="0"/>
                </a:rPr>
                <a:t>Hostgroups</a:t>
              </a:r>
              <a:endParaRPr lang="en-US" sz="1000" dirty="0" smtClean="0">
                <a:latin typeface="Neo Sans Intel" pitchFamily="34" charset="0"/>
              </a:endParaRPr>
            </a:p>
            <a:p>
              <a:r>
                <a:rPr lang="es-AR" sz="1000" dirty="0" err="1" smtClean="0">
                  <a:latin typeface="Neo Sans Intel" pitchFamily="34" charset="0"/>
                </a:rPr>
                <a:t>Services</a:t>
              </a:r>
              <a:endParaRPr lang="es-AR" sz="1000" dirty="0" smtClean="0">
                <a:latin typeface="Neo Sans Intel" pitchFamily="34" charset="0"/>
              </a:endParaRPr>
            </a:p>
            <a:p>
              <a:r>
                <a:rPr lang="es-AR" sz="1000" dirty="0" err="1" smtClean="0">
                  <a:latin typeface="Neo Sans Intel" pitchFamily="34" charset="0"/>
                </a:rPr>
                <a:t>Contacts</a:t>
              </a:r>
              <a:endParaRPr lang="es-AR" sz="1000" dirty="0" smtClean="0">
                <a:latin typeface="Neo Sans Intel" pitchFamily="34" charset="0"/>
              </a:endParaRPr>
            </a:p>
            <a:p>
              <a:r>
                <a:rPr lang="es-AR" sz="1000" dirty="0" smtClean="0">
                  <a:latin typeface="Neo Sans Intel" pitchFamily="34" charset="0"/>
                </a:rPr>
                <a:t>Scripts</a:t>
              </a:r>
              <a:endParaRPr lang="en-US" sz="1000" dirty="0"/>
            </a:p>
          </p:txBody>
        </p:sp>
      </p:grpSp>
      <p:pic>
        <p:nvPicPr>
          <p:cNvPr id="73" name="Picture 21" descr="http://img.ehowcdn.com/article-new/ehow/images/a06/qu/rl/sync-pc-suite-outlook-800x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654" y="1579228"/>
            <a:ext cx="1115790" cy="76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Group 73"/>
          <p:cNvGrpSpPr/>
          <p:nvPr/>
        </p:nvGrpSpPr>
        <p:grpSpPr>
          <a:xfrm>
            <a:off x="241689" y="1417131"/>
            <a:ext cx="2026119" cy="1340193"/>
            <a:chOff x="5114989" y="1271033"/>
            <a:chExt cx="3875170" cy="2563263"/>
          </a:xfrm>
        </p:grpSpPr>
        <p:pic>
          <p:nvPicPr>
            <p:cNvPr id="75" name="Picture 1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4989" y="1271033"/>
              <a:ext cx="3875170" cy="2563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" name="Picture 1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3048" y="2697149"/>
              <a:ext cx="1195387" cy="1038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" name="Picture 1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2385" y="2682859"/>
              <a:ext cx="1195387" cy="1038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8" name="Group 77"/>
            <p:cNvGrpSpPr/>
            <p:nvPr/>
          </p:nvGrpSpPr>
          <p:grpSpPr>
            <a:xfrm>
              <a:off x="5823882" y="1441327"/>
              <a:ext cx="1808503" cy="1096758"/>
              <a:chOff x="2258400" y="3348832"/>
              <a:chExt cx="1808503" cy="1096758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2258400" y="3348832"/>
                <a:ext cx="1808503" cy="1096758"/>
                <a:chOff x="2155203" y="4126578"/>
                <a:chExt cx="1610269" cy="1096758"/>
              </a:xfrm>
            </p:grpSpPr>
            <p:pic>
              <p:nvPicPr>
                <p:cNvPr id="83" name="Picture 11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55203" y="4126578"/>
                  <a:ext cx="1610269" cy="10967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4" name="Picture 8" descr="http://www.nielshorn.net/_images/ico_nagios.png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50007" y="4564555"/>
                  <a:ext cx="304800" cy="3048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2" name="Picture 14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6396" y="3873964"/>
                <a:ext cx="479452" cy="435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9" name="Picture 1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1015" y="2935615"/>
              <a:ext cx="511559" cy="561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" name="Picture 1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4298" y="2935615"/>
              <a:ext cx="511559" cy="561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6" name="Picture 21" descr="http://img.ehowcdn.com/article-new/ehow/images/a06/qu/rl/sync-pc-suite-outlook-800x80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60" y="1658746"/>
            <a:ext cx="642402" cy="4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8" name="Picture 2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37449" flipV="1">
            <a:off x="2590208" y="4519581"/>
            <a:ext cx="808725" cy="9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2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2836" flipV="1">
            <a:off x="3068320" y="4534203"/>
            <a:ext cx="808725" cy="9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2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2836" flipV="1">
            <a:off x="6651034" y="2261559"/>
            <a:ext cx="462072" cy="5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2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2836" flipV="1">
            <a:off x="729872" y="2111359"/>
            <a:ext cx="4079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4238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38" y="654396"/>
            <a:ext cx="8216900" cy="527050"/>
          </a:xfrm>
        </p:spPr>
        <p:txBody>
          <a:bodyPr/>
          <a:lstStyle/>
          <a:p>
            <a:r>
              <a:rPr lang="en-US" dirty="0" smtClean="0">
                <a:latin typeface="Neo Sans Intel" pitchFamily="34" charset="0"/>
              </a:rPr>
              <a:t>Cloud Monitoring Architecture - Tools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512406" y="1372746"/>
            <a:ext cx="82169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sz="2000" dirty="0" smtClean="0">
                <a:latin typeface="Neo Sans Intel" pitchFamily="34" charset="0"/>
              </a:rPr>
              <a:t>MK </a:t>
            </a:r>
            <a:r>
              <a:rPr lang="en-US" sz="2000" dirty="0" err="1" smtClean="0">
                <a:latin typeface="Neo Sans Intel" pitchFamily="34" charset="0"/>
              </a:rPr>
              <a:t>Livestatus</a:t>
            </a:r>
            <a:endParaRPr lang="en-US" sz="2000" dirty="0">
              <a:latin typeface="Neo Sans Inte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2138" y="1974015"/>
            <a:ext cx="8419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1800" b="0" dirty="0" smtClean="0">
                <a:latin typeface="Neo Sans Intel" pitchFamily="34" charset="0"/>
              </a:rPr>
              <a:t>Opens </a:t>
            </a:r>
            <a:r>
              <a:rPr lang="en-US" sz="1800" b="0" dirty="0">
                <a:latin typeface="Neo Sans Intel" pitchFamily="34" charset="0"/>
              </a:rPr>
              <a:t>a socket by which data can be retrieved on </a:t>
            </a:r>
            <a:r>
              <a:rPr lang="en-US" sz="1800" b="0" dirty="0" smtClean="0">
                <a:latin typeface="Neo Sans Intel" pitchFamily="34" charset="0"/>
              </a:rPr>
              <a:t>demand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800" b="0" dirty="0">
                <a:latin typeface="Neo Sans Intel" pitchFamily="34" charset="0"/>
              </a:rPr>
              <a:t>The socket allows you to send a request for hosts, services </a:t>
            </a:r>
            <a:r>
              <a:rPr lang="en-US" sz="1800" b="0" dirty="0" smtClean="0">
                <a:latin typeface="Neo Sans Intel" pitchFamily="34" charset="0"/>
              </a:rPr>
              <a:t>or </a:t>
            </a:r>
            <a:r>
              <a:rPr lang="en-US" sz="1800" b="0" dirty="0">
                <a:latin typeface="Neo Sans Intel" pitchFamily="34" charset="0"/>
              </a:rPr>
              <a:t>other pieces of data and get an immediate answer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800" b="0" dirty="0" smtClean="0">
                <a:latin typeface="Neo Sans Intel" pitchFamily="34" charset="0"/>
              </a:rPr>
              <a:t>Scales </a:t>
            </a:r>
            <a:r>
              <a:rPr lang="en-US" sz="1800" b="0" dirty="0">
                <a:latin typeface="Neo Sans Intel" pitchFamily="34" charset="0"/>
              </a:rPr>
              <a:t>fairly well to large installations, even beyond 50.000 </a:t>
            </a:r>
            <a:r>
              <a:rPr lang="en-US" sz="1800" b="0" dirty="0" smtClean="0">
                <a:latin typeface="Neo Sans Intel" pitchFamily="34" charset="0"/>
              </a:rPr>
              <a:t>services</a:t>
            </a:r>
            <a:endParaRPr lang="en-US" sz="1800" b="0" dirty="0">
              <a:latin typeface="Neo Sans Inte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593529" y="3484575"/>
            <a:ext cx="82169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sz="2000" dirty="0" err="1" smtClean="0">
                <a:latin typeface="Neo Sans Intel" pitchFamily="34" charset="0"/>
              </a:rPr>
              <a:t>RESTlos</a:t>
            </a:r>
            <a:endParaRPr lang="en-US" sz="2000" dirty="0">
              <a:latin typeface="Neo Sans Inte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3261" y="4085844"/>
            <a:ext cx="84199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1800" b="0" dirty="0" smtClean="0">
                <a:latin typeface="Neo Sans Intel" pitchFamily="34" charset="0"/>
              </a:rPr>
              <a:t>Is a generic </a:t>
            </a:r>
            <a:r>
              <a:rPr lang="en-US" sz="1800" b="0" dirty="0" err="1" smtClean="0">
                <a:latin typeface="Neo Sans Intel" pitchFamily="34" charset="0"/>
              </a:rPr>
              <a:t>Nagios</a:t>
            </a:r>
            <a:r>
              <a:rPr lang="en-US" sz="1800" b="0" dirty="0" smtClean="0">
                <a:latin typeface="Neo Sans Intel" pitchFamily="34" charset="0"/>
              </a:rPr>
              <a:t> API (it can be used with every core that understands the </a:t>
            </a:r>
            <a:r>
              <a:rPr lang="en-US" sz="1800" b="0" dirty="0" err="1" smtClean="0">
                <a:latin typeface="Neo Sans Intel" pitchFamily="34" charset="0"/>
              </a:rPr>
              <a:t>nagios</a:t>
            </a:r>
            <a:r>
              <a:rPr lang="en-US" sz="1800" b="0" dirty="0" smtClean="0">
                <a:latin typeface="Neo Sans Intel" pitchFamily="34" charset="0"/>
              </a:rPr>
              <a:t> configuration syntax)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800" b="0" dirty="0" smtClean="0">
                <a:latin typeface="Neo Sans Intel" pitchFamily="34" charset="0"/>
              </a:rPr>
              <a:t>Provides </a:t>
            </a:r>
            <a:r>
              <a:rPr lang="en-US" sz="1800" b="0" dirty="0">
                <a:latin typeface="Neo Sans Intel" pitchFamily="34" charset="0"/>
              </a:rPr>
              <a:t>a </a:t>
            </a:r>
            <a:r>
              <a:rPr lang="en-US" sz="1800" b="0" dirty="0" err="1">
                <a:latin typeface="Neo Sans Intel" pitchFamily="34" charset="0"/>
              </a:rPr>
              <a:t>RESTful</a:t>
            </a:r>
            <a:r>
              <a:rPr lang="en-US" sz="1800" b="0" dirty="0">
                <a:latin typeface="Neo Sans Intel" pitchFamily="34" charset="0"/>
              </a:rPr>
              <a:t> </a:t>
            </a:r>
            <a:r>
              <a:rPr lang="en-US" sz="1800" b="0" dirty="0" err="1">
                <a:latin typeface="Neo Sans Intel" pitchFamily="34" charset="0"/>
              </a:rPr>
              <a:t>api</a:t>
            </a:r>
            <a:r>
              <a:rPr lang="en-US" sz="1800" b="0" dirty="0">
                <a:latin typeface="Neo Sans Intel" pitchFamily="34" charset="0"/>
              </a:rPr>
              <a:t> for generating any standard </a:t>
            </a:r>
            <a:r>
              <a:rPr lang="en-US" sz="1800" b="0" dirty="0" err="1">
                <a:latin typeface="Neo Sans Intel" pitchFamily="34" charset="0"/>
              </a:rPr>
              <a:t>nagios</a:t>
            </a:r>
            <a:r>
              <a:rPr lang="en-US" sz="1800" b="0" dirty="0">
                <a:latin typeface="Neo Sans Intel" pitchFamily="34" charset="0"/>
              </a:rPr>
              <a:t> </a:t>
            </a:r>
            <a:r>
              <a:rPr lang="en-US" sz="1800" b="0" dirty="0" smtClean="0">
                <a:latin typeface="Neo Sans Intel" pitchFamily="34" charset="0"/>
              </a:rPr>
              <a:t>		     object</a:t>
            </a:r>
            <a:r>
              <a:rPr lang="en-US" sz="1800" b="0" dirty="0">
                <a:latin typeface="Neo Sans Intel" pitchFamily="34" charset="0"/>
              </a:rPr>
              <a:t>, modify it or delete </a:t>
            </a:r>
            <a:r>
              <a:rPr lang="en-US" sz="1800" b="0" dirty="0" smtClean="0">
                <a:latin typeface="Neo Sans Intel" pitchFamily="34" charset="0"/>
              </a:rPr>
              <a:t>it</a:t>
            </a:r>
            <a:endParaRPr lang="en-US" sz="1800" b="0" dirty="0">
              <a:latin typeface="Neo Sans Intel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1800" b="0" dirty="0" smtClean="0">
                <a:latin typeface="Neo Sans Intel" pitchFamily="34" charset="0"/>
              </a:rPr>
              <a:t>Open Source code</a:t>
            </a:r>
            <a:endParaRPr lang="en-US" sz="1800" b="0" dirty="0">
              <a:latin typeface="Neo Sans Int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80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38" y="654396"/>
            <a:ext cx="8216900" cy="527050"/>
          </a:xfrm>
        </p:spPr>
        <p:txBody>
          <a:bodyPr/>
          <a:lstStyle/>
          <a:p>
            <a:r>
              <a:rPr lang="en-US" dirty="0" smtClean="0">
                <a:latin typeface="Neo Sans Intel" pitchFamily="34" charset="0"/>
              </a:rPr>
              <a:t>About me</a:t>
            </a:r>
            <a:endParaRPr lang="en-US" dirty="0">
              <a:latin typeface="Neo Sans Inte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0664" y="1372788"/>
            <a:ext cx="82486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Tx/>
              <a:buChar char="-"/>
            </a:pPr>
            <a:r>
              <a:rPr lang="en-US" sz="3000" b="0" dirty="0" smtClean="0">
                <a:latin typeface="Neo Sans Intel" pitchFamily="34" charset="0"/>
              </a:rPr>
              <a:t> From Córdoba, Argentina</a:t>
            </a:r>
          </a:p>
          <a:p>
            <a:pPr algn="l">
              <a:buFontTx/>
              <a:buChar char="-"/>
            </a:pPr>
            <a:r>
              <a:rPr lang="en-US" sz="3000" b="0" dirty="0" smtClean="0">
                <a:latin typeface="Neo Sans Intel" pitchFamily="34" charset="0"/>
              </a:rPr>
              <a:t> System Administrator</a:t>
            </a:r>
          </a:p>
          <a:p>
            <a:pPr algn="l">
              <a:buFontTx/>
              <a:buChar char="-"/>
            </a:pPr>
            <a:r>
              <a:rPr lang="en-US" sz="3000" b="0" dirty="0" smtClean="0">
                <a:latin typeface="Neo Sans Intel" pitchFamily="34" charset="0"/>
              </a:rPr>
              <a:t> Working last 8 years in IT Companies</a:t>
            </a:r>
          </a:p>
          <a:p>
            <a:pPr algn="l">
              <a:buFontTx/>
              <a:buChar char="-"/>
            </a:pPr>
            <a:r>
              <a:rPr lang="en-US" sz="3000" b="0" dirty="0" smtClean="0">
                <a:latin typeface="Neo Sans Intel" pitchFamily="34" charset="0"/>
              </a:rPr>
              <a:t> Working in Intel IT since April 2011</a:t>
            </a:r>
          </a:p>
        </p:txBody>
      </p:sp>
    </p:spTree>
    <p:extLst>
      <p:ext uri="{BB962C8B-B14F-4D97-AF65-F5344CB8AC3E}">
        <p14:creationId xmlns:p14="http://schemas.microsoft.com/office/powerpoint/2010/main" val="24007096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38" y="654396"/>
            <a:ext cx="8216900" cy="527050"/>
          </a:xfrm>
        </p:spPr>
        <p:txBody>
          <a:bodyPr/>
          <a:lstStyle/>
          <a:p>
            <a:r>
              <a:rPr lang="en-US" dirty="0" smtClean="0">
                <a:latin typeface="Neo Sans Intel" pitchFamily="34" charset="0"/>
              </a:rPr>
              <a:t>Cloud Monitoring Architecture - Tools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512406" y="1372746"/>
            <a:ext cx="82169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sz="2000" dirty="0" err="1">
                <a:latin typeface="Neo Sans Intel" pitchFamily="34" charset="0"/>
              </a:rPr>
              <a:t>i</a:t>
            </a:r>
            <a:r>
              <a:rPr lang="en-US" sz="2000" dirty="0" err="1" smtClean="0">
                <a:latin typeface="Neo Sans Intel" pitchFamily="34" charset="0"/>
              </a:rPr>
              <a:t>watch</a:t>
            </a:r>
            <a:endParaRPr lang="en-US" sz="2000" dirty="0">
              <a:latin typeface="Neo Sans Inte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2138" y="1974015"/>
            <a:ext cx="84199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1800" b="0" dirty="0" smtClean="0">
                <a:latin typeface="Neo Sans Intel" pitchFamily="34" charset="0"/>
              </a:rPr>
              <a:t>Written </a:t>
            </a:r>
            <a:r>
              <a:rPr lang="en-US" sz="1800" b="0" dirty="0">
                <a:latin typeface="Neo Sans Intel" pitchFamily="34" charset="0"/>
              </a:rPr>
              <a:t>in Perl and based on </a:t>
            </a:r>
            <a:r>
              <a:rPr lang="en-US" sz="1800" b="0" dirty="0" err="1">
                <a:latin typeface="Neo Sans Intel" pitchFamily="34" charset="0"/>
              </a:rPr>
              <a:t>inotify</a:t>
            </a:r>
            <a:r>
              <a:rPr lang="en-US" sz="1800" b="0" dirty="0">
                <a:latin typeface="Neo Sans Intel" pitchFamily="34" charset="0"/>
              </a:rPr>
              <a:t>, a file change notification system, a kernel feature that allows applications to request the monitoring of a set of files against a list of </a:t>
            </a:r>
            <a:r>
              <a:rPr lang="en-US" sz="1800" b="0" dirty="0" smtClean="0">
                <a:latin typeface="Neo Sans Intel" pitchFamily="34" charset="0"/>
              </a:rPr>
              <a:t>events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800" b="0" dirty="0" smtClean="0">
                <a:latin typeface="Neo Sans Intel" pitchFamily="34" charset="0"/>
              </a:rPr>
              <a:t>Can </a:t>
            </a:r>
            <a:r>
              <a:rPr lang="en-US" sz="1800" b="0" dirty="0">
                <a:latin typeface="Neo Sans Intel" pitchFamily="34" charset="0"/>
              </a:rPr>
              <a:t>watch directory </a:t>
            </a:r>
            <a:r>
              <a:rPr lang="en-US" sz="1800" b="0" dirty="0" smtClean="0">
                <a:latin typeface="Neo Sans Intel" pitchFamily="34" charset="0"/>
              </a:rPr>
              <a:t>recursively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800" b="0" dirty="0">
                <a:latin typeface="Neo Sans Intel" pitchFamily="34" charset="0"/>
              </a:rPr>
              <a:t>C</a:t>
            </a:r>
            <a:r>
              <a:rPr lang="en-US" sz="1800" b="0" dirty="0" smtClean="0">
                <a:latin typeface="Neo Sans Intel" pitchFamily="34" charset="0"/>
              </a:rPr>
              <a:t>an </a:t>
            </a:r>
            <a:r>
              <a:rPr lang="en-US" sz="1800" b="0" dirty="0">
                <a:latin typeface="Neo Sans Intel" pitchFamily="34" charset="0"/>
              </a:rPr>
              <a:t>execute command if an event </a:t>
            </a:r>
            <a:r>
              <a:rPr lang="en-US" sz="1800" b="0" dirty="0" smtClean="0">
                <a:latin typeface="Neo Sans Intel" pitchFamily="34" charset="0"/>
              </a:rPr>
              <a:t>occurs</a:t>
            </a:r>
            <a:endParaRPr lang="en-US" sz="1800" b="0" dirty="0">
              <a:latin typeface="Neo Sans Inte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593529" y="3484575"/>
            <a:ext cx="82169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sz="2000" dirty="0" err="1" smtClean="0">
                <a:latin typeface="Neo Sans Intel" pitchFamily="34" charset="0"/>
              </a:rPr>
              <a:t>Webinject</a:t>
            </a:r>
            <a:endParaRPr lang="en-US" sz="2000" dirty="0">
              <a:latin typeface="Neo Sans Inte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3260" y="4085844"/>
            <a:ext cx="66038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1800" b="0" dirty="0" smtClean="0">
                <a:latin typeface="Neo Sans Intel" pitchFamily="34" charset="0"/>
              </a:rPr>
              <a:t>Is </a:t>
            </a:r>
            <a:r>
              <a:rPr lang="en-US" sz="1800" b="0" dirty="0">
                <a:latin typeface="Neo Sans Intel" pitchFamily="34" charset="0"/>
              </a:rPr>
              <a:t>a free tool for automated testing of web applications and web services. </a:t>
            </a:r>
            <a:endParaRPr lang="en-US" sz="1800" b="0" dirty="0" smtClean="0">
              <a:latin typeface="Neo Sans Intel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1800" b="0" dirty="0" smtClean="0">
                <a:latin typeface="Neo Sans Intel" pitchFamily="34" charset="0"/>
              </a:rPr>
              <a:t>It </a:t>
            </a:r>
            <a:r>
              <a:rPr lang="en-US" sz="1800" b="0" dirty="0">
                <a:latin typeface="Neo Sans Intel" pitchFamily="34" charset="0"/>
              </a:rPr>
              <a:t>can be used to test individual system components that have HTTP interfaces. </a:t>
            </a:r>
            <a:endParaRPr lang="en-US" sz="1800" b="0" dirty="0" smtClean="0">
              <a:latin typeface="Neo Sans Intel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1800" b="0" dirty="0" smtClean="0">
                <a:latin typeface="Neo Sans Intel" pitchFamily="34" charset="0"/>
              </a:rPr>
              <a:t>Offers </a:t>
            </a:r>
            <a:r>
              <a:rPr lang="en-US" sz="1800" b="0" dirty="0">
                <a:latin typeface="Neo Sans Intel" pitchFamily="34" charset="0"/>
              </a:rPr>
              <a:t>real-time results display and may also be used for monitoring system response times</a:t>
            </a:r>
          </a:p>
        </p:txBody>
      </p:sp>
    </p:spTree>
    <p:extLst>
      <p:ext uri="{BB962C8B-B14F-4D97-AF65-F5344CB8AC3E}">
        <p14:creationId xmlns:p14="http://schemas.microsoft.com/office/powerpoint/2010/main" val="17510199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3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87" y="1245277"/>
            <a:ext cx="5574862" cy="454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38" y="654396"/>
            <a:ext cx="8216900" cy="527050"/>
          </a:xfrm>
        </p:spPr>
        <p:txBody>
          <a:bodyPr/>
          <a:lstStyle/>
          <a:p>
            <a:r>
              <a:rPr lang="en-US" dirty="0" smtClean="0">
                <a:latin typeface="Neo Sans Intel" pitchFamily="34" charset="0"/>
              </a:rPr>
              <a:t>Cloud Monitoring Architecture - Integration</a:t>
            </a:r>
          </a:p>
        </p:txBody>
      </p:sp>
      <p:pic>
        <p:nvPicPr>
          <p:cNvPr id="8602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980" y="4309256"/>
            <a:ext cx="1195387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702" y="4309255"/>
            <a:ext cx="1195387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263" y="4309254"/>
            <a:ext cx="1195387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31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910" y="4547721"/>
            <a:ext cx="511559" cy="56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69" y="4547721"/>
            <a:ext cx="511559" cy="56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176" y="4562010"/>
            <a:ext cx="511559" cy="56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2" name="Picture 2" descr="Nagi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980" y="1876695"/>
            <a:ext cx="1335511" cy="31497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54" name="Rectangle 53"/>
          <p:cNvSpPr/>
          <p:nvPr/>
        </p:nvSpPr>
        <p:spPr>
          <a:xfrm>
            <a:off x="1285980" y="2315539"/>
            <a:ext cx="1056765" cy="8617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b="0" dirty="0" err="1" smtClean="0">
                <a:latin typeface="Neo Sans Intel" pitchFamily="34" charset="0"/>
              </a:rPr>
              <a:t>Mklive</a:t>
            </a:r>
            <a:r>
              <a:rPr lang="en-US" sz="1000" b="0" dirty="0">
                <a:latin typeface="Neo Sans Intel" pitchFamily="34" charset="0"/>
              </a:rPr>
              <a:t> </a:t>
            </a:r>
            <a:r>
              <a:rPr lang="en-US" sz="1000" b="0" dirty="0" smtClean="0">
                <a:latin typeface="Neo Sans Intel" pitchFamily="34" charset="0"/>
              </a:rPr>
              <a:t>broker</a:t>
            </a:r>
          </a:p>
          <a:p>
            <a:r>
              <a:rPr lang="es-AR" sz="1000" b="0" dirty="0" err="1" smtClean="0">
                <a:latin typeface="Neo Sans Intel" pitchFamily="34" charset="0"/>
              </a:rPr>
              <a:t>RESTlos</a:t>
            </a:r>
            <a:endParaRPr lang="es-AR" sz="1000" b="0" dirty="0" smtClean="0">
              <a:latin typeface="Neo Sans Intel" pitchFamily="34" charset="0"/>
            </a:endParaRPr>
          </a:p>
          <a:p>
            <a:r>
              <a:rPr lang="es-AR" sz="1000" b="0" dirty="0" err="1" smtClean="0">
                <a:latin typeface="Neo Sans Intel" pitchFamily="34" charset="0"/>
              </a:rPr>
              <a:t>Plugins</a:t>
            </a:r>
            <a:endParaRPr lang="es-AR" sz="1000" b="0" dirty="0" smtClean="0">
              <a:latin typeface="Neo Sans Intel" pitchFamily="34" charset="0"/>
            </a:endParaRPr>
          </a:p>
          <a:p>
            <a:r>
              <a:rPr lang="es-AR" sz="1000" b="0" dirty="0" err="1" smtClean="0">
                <a:latin typeface="Neo Sans Intel" pitchFamily="34" charset="0"/>
              </a:rPr>
              <a:t>Webinject</a:t>
            </a:r>
            <a:endParaRPr lang="es-AR" sz="1000" b="0" dirty="0" smtClean="0">
              <a:latin typeface="Neo Sans Intel" pitchFamily="34" charset="0"/>
            </a:endParaRPr>
          </a:p>
          <a:p>
            <a:r>
              <a:rPr lang="es-AR" sz="1000" b="0" dirty="0" err="1" smtClean="0">
                <a:latin typeface="Neo Sans Intel" pitchFamily="34" charset="0"/>
              </a:rPr>
              <a:t>iwatch</a:t>
            </a:r>
            <a:endParaRPr lang="en-US" sz="1000" b="0" dirty="0"/>
          </a:p>
        </p:txBody>
      </p:sp>
      <p:sp>
        <p:nvSpPr>
          <p:cNvPr id="57" name="Right Arrow 56"/>
          <p:cNvSpPr/>
          <p:nvPr/>
        </p:nvSpPr>
        <p:spPr bwMode="auto">
          <a:xfrm>
            <a:off x="2583664" y="2520485"/>
            <a:ext cx="268165" cy="451881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72" tIns="45688" rIns="91372" bIns="4568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918701" y="2346316"/>
            <a:ext cx="33166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1200" b="0" dirty="0" err="1" smtClean="0">
                <a:latin typeface="Neo Sans Intel" pitchFamily="34" charset="0"/>
              </a:rPr>
              <a:t>Mklive</a:t>
            </a:r>
            <a:r>
              <a:rPr lang="en-US" sz="1200" b="0" dirty="0" smtClean="0">
                <a:latin typeface="Neo Sans Intel" pitchFamily="34" charset="0"/>
              </a:rPr>
              <a:t> for output data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AR" sz="1200" b="0" dirty="0" err="1" smtClean="0">
                <a:latin typeface="Neo Sans Intel" pitchFamily="34" charset="0"/>
              </a:rPr>
              <a:t>RESTlos</a:t>
            </a:r>
            <a:r>
              <a:rPr lang="es-AR" sz="1200" b="0" dirty="0" smtClean="0">
                <a:latin typeface="Neo Sans Intel" pitchFamily="34" charset="0"/>
              </a:rPr>
              <a:t> </a:t>
            </a:r>
            <a:r>
              <a:rPr lang="es-AR" sz="1200" b="0" dirty="0" err="1" smtClean="0">
                <a:latin typeface="Neo Sans Intel" pitchFamily="34" charset="0"/>
              </a:rPr>
              <a:t>for</a:t>
            </a:r>
            <a:r>
              <a:rPr lang="es-AR" sz="1200" b="0" dirty="0" smtClean="0">
                <a:latin typeface="Neo Sans Intel" pitchFamily="34" charset="0"/>
              </a:rPr>
              <a:t> </a:t>
            </a:r>
            <a:r>
              <a:rPr lang="es-AR" sz="1200" b="0" dirty="0" err="1" smtClean="0">
                <a:latin typeface="Neo Sans Intel" pitchFamily="34" charset="0"/>
              </a:rPr>
              <a:t>adding</a:t>
            </a:r>
            <a:r>
              <a:rPr lang="es-AR" sz="1200" b="0" dirty="0" smtClean="0">
                <a:latin typeface="Neo Sans Intel" pitchFamily="34" charset="0"/>
              </a:rPr>
              <a:t>/</a:t>
            </a:r>
            <a:r>
              <a:rPr lang="es-AR" sz="1200" b="0" dirty="0" err="1" smtClean="0">
                <a:latin typeface="Neo Sans Intel" pitchFamily="34" charset="0"/>
              </a:rPr>
              <a:t>removing</a:t>
            </a:r>
            <a:r>
              <a:rPr lang="es-AR" sz="1200" b="0" dirty="0" smtClean="0">
                <a:latin typeface="Neo Sans Intel" pitchFamily="34" charset="0"/>
              </a:rPr>
              <a:t> hosts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AR" sz="1200" b="0" dirty="0" err="1" smtClean="0">
                <a:latin typeface="Neo Sans Intel" pitchFamily="34" charset="0"/>
              </a:rPr>
              <a:t>Webinject</a:t>
            </a:r>
            <a:r>
              <a:rPr lang="es-AR" sz="1200" b="0" dirty="0" smtClean="0">
                <a:latin typeface="Neo Sans Intel" pitchFamily="34" charset="0"/>
              </a:rPr>
              <a:t> </a:t>
            </a:r>
            <a:r>
              <a:rPr lang="es-AR" sz="1200" b="0" dirty="0" err="1" smtClean="0">
                <a:latin typeface="Neo Sans Intel" pitchFamily="34" charset="0"/>
              </a:rPr>
              <a:t>for</a:t>
            </a:r>
            <a:r>
              <a:rPr lang="es-AR" sz="1200" b="0" dirty="0" smtClean="0">
                <a:latin typeface="Neo Sans Intel" pitchFamily="34" charset="0"/>
              </a:rPr>
              <a:t> Apps </a:t>
            </a:r>
            <a:r>
              <a:rPr lang="es-AR" sz="1200" b="0" dirty="0" err="1" smtClean="0">
                <a:latin typeface="Neo Sans Intel" pitchFamily="34" charset="0"/>
              </a:rPr>
              <a:t>monitoring</a:t>
            </a:r>
            <a:endParaRPr lang="es-AR" sz="1200" b="0" dirty="0" smtClean="0">
              <a:latin typeface="Neo Sans Intel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s-AR" sz="1200" b="0" dirty="0" err="1" smtClean="0">
                <a:latin typeface="Neo Sans Intel" pitchFamily="34" charset="0"/>
              </a:rPr>
              <a:t>Iwatch</a:t>
            </a:r>
            <a:r>
              <a:rPr lang="es-AR" sz="1200" b="0" dirty="0" smtClean="0">
                <a:latin typeface="Neo Sans Intel" pitchFamily="34" charset="0"/>
              </a:rPr>
              <a:t> </a:t>
            </a:r>
            <a:r>
              <a:rPr lang="es-AR" sz="1200" b="0" dirty="0" err="1" smtClean="0">
                <a:latin typeface="Neo Sans Intel" pitchFamily="34" charset="0"/>
              </a:rPr>
              <a:t>for</a:t>
            </a:r>
            <a:r>
              <a:rPr lang="es-AR" sz="1200" b="0" dirty="0" smtClean="0">
                <a:latin typeface="Neo Sans Intel" pitchFamily="34" charset="0"/>
              </a:rPr>
              <a:t> files </a:t>
            </a:r>
            <a:r>
              <a:rPr lang="es-AR" sz="1200" b="0" dirty="0" err="1" smtClean="0">
                <a:latin typeface="Neo Sans Intel" pitchFamily="34" charset="0"/>
              </a:rPr>
              <a:t>changes</a:t>
            </a:r>
            <a:endParaRPr lang="en-US" sz="1200" b="0" dirty="0">
              <a:latin typeface="Neo Sans Int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0921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38" y="654396"/>
            <a:ext cx="8216900" cy="527050"/>
          </a:xfrm>
        </p:spPr>
        <p:txBody>
          <a:bodyPr/>
          <a:lstStyle/>
          <a:p>
            <a:r>
              <a:rPr lang="en-US" dirty="0">
                <a:latin typeface="Neo Sans Intel" pitchFamily="34" charset="0"/>
              </a:rPr>
              <a:t>Cloud Scaling and Automatic monitoring</a:t>
            </a:r>
            <a:endParaRPr lang="en-US" dirty="0" smtClean="0">
              <a:latin typeface="Neo Sans Intel" pitchFamily="34" charset="0"/>
            </a:endParaRPr>
          </a:p>
        </p:txBody>
      </p:sp>
      <p:sp>
        <p:nvSpPr>
          <p:cNvPr id="33" name="Right Arrow 32"/>
          <p:cNvSpPr/>
          <p:nvPr/>
        </p:nvSpPr>
        <p:spPr bwMode="auto">
          <a:xfrm rot="5400000">
            <a:off x="4181025" y="4456088"/>
            <a:ext cx="536330" cy="764104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72" tIns="45688" rIns="91372" bIns="4568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pic>
        <p:nvPicPr>
          <p:cNvPr id="88066" name="Picture 2" descr="http://slopjong.de/wp-content/2012/03/curl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916" y="1885270"/>
            <a:ext cx="1316173" cy="985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2767" y="1373850"/>
            <a:ext cx="76728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s-AR" sz="1800" b="0" dirty="0" err="1" smtClean="0">
                <a:latin typeface="Neo Sans Intel" pitchFamily="34" charset="0"/>
              </a:rPr>
              <a:t>Create</a:t>
            </a:r>
            <a:r>
              <a:rPr lang="es-AR" sz="1800" b="0" dirty="0" smtClean="0">
                <a:latin typeface="Neo Sans Intel" pitchFamily="34" charset="0"/>
              </a:rPr>
              <a:t> </a:t>
            </a:r>
            <a:r>
              <a:rPr lang="es-AR" sz="1800" b="0" dirty="0" err="1" smtClean="0">
                <a:latin typeface="Neo Sans Intel" pitchFamily="34" charset="0"/>
              </a:rPr>
              <a:t>UserData</a:t>
            </a:r>
            <a:r>
              <a:rPr lang="es-AR" sz="1800" b="0" dirty="0" smtClean="0">
                <a:latin typeface="Neo Sans Intel" pitchFamily="34" charset="0"/>
              </a:rPr>
              <a:t> </a:t>
            </a:r>
            <a:r>
              <a:rPr lang="es-AR" sz="1800" b="0" dirty="0" err="1" smtClean="0">
                <a:latin typeface="Neo Sans Intel" pitchFamily="34" charset="0"/>
              </a:rPr>
              <a:t>for</a:t>
            </a:r>
            <a:r>
              <a:rPr lang="es-AR" sz="1800" b="0" dirty="0" smtClean="0">
                <a:latin typeface="Neo Sans Intel" pitchFamily="34" charset="0"/>
              </a:rPr>
              <a:t> </a:t>
            </a:r>
            <a:r>
              <a:rPr lang="es-AR" sz="1800" b="0" dirty="0" err="1" smtClean="0">
                <a:latin typeface="Neo Sans Intel" pitchFamily="34" charset="0"/>
              </a:rPr>
              <a:t>every</a:t>
            </a:r>
            <a:r>
              <a:rPr lang="es-AR" sz="1800" b="0" dirty="0" smtClean="0">
                <a:latin typeface="Neo Sans Intel" pitchFamily="34" charset="0"/>
              </a:rPr>
              <a:t> </a:t>
            </a:r>
            <a:r>
              <a:rPr lang="es-AR" sz="1800" b="0" dirty="0" err="1" smtClean="0">
                <a:latin typeface="Neo Sans Intel" pitchFamily="34" charset="0"/>
              </a:rPr>
              <a:t>instance</a:t>
            </a:r>
            <a:r>
              <a:rPr lang="es-AR" sz="1800" b="0" dirty="0" smtClean="0">
                <a:latin typeface="Neo Sans Intel" pitchFamily="34" charset="0"/>
              </a:rPr>
              <a:t> </a:t>
            </a:r>
            <a:r>
              <a:rPr lang="es-AR" sz="1800" b="0" dirty="0" err="1" smtClean="0">
                <a:latin typeface="Neo Sans Intel" pitchFamily="34" charset="0"/>
              </a:rPr>
              <a:t>based</a:t>
            </a:r>
            <a:r>
              <a:rPr lang="es-AR" sz="1800" b="0" dirty="0" smtClean="0">
                <a:latin typeface="Neo Sans Intel" pitchFamily="34" charset="0"/>
              </a:rPr>
              <a:t> </a:t>
            </a:r>
            <a:r>
              <a:rPr lang="es-AR" sz="1800" b="0" dirty="0" err="1" smtClean="0">
                <a:latin typeface="Neo Sans Intel" pitchFamily="34" charset="0"/>
              </a:rPr>
              <a:t>on</a:t>
            </a:r>
            <a:r>
              <a:rPr lang="es-AR" sz="1800" b="0" dirty="0" smtClean="0">
                <a:latin typeface="Neo Sans Intel" pitchFamily="34" charset="0"/>
              </a:rPr>
              <a:t> </a:t>
            </a:r>
            <a:r>
              <a:rPr lang="es-AR" sz="1800" b="0" dirty="0" err="1" smtClean="0">
                <a:latin typeface="Neo Sans Intel" pitchFamily="34" charset="0"/>
              </a:rPr>
              <a:t>the</a:t>
            </a:r>
            <a:r>
              <a:rPr lang="es-AR" sz="1800" b="0" dirty="0" smtClean="0">
                <a:latin typeface="Neo Sans Intel" pitchFamily="34" charset="0"/>
              </a:rPr>
              <a:t> host-</a:t>
            </a:r>
            <a:r>
              <a:rPr lang="es-AR" sz="1800" b="0" dirty="0" err="1" smtClean="0">
                <a:latin typeface="Neo Sans Intel" pitchFamily="34" charset="0"/>
              </a:rPr>
              <a:t>type</a:t>
            </a:r>
            <a:r>
              <a:rPr lang="es-AR" sz="1800" b="0" dirty="0" smtClean="0">
                <a:latin typeface="Neo Sans Intel" pitchFamily="34" charset="0"/>
              </a:rPr>
              <a:t> (DB, WS, App)</a:t>
            </a:r>
          </a:p>
          <a:p>
            <a:endParaRPr lang="es-AR" sz="1800" b="0" dirty="0" smtClean="0">
              <a:latin typeface="Neo Sans Intel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s-AR" sz="1400" b="0" dirty="0" smtClean="0">
                <a:latin typeface="Neo Sans Intel" pitchFamily="34" charset="0"/>
              </a:rPr>
              <a:t>[</a:t>
            </a:r>
            <a:r>
              <a:rPr lang="es-AR" sz="1400" b="0" dirty="0" smtClean="0">
                <a:solidFill>
                  <a:srgbClr val="FF0000"/>
                </a:solidFill>
                <a:latin typeface="Neo Sans Intel" pitchFamily="34" charset="0"/>
              </a:rPr>
              <a:t>ADD</a:t>
            </a:r>
            <a:r>
              <a:rPr lang="es-AR" sz="1400" b="0" dirty="0" smtClean="0">
                <a:latin typeface="Neo Sans Intel" pitchFamily="34" charset="0"/>
              </a:rPr>
              <a:t>] Use </a:t>
            </a:r>
            <a:r>
              <a:rPr lang="es-AR" sz="1400" b="0" dirty="0" err="1" smtClean="0">
                <a:latin typeface="Neo Sans Intel" pitchFamily="34" charset="0"/>
              </a:rPr>
              <a:t>cURL</a:t>
            </a:r>
            <a:r>
              <a:rPr lang="es-AR" sz="1400" b="0" dirty="0" smtClean="0">
                <a:latin typeface="Neo Sans Intel" pitchFamily="34" charset="0"/>
              </a:rPr>
              <a:t> </a:t>
            </a:r>
            <a:r>
              <a:rPr lang="es-AR" sz="1400" b="0" dirty="0" err="1" smtClean="0">
                <a:latin typeface="Neo Sans Intel" pitchFamily="34" charset="0"/>
              </a:rPr>
              <a:t>to</a:t>
            </a:r>
            <a:r>
              <a:rPr lang="es-AR" sz="1400" b="0" dirty="0" smtClean="0">
                <a:latin typeface="Neo Sans Intel" pitchFamily="34" charset="0"/>
              </a:rPr>
              <a:t> </a:t>
            </a:r>
            <a:r>
              <a:rPr lang="es-AR" sz="1400" b="0" dirty="0" err="1" smtClean="0">
                <a:latin typeface="Neo Sans Intel" pitchFamily="34" charset="0"/>
              </a:rPr>
              <a:t>send</a:t>
            </a:r>
            <a:r>
              <a:rPr lang="es-AR" sz="1400" b="0" dirty="0" smtClean="0">
                <a:latin typeface="Neo Sans Intel" pitchFamily="34" charset="0"/>
              </a:rPr>
              <a:t> a </a:t>
            </a:r>
            <a:r>
              <a:rPr lang="es-AR" sz="1400" b="0" u="sng" dirty="0" smtClean="0">
                <a:latin typeface="Neo Sans Intel" pitchFamily="34" charset="0"/>
              </a:rPr>
              <a:t>POST</a:t>
            </a:r>
            <a:r>
              <a:rPr lang="es-AR" sz="1400" b="0" dirty="0" smtClean="0">
                <a:latin typeface="Neo Sans Intel" pitchFamily="34" charset="0"/>
              </a:rPr>
              <a:t> </a:t>
            </a:r>
            <a:r>
              <a:rPr lang="es-AR" sz="1400" b="0" dirty="0" err="1" smtClean="0">
                <a:latin typeface="Neo Sans Intel" pitchFamily="34" charset="0"/>
              </a:rPr>
              <a:t>call</a:t>
            </a:r>
            <a:r>
              <a:rPr lang="es-AR" sz="1400" b="0" dirty="0" smtClean="0">
                <a:latin typeface="Neo Sans Intel" pitchFamily="34" charset="0"/>
              </a:rPr>
              <a:t> </a:t>
            </a:r>
            <a:r>
              <a:rPr lang="es-AR" sz="1400" b="0" dirty="0" err="1" smtClean="0">
                <a:latin typeface="Neo Sans Intel" pitchFamily="34" charset="0"/>
              </a:rPr>
              <a:t>to</a:t>
            </a:r>
            <a:r>
              <a:rPr lang="es-AR" sz="1400" b="0" dirty="0" smtClean="0">
                <a:latin typeface="Neo Sans Intel" pitchFamily="34" charset="0"/>
              </a:rPr>
              <a:t> </a:t>
            </a:r>
            <a:r>
              <a:rPr lang="es-AR" sz="1400" b="0" dirty="0" err="1" smtClean="0">
                <a:latin typeface="Neo Sans Intel" pitchFamily="34" charset="0"/>
              </a:rPr>
              <a:t>Nagios</a:t>
            </a:r>
            <a:r>
              <a:rPr lang="es-AR" sz="1400" b="0" dirty="0" smtClean="0">
                <a:latin typeface="Neo Sans Intel" pitchFamily="34" charset="0"/>
              </a:rPr>
              <a:t> server </a:t>
            </a:r>
            <a:r>
              <a:rPr lang="es-AR" sz="1400" b="0" dirty="0" err="1" smtClean="0">
                <a:latin typeface="Neo Sans Intel" pitchFamily="34" charset="0"/>
              </a:rPr>
              <a:t>thru</a:t>
            </a:r>
            <a:r>
              <a:rPr lang="es-AR" sz="1400" b="0" dirty="0" smtClean="0">
                <a:latin typeface="Neo Sans Intel" pitchFamily="34" charset="0"/>
              </a:rPr>
              <a:t> </a:t>
            </a:r>
            <a:r>
              <a:rPr lang="es-AR" sz="1400" b="0" dirty="0" err="1" smtClean="0">
                <a:latin typeface="Neo Sans Intel" pitchFamily="34" charset="0"/>
              </a:rPr>
              <a:t>RESTlos</a:t>
            </a:r>
            <a:r>
              <a:rPr lang="es-AR" sz="1400" b="0" dirty="0" smtClean="0">
                <a:latin typeface="Neo Sans Intel" pitchFamily="34" charset="0"/>
              </a:rPr>
              <a:t> </a:t>
            </a:r>
            <a:r>
              <a:rPr lang="es-AR" sz="1400" b="0" dirty="0" err="1" smtClean="0">
                <a:latin typeface="Neo Sans Intel" pitchFamily="34" charset="0"/>
              </a:rPr>
              <a:t>when</a:t>
            </a:r>
            <a:r>
              <a:rPr lang="es-AR" sz="1400" b="0" dirty="0" smtClean="0">
                <a:latin typeface="Neo Sans Intel" pitchFamily="34" charset="0"/>
              </a:rPr>
              <a:t> server </a:t>
            </a:r>
            <a:r>
              <a:rPr lang="es-AR" sz="1400" b="0" dirty="0" err="1" smtClean="0">
                <a:latin typeface="Neo Sans Intel" pitchFamily="34" charset="0"/>
              </a:rPr>
              <a:t>is</a:t>
            </a:r>
            <a:r>
              <a:rPr lang="es-AR" sz="1400" b="0" dirty="0" smtClean="0">
                <a:latin typeface="Neo Sans Intel" pitchFamily="34" charset="0"/>
              </a:rPr>
              <a:t> </a:t>
            </a:r>
            <a:r>
              <a:rPr lang="es-AR" sz="1400" b="0" dirty="0" err="1" smtClean="0">
                <a:latin typeface="Neo Sans Intel" pitchFamily="34" charset="0"/>
              </a:rPr>
              <a:t>starting</a:t>
            </a:r>
            <a:endParaRPr lang="es-AR" sz="1400" b="0" dirty="0" smtClean="0">
              <a:latin typeface="Neo Sans Intel" pitchFamily="34" charset="0"/>
            </a:endParaRPr>
          </a:p>
          <a:p>
            <a:pPr lvl="1"/>
            <a:endParaRPr lang="es-AR" sz="1400" b="0" dirty="0" smtClean="0">
              <a:latin typeface="Neo Sans Intel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s-AR" sz="1400" b="0" dirty="0" smtClean="0">
                <a:latin typeface="Neo Sans Intel" pitchFamily="34" charset="0"/>
              </a:rPr>
              <a:t>[</a:t>
            </a:r>
            <a:r>
              <a:rPr lang="es-AR" sz="1400" b="0" dirty="0" smtClean="0">
                <a:solidFill>
                  <a:srgbClr val="FF0000"/>
                </a:solidFill>
                <a:latin typeface="Neo Sans Intel" pitchFamily="34" charset="0"/>
              </a:rPr>
              <a:t>DEL</a:t>
            </a:r>
            <a:r>
              <a:rPr lang="es-AR" sz="1400" b="0" dirty="0" smtClean="0">
                <a:latin typeface="Neo Sans Intel" pitchFamily="34" charset="0"/>
              </a:rPr>
              <a:t>] </a:t>
            </a:r>
            <a:r>
              <a:rPr lang="es-AR" sz="1400" b="0" dirty="0" err="1" smtClean="0">
                <a:latin typeface="Neo Sans Intel" pitchFamily="34" charset="0"/>
              </a:rPr>
              <a:t>Send</a:t>
            </a:r>
            <a:r>
              <a:rPr lang="es-AR" sz="1400" b="0" dirty="0" smtClean="0">
                <a:latin typeface="Neo Sans Intel" pitchFamily="34" charset="0"/>
              </a:rPr>
              <a:t> a </a:t>
            </a:r>
            <a:r>
              <a:rPr lang="es-AR" sz="1400" b="0" u="sng" dirty="0" smtClean="0">
                <a:latin typeface="Neo Sans Intel" pitchFamily="34" charset="0"/>
              </a:rPr>
              <a:t>DELETE</a:t>
            </a:r>
            <a:r>
              <a:rPr lang="es-AR" sz="1400" b="0" dirty="0" smtClean="0">
                <a:latin typeface="Neo Sans Intel" pitchFamily="34" charset="0"/>
              </a:rPr>
              <a:t> </a:t>
            </a:r>
            <a:r>
              <a:rPr lang="es-AR" sz="1400" b="0" dirty="0" err="1" smtClean="0">
                <a:latin typeface="Neo Sans Intel" pitchFamily="34" charset="0"/>
              </a:rPr>
              <a:t>action</a:t>
            </a:r>
            <a:r>
              <a:rPr lang="es-AR" sz="1400" b="0" dirty="0" smtClean="0">
                <a:latin typeface="Neo Sans Intel" pitchFamily="34" charset="0"/>
              </a:rPr>
              <a:t> </a:t>
            </a:r>
            <a:r>
              <a:rPr lang="es-AR" sz="1400" b="0" dirty="0" err="1" smtClean="0">
                <a:latin typeface="Neo Sans Intel" pitchFamily="34" charset="0"/>
              </a:rPr>
              <a:t>with</a:t>
            </a:r>
            <a:r>
              <a:rPr lang="es-AR" sz="1400" b="0" dirty="0" smtClean="0">
                <a:latin typeface="Neo Sans Intel" pitchFamily="34" charset="0"/>
              </a:rPr>
              <a:t> </a:t>
            </a:r>
            <a:r>
              <a:rPr lang="es-AR" sz="1400" b="0" dirty="0" err="1" smtClean="0">
                <a:latin typeface="Neo Sans Intel" pitchFamily="34" charset="0"/>
              </a:rPr>
              <a:t>cURL</a:t>
            </a:r>
            <a:r>
              <a:rPr lang="es-AR" sz="1400" b="0" dirty="0" smtClean="0">
                <a:latin typeface="Neo Sans Intel" pitchFamily="34" charset="0"/>
              </a:rPr>
              <a:t> </a:t>
            </a:r>
            <a:r>
              <a:rPr lang="es-AR" sz="1400" b="0" dirty="0" err="1" smtClean="0">
                <a:latin typeface="Neo Sans Intel" pitchFamily="34" charset="0"/>
              </a:rPr>
              <a:t>when</a:t>
            </a:r>
            <a:r>
              <a:rPr lang="es-AR" sz="1400" b="0" dirty="0" smtClean="0">
                <a:latin typeface="Neo Sans Intel" pitchFamily="34" charset="0"/>
              </a:rPr>
              <a:t> </a:t>
            </a:r>
            <a:r>
              <a:rPr lang="es-AR" sz="1400" b="0" dirty="0" err="1" smtClean="0">
                <a:latin typeface="Neo Sans Intel" pitchFamily="34" charset="0"/>
              </a:rPr>
              <a:t>instance</a:t>
            </a:r>
            <a:r>
              <a:rPr lang="es-AR" sz="1400" b="0" dirty="0" smtClean="0">
                <a:latin typeface="Neo Sans Intel" pitchFamily="34" charset="0"/>
              </a:rPr>
              <a:t> </a:t>
            </a:r>
            <a:r>
              <a:rPr lang="es-AR" sz="1400" b="0" dirty="0" err="1" smtClean="0">
                <a:latin typeface="Neo Sans Intel" pitchFamily="34" charset="0"/>
              </a:rPr>
              <a:t>is</a:t>
            </a:r>
            <a:r>
              <a:rPr lang="es-AR" sz="1400" b="0" dirty="0" smtClean="0">
                <a:latin typeface="Neo Sans Intel" pitchFamily="34" charset="0"/>
              </a:rPr>
              <a:t> </a:t>
            </a:r>
            <a:r>
              <a:rPr lang="es-AR" sz="1400" b="0" dirty="0" err="1" smtClean="0">
                <a:latin typeface="Neo Sans Intel" pitchFamily="34" charset="0"/>
              </a:rPr>
              <a:t>shutting</a:t>
            </a:r>
            <a:r>
              <a:rPr lang="es-AR" sz="1400" b="0" dirty="0" smtClean="0">
                <a:latin typeface="Neo Sans Intel" pitchFamily="34" charset="0"/>
              </a:rPr>
              <a:t> </a:t>
            </a:r>
            <a:r>
              <a:rPr lang="es-AR" sz="1400" b="0" dirty="0" err="1" smtClean="0">
                <a:latin typeface="Neo Sans Intel" pitchFamily="34" charset="0"/>
              </a:rPr>
              <a:t>down</a:t>
            </a:r>
            <a:endParaRPr lang="es-AR" sz="1400" b="0" dirty="0" smtClean="0">
              <a:latin typeface="Neo Sans Intel" pitchFamily="34" charset="0"/>
            </a:endParaRPr>
          </a:p>
          <a:p>
            <a:pPr lvl="1"/>
            <a:endParaRPr lang="es-AR" sz="1400" b="0" dirty="0" smtClean="0">
              <a:latin typeface="Neo Sans Intel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s-AR" sz="1400" b="0" dirty="0" smtClean="0">
                <a:latin typeface="Neo Sans Intel" pitchFamily="34" charset="0"/>
              </a:rPr>
              <a:t>[</a:t>
            </a:r>
            <a:r>
              <a:rPr lang="es-AR" sz="1400" b="0" dirty="0" smtClean="0">
                <a:solidFill>
                  <a:srgbClr val="FF0000"/>
                </a:solidFill>
                <a:latin typeface="Neo Sans Intel" pitchFamily="34" charset="0"/>
              </a:rPr>
              <a:t>HOST-TYPE</a:t>
            </a:r>
            <a:r>
              <a:rPr lang="es-AR" sz="1400" b="0" dirty="0" smtClean="0">
                <a:latin typeface="Neo Sans Intel" pitchFamily="34" charset="0"/>
              </a:rPr>
              <a:t>] Use variables </a:t>
            </a:r>
            <a:r>
              <a:rPr lang="es-AR" sz="1400" b="0" dirty="0" err="1" smtClean="0">
                <a:latin typeface="Neo Sans Intel" pitchFamily="34" charset="0"/>
              </a:rPr>
              <a:t>to</a:t>
            </a:r>
            <a:r>
              <a:rPr lang="es-AR" sz="1400" b="0" dirty="0" smtClean="0">
                <a:latin typeface="Neo Sans Intel" pitchFamily="34" charset="0"/>
              </a:rPr>
              <a:t> define </a:t>
            </a:r>
            <a:r>
              <a:rPr lang="es-AR" sz="1400" b="0" dirty="0" err="1" smtClean="0">
                <a:latin typeface="Neo Sans Intel" pitchFamily="34" charset="0"/>
              </a:rPr>
              <a:t>what</a:t>
            </a:r>
            <a:r>
              <a:rPr lang="es-AR" sz="1400" b="0" dirty="0" smtClean="0">
                <a:latin typeface="Neo Sans Intel" pitchFamily="34" charset="0"/>
              </a:rPr>
              <a:t> </a:t>
            </a:r>
            <a:r>
              <a:rPr lang="es-AR" sz="1400" b="0" dirty="0" err="1" smtClean="0">
                <a:latin typeface="Neo Sans Intel" pitchFamily="34" charset="0"/>
              </a:rPr>
              <a:t>type</a:t>
            </a:r>
            <a:r>
              <a:rPr lang="es-AR" sz="1400" b="0" dirty="0" smtClean="0">
                <a:latin typeface="Neo Sans Intel" pitchFamily="34" charset="0"/>
              </a:rPr>
              <a:t> of server are </a:t>
            </a:r>
            <a:r>
              <a:rPr lang="es-AR" sz="1400" b="0" dirty="0" err="1" smtClean="0">
                <a:latin typeface="Neo Sans Intel" pitchFamily="34" charset="0"/>
              </a:rPr>
              <a:t>you</a:t>
            </a:r>
            <a:r>
              <a:rPr lang="es-AR" sz="1400" b="0" dirty="0" smtClean="0">
                <a:latin typeface="Neo Sans Intel" pitchFamily="34" charset="0"/>
              </a:rPr>
              <a:t> </a:t>
            </a:r>
            <a:r>
              <a:rPr lang="es-AR" sz="1400" b="0" dirty="0" err="1" smtClean="0">
                <a:latin typeface="Neo Sans Intel" pitchFamily="34" charset="0"/>
              </a:rPr>
              <a:t>adding</a:t>
            </a:r>
            <a:endParaRPr lang="es-AR" sz="1400" b="0" dirty="0">
              <a:latin typeface="Neo Sans Intel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s-AR" sz="1400" b="0" dirty="0" smtClean="0">
              <a:latin typeface="Neo Sans Intel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s-AR" sz="1400" b="0" dirty="0" smtClean="0">
                <a:latin typeface="Neo Sans Intel" pitchFamily="34" charset="0"/>
              </a:rPr>
              <a:t>[</a:t>
            </a:r>
            <a:r>
              <a:rPr lang="es-AR" sz="1400" b="0" dirty="0" smtClean="0">
                <a:solidFill>
                  <a:srgbClr val="FF0000"/>
                </a:solidFill>
                <a:latin typeface="Neo Sans Intel" pitchFamily="34" charset="0"/>
              </a:rPr>
              <a:t>TOOLS</a:t>
            </a:r>
            <a:r>
              <a:rPr lang="es-AR" sz="1400" b="0" dirty="0" smtClean="0">
                <a:latin typeface="Neo Sans Intel" pitchFamily="34" charset="0"/>
              </a:rPr>
              <a:t>] </a:t>
            </a:r>
            <a:r>
              <a:rPr lang="es-AR" sz="1400" b="0" dirty="0" err="1" smtClean="0">
                <a:latin typeface="Neo Sans Intel" pitchFamily="34" charset="0"/>
              </a:rPr>
              <a:t>Add</a:t>
            </a:r>
            <a:r>
              <a:rPr lang="es-AR" sz="1400" b="0" dirty="0" smtClean="0">
                <a:latin typeface="Neo Sans Intel" pitchFamily="34" charset="0"/>
              </a:rPr>
              <a:t> </a:t>
            </a:r>
            <a:r>
              <a:rPr lang="es-AR" sz="1400" b="0" dirty="0" err="1" smtClean="0">
                <a:latin typeface="Neo Sans Intel" pitchFamily="34" charset="0"/>
              </a:rPr>
              <a:t>snmp</a:t>
            </a:r>
            <a:r>
              <a:rPr lang="es-AR" sz="1400" b="0" dirty="0" smtClean="0">
                <a:latin typeface="Neo Sans Intel" pitchFamily="34" charset="0"/>
              </a:rPr>
              <a:t> and NRPE in </a:t>
            </a:r>
            <a:r>
              <a:rPr lang="es-AR" sz="1400" b="0" dirty="0" err="1" smtClean="0">
                <a:latin typeface="Neo Sans Intel" pitchFamily="34" charset="0"/>
              </a:rPr>
              <a:t>your</a:t>
            </a:r>
            <a:r>
              <a:rPr lang="es-AR" sz="1400" b="0" dirty="0" smtClean="0">
                <a:latin typeface="Neo Sans Intel" pitchFamily="34" charset="0"/>
              </a:rPr>
              <a:t> </a:t>
            </a:r>
            <a:r>
              <a:rPr lang="es-AR" sz="1400" b="0" dirty="0" err="1" smtClean="0">
                <a:latin typeface="Neo Sans Intel" pitchFamily="34" charset="0"/>
              </a:rPr>
              <a:t>user</a:t>
            </a:r>
            <a:r>
              <a:rPr lang="es-AR" sz="1400" b="0" dirty="0" smtClean="0">
                <a:latin typeface="Neo Sans Intel" pitchFamily="34" charset="0"/>
              </a:rPr>
              <a:t>-data </a:t>
            </a:r>
            <a:r>
              <a:rPr lang="es-AR" sz="1400" b="0" dirty="0" err="1" smtClean="0">
                <a:latin typeface="Neo Sans Intel" pitchFamily="34" charset="0"/>
              </a:rPr>
              <a:t>info</a:t>
            </a:r>
            <a:r>
              <a:rPr lang="es-AR" sz="1400" b="0" dirty="0" smtClean="0">
                <a:latin typeface="Neo Sans Intel" pitchFamily="34" charset="0"/>
              </a:rPr>
              <a:t> </a:t>
            </a:r>
            <a:r>
              <a:rPr lang="es-AR" sz="1400" b="0" dirty="0" err="1" smtClean="0">
                <a:latin typeface="Neo Sans Intel" pitchFamily="34" charset="0"/>
              </a:rPr>
              <a:t>to</a:t>
            </a:r>
            <a:r>
              <a:rPr lang="es-AR" sz="1400" b="0" dirty="0" smtClean="0">
                <a:latin typeface="Neo Sans Intel" pitchFamily="34" charset="0"/>
              </a:rPr>
              <a:t> </a:t>
            </a:r>
            <a:r>
              <a:rPr lang="es-AR" sz="1400" b="0" dirty="0" err="1" smtClean="0">
                <a:latin typeface="Neo Sans Intel" pitchFamily="34" charset="0"/>
              </a:rPr>
              <a:t>install</a:t>
            </a:r>
            <a:r>
              <a:rPr lang="es-AR" sz="1400" b="0" dirty="0" smtClean="0">
                <a:latin typeface="Neo Sans Intel" pitchFamily="34" charset="0"/>
              </a:rPr>
              <a:t> </a:t>
            </a:r>
            <a:r>
              <a:rPr lang="es-AR" sz="1400" b="0" dirty="0" err="1" smtClean="0">
                <a:latin typeface="Neo Sans Intel" pitchFamily="34" charset="0"/>
              </a:rPr>
              <a:t>such</a:t>
            </a:r>
            <a:r>
              <a:rPr lang="es-AR" sz="1400" b="0" dirty="0" smtClean="0">
                <a:latin typeface="Neo Sans Intel" pitchFamily="34" charset="0"/>
              </a:rPr>
              <a:t> software </a:t>
            </a:r>
          </a:p>
          <a:p>
            <a:pPr lvl="1"/>
            <a:r>
              <a:rPr lang="es-AR" sz="1400" b="0" dirty="0" err="1" smtClean="0">
                <a:latin typeface="Neo Sans Intel" pitchFamily="34" charset="0"/>
              </a:rPr>
              <a:t>to</a:t>
            </a:r>
            <a:r>
              <a:rPr lang="es-AR" sz="1400" b="0" dirty="0" smtClean="0">
                <a:latin typeface="Neo Sans Intel" pitchFamily="34" charset="0"/>
              </a:rPr>
              <a:t> </a:t>
            </a:r>
            <a:r>
              <a:rPr lang="es-AR" sz="1400" b="0" dirty="0" err="1" smtClean="0">
                <a:latin typeface="Neo Sans Intel" pitchFamily="34" charset="0"/>
              </a:rPr>
              <a:t>enable</a:t>
            </a:r>
            <a:r>
              <a:rPr lang="es-AR" sz="1400" b="0" dirty="0" smtClean="0">
                <a:latin typeface="Neo Sans Intel" pitchFamily="34" charset="0"/>
              </a:rPr>
              <a:t> </a:t>
            </a:r>
            <a:r>
              <a:rPr lang="es-AR" sz="1400" b="0" dirty="0" err="1" smtClean="0">
                <a:latin typeface="Neo Sans Intel" pitchFamily="34" charset="0"/>
              </a:rPr>
              <a:t>monitoring</a:t>
            </a:r>
            <a:endParaRPr lang="en-US" sz="1400" b="0" dirty="0">
              <a:latin typeface="Neo Sans Int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8765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38" y="654396"/>
            <a:ext cx="8216900" cy="527050"/>
          </a:xfrm>
        </p:spPr>
        <p:txBody>
          <a:bodyPr/>
          <a:lstStyle/>
          <a:p>
            <a:r>
              <a:rPr lang="en-US" dirty="0">
                <a:latin typeface="Neo Sans Intel" pitchFamily="34" charset="0"/>
              </a:rPr>
              <a:t>Cloud Scaling and Automatic monitoring</a:t>
            </a:r>
            <a:endParaRPr lang="en-US" dirty="0" smtClean="0">
              <a:latin typeface="Neo Sans Inte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2767" y="1373850"/>
            <a:ext cx="767284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1800" b="0" dirty="0">
                <a:latin typeface="Neo Sans Intel" pitchFamily="34" charset="0"/>
              </a:rPr>
              <a:t>[</a:t>
            </a:r>
            <a:r>
              <a:rPr lang="en-US" sz="1800" b="0" dirty="0">
                <a:solidFill>
                  <a:srgbClr val="FF0000"/>
                </a:solidFill>
                <a:latin typeface="Neo Sans Intel" pitchFamily="34" charset="0"/>
              </a:rPr>
              <a:t>ADD</a:t>
            </a:r>
            <a:r>
              <a:rPr lang="en-US" sz="1800" b="0" dirty="0">
                <a:latin typeface="Neo Sans Intel" pitchFamily="34" charset="0"/>
              </a:rPr>
              <a:t>] Use </a:t>
            </a:r>
            <a:r>
              <a:rPr lang="en-US" sz="1800" b="0" dirty="0" err="1">
                <a:latin typeface="Neo Sans Intel" pitchFamily="34" charset="0"/>
              </a:rPr>
              <a:t>cURL</a:t>
            </a:r>
            <a:r>
              <a:rPr lang="en-US" sz="1800" b="0" dirty="0">
                <a:latin typeface="Neo Sans Intel" pitchFamily="34" charset="0"/>
              </a:rPr>
              <a:t> to send a POST call to </a:t>
            </a:r>
            <a:r>
              <a:rPr lang="en-US" sz="1800" b="0" dirty="0" err="1">
                <a:latin typeface="Neo Sans Intel" pitchFamily="34" charset="0"/>
              </a:rPr>
              <a:t>Nagios</a:t>
            </a:r>
            <a:r>
              <a:rPr lang="en-US" sz="1800" b="0" dirty="0">
                <a:latin typeface="Neo Sans Intel" pitchFamily="34" charset="0"/>
              </a:rPr>
              <a:t> server thru </a:t>
            </a:r>
            <a:r>
              <a:rPr lang="en-US" sz="1800" b="0" dirty="0" err="1">
                <a:latin typeface="Neo Sans Intel" pitchFamily="34" charset="0"/>
              </a:rPr>
              <a:t>RESTlos</a:t>
            </a:r>
            <a:r>
              <a:rPr lang="en-US" sz="1800" b="0" dirty="0">
                <a:latin typeface="Neo Sans Intel" pitchFamily="34" charset="0"/>
              </a:rPr>
              <a:t> when server is </a:t>
            </a:r>
            <a:r>
              <a:rPr lang="en-US" sz="1800" b="0" dirty="0" smtClean="0">
                <a:latin typeface="Neo Sans Intel" pitchFamily="34" charset="0"/>
              </a:rPr>
              <a:t>starting. Also you must save this in a startup script like </a:t>
            </a:r>
            <a:r>
              <a:rPr lang="en-US" sz="1800" b="0" u="sng" dirty="0" err="1" smtClean="0">
                <a:latin typeface="Neo Sans Intel" pitchFamily="34" charset="0"/>
              </a:rPr>
              <a:t>rc.local</a:t>
            </a:r>
            <a:endParaRPr lang="es-AR" sz="1800" b="0" u="sng" dirty="0" smtClean="0">
              <a:latin typeface="Neo Sans Intel" pitchFamily="34" charset="0"/>
            </a:endParaRPr>
          </a:p>
          <a:p>
            <a:pPr lvl="1"/>
            <a:endParaRPr lang="es-AR" sz="1400" b="0" dirty="0" smtClean="0">
              <a:latin typeface="Neo Sans Intel" pitchFamily="34" charset="0"/>
            </a:endParaRPr>
          </a:p>
          <a:p>
            <a:pPr lvl="1"/>
            <a:r>
              <a:rPr lang="es-AR" sz="1200" b="0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s-AR" sz="1200" b="0" dirty="0">
                <a:latin typeface="Courier New" pitchFamily="49" charset="0"/>
                <a:cs typeface="Courier New" pitchFamily="49" charset="0"/>
              </a:rPr>
              <a:t>sed -i '$</a:t>
            </a:r>
            <a:r>
              <a:rPr lang="es-AR" sz="1200" b="0" dirty="0" err="1">
                <a:latin typeface="Courier New" pitchFamily="49" charset="0"/>
                <a:cs typeface="Courier New" pitchFamily="49" charset="0"/>
              </a:rPr>
              <a:t>icurl</a:t>
            </a:r>
            <a:r>
              <a:rPr lang="es-AR" sz="1200" b="0" dirty="0">
                <a:latin typeface="Courier New" pitchFamily="49" charset="0"/>
                <a:cs typeface="Courier New" pitchFamily="49" charset="0"/>
              </a:rPr>
              <a:t> -X POST -d @/</a:t>
            </a:r>
            <a:r>
              <a:rPr lang="es-AR" sz="1200" b="0" dirty="0" err="1">
                <a:latin typeface="Courier New" pitchFamily="49" charset="0"/>
                <a:cs typeface="Courier New" pitchFamily="49" charset="0"/>
              </a:rPr>
              <a:t>etc</a:t>
            </a:r>
            <a:r>
              <a:rPr lang="es-AR" sz="1200" b="0" dirty="0">
                <a:latin typeface="Courier New" pitchFamily="49" charset="0"/>
                <a:cs typeface="Courier New" pitchFamily="49" charset="0"/>
              </a:rPr>
              <a:t>/host-monitor -H \"</a:t>
            </a:r>
            <a:r>
              <a:rPr lang="es-AR" sz="1200" b="0" dirty="0" err="1">
                <a:latin typeface="Courier New" pitchFamily="49" charset="0"/>
                <a:cs typeface="Courier New" pitchFamily="49" charset="0"/>
              </a:rPr>
              <a:t>content-type</a:t>
            </a:r>
            <a:r>
              <a:rPr lang="es-AR" sz="1200" b="0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s-AR" sz="1200" b="0" dirty="0" err="1">
                <a:latin typeface="Courier New" pitchFamily="49" charset="0"/>
                <a:cs typeface="Courier New" pitchFamily="49" charset="0"/>
              </a:rPr>
              <a:t>application</a:t>
            </a:r>
            <a:r>
              <a:rPr lang="es-AR" sz="1200" b="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s-AR" sz="1200" b="0" dirty="0" err="1">
                <a:latin typeface="Courier New" pitchFamily="49" charset="0"/>
                <a:cs typeface="Courier New" pitchFamily="49" charset="0"/>
              </a:rPr>
              <a:t>json</a:t>
            </a:r>
            <a:r>
              <a:rPr lang="es-AR" sz="1200" b="0" dirty="0">
                <a:latin typeface="Courier New" pitchFamily="49" charset="0"/>
                <a:cs typeface="Courier New" pitchFamily="49" charset="0"/>
              </a:rPr>
              <a:t>\" http://admin:password@" ,{ "</a:t>
            </a:r>
            <a:r>
              <a:rPr lang="es-AR" sz="1200" b="0" dirty="0" err="1">
                <a:latin typeface="Courier New" pitchFamily="49" charset="0"/>
                <a:cs typeface="Courier New" pitchFamily="49" charset="0"/>
              </a:rPr>
              <a:t>Ref</a:t>
            </a:r>
            <a:r>
              <a:rPr lang="es-AR" sz="1200" b="0" dirty="0">
                <a:latin typeface="Courier New" pitchFamily="49" charset="0"/>
                <a:cs typeface="Courier New" pitchFamily="49" charset="0"/>
              </a:rPr>
              <a:t>" : "</a:t>
            </a:r>
            <a:r>
              <a:rPr lang="es-AR" sz="1200" b="0" dirty="0" err="1">
                <a:latin typeface="Courier New" pitchFamily="49" charset="0"/>
                <a:cs typeface="Courier New" pitchFamily="49" charset="0"/>
              </a:rPr>
              <a:t>MonitInstanceIP</a:t>
            </a:r>
            <a:r>
              <a:rPr lang="es-AR" sz="1200" b="0" dirty="0">
                <a:latin typeface="Courier New" pitchFamily="49" charset="0"/>
                <a:cs typeface="Courier New" pitchFamily="49" charset="0"/>
              </a:rPr>
              <a:t>" } ,"/</a:t>
            </a:r>
            <a:r>
              <a:rPr lang="es-AR" sz="1200" b="0" dirty="0" err="1">
                <a:latin typeface="Courier New" pitchFamily="49" charset="0"/>
                <a:cs typeface="Courier New" pitchFamily="49" charset="0"/>
              </a:rPr>
              <a:t>restlos</a:t>
            </a:r>
            <a:r>
              <a:rPr lang="es-AR" sz="1200" b="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s-AR" sz="1200" b="0" dirty="0" err="1">
                <a:latin typeface="Courier New" pitchFamily="49" charset="0"/>
                <a:cs typeface="Courier New" pitchFamily="49" charset="0"/>
              </a:rPr>
              <a:t>host?host_name</a:t>
            </a:r>
            <a:r>
              <a:rPr lang="es-AR" sz="1200" b="0" dirty="0">
                <a:latin typeface="Courier New" pitchFamily="49" charset="0"/>
                <a:cs typeface="Courier New" pitchFamily="49" charset="0"/>
              </a:rPr>
              <a:t>=new' /</a:t>
            </a:r>
            <a:r>
              <a:rPr lang="es-AR" sz="1200" b="0" dirty="0" err="1">
                <a:latin typeface="Courier New" pitchFamily="49" charset="0"/>
                <a:cs typeface="Courier New" pitchFamily="49" charset="0"/>
              </a:rPr>
              <a:t>etc</a:t>
            </a:r>
            <a:r>
              <a:rPr lang="es-AR" sz="1200" b="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s-AR" sz="1200" b="0" dirty="0" err="1">
                <a:latin typeface="Courier New" pitchFamily="49" charset="0"/>
                <a:cs typeface="Courier New" pitchFamily="49" charset="0"/>
              </a:rPr>
              <a:t>rc.local</a:t>
            </a:r>
            <a:r>
              <a:rPr lang="es-AR" sz="1200" b="0" dirty="0">
                <a:latin typeface="Courier New" pitchFamily="49" charset="0"/>
                <a:cs typeface="Courier New" pitchFamily="49" charset="0"/>
              </a:rPr>
              <a:t>\n</a:t>
            </a:r>
            <a:r>
              <a:rPr lang="es-AR" sz="1200" b="0" dirty="0" smtClean="0">
                <a:latin typeface="Courier New" pitchFamily="49" charset="0"/>
                <a:cs typeface="Courier New" pitchFamily="49" charset="0"/>
              </a:rPr>
              <a:t>",</a:t>
            </a:r>
          </a:p>
        </p:txBody>
      </p:sp>
      <p:sp>
        <p:nvSpPr>
          <p:cNvPr id="3" name="Rectangle 2"/>
          <p:cNvSpPr/>
          <p:nvPr/>
        </p:nvSpPr>
        <p:spPr>
          <a:xfrm>
            <a:off x="1411699" y="2852572"/>
            <a:ext cx="525562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dirty="0">
                <a:latin typeface="Courier New" pitchFamily="49" charset="0"/>
                <a:cs typeface="Courier New" pitchFamily="49" charset="0"/>
              </a:rPr>
              <a:t>[</a:t>
            </a:r>
          </a:p>
          <a:p>
            <a:r>
              <a:rPr lang="en-US" sz="1000" b="0" dirty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US" sz="1000" b="0" dirty="0">
                <a:latin typeface="Courier New" pitchFamily="49" charset="0"/>
                <a:cs typeface="Courier New" pitchFamily="49" charset="0"/>
              </a:rPr>
              <a:t>        "</a:t>
            </a:r>
            <a:r>
              <a:rPr lang="en-US" sz="1000" b="0" dirty="0" err="1">
                <a:latin typeface="Courier New" pitchFamily="49" charset="0"/>
                <a:cs typeface="Courier New" pitchFamily="49" charset="0"/>
              </a:rPr>
              <a:t>host_name</a:t>
            </a:r>
            <a:r>
              <a:rPr lang="en-US" sz="1000" b="0" dirty="0">
                <a:latin typeface="Courier New" pitchFamily="49" charset="0"/>
                <a:cs typeface="Courier New" pitchFamily="49" charset="0"/>
              </a:rPr>
              <a:t>": "HOSTNAME",</a:t>
            </a:r>
          </a:p>
          <a:p>
            <a:r>
              <a:rPr lang="en-US" sz="1000" b="0" dirty="0">
                <a:latin typeface="Courier New" pitchFamily="49" charset="0"/>
                <a:cs typeface="Courier New" pitchFamily="49" charset="0"/>
              </a:rPr>
              <a:t>        "use": "generic-host",</a:t>
            </a:r>
          </a:p>
          <a:p>
            <a:r>
              <a:rPr lang="en-US" sz="1000" b="0" dirty="0">
                <a:latin typeface="Courier New" pitchFamily="49" charset="0"/>
                <a:cs typeface="Courier New" pitchFamily="49" charset="0"/>
              </a:rPr>
              <a:t>        "alias": "HOSTNAME",</a:t>
            </a:r>
          </a:p>
          <a:p>
            <a:r>
              <a:rPr lang="en-US" sz="1000" b="0" dirty="0">
                <a:latin typeface="Courier New" pitchFamily="49" charset="0"/>
                <a:cs typeface="Courier New" pitchFamily="49" charset="0"/>
              </a:rPr>
              <a:t>        "address": "HOSTNAME",</a:t>
            </a:r>
          </a:p>
          <a:p>
            <a:r>
              <a:rPr lang="en-US" sz="1000" b="0" dirty="0" smtClean="0">
                <a:latin typeface="Courier New" pitchFamily="49" charset="0"/>
                <a:cs typeface="Courier New" pitchFamily="49" charset="0"/>
              </a:rPr>
              <a:t>        "</a:t>
            </a:r>
            <a:r>
              <a:rPr lang="en-US" sz="1000" b="0" dirty="0" err="1">
                <a:latin typeface="Courier New" pitchFamily="49" charset="0"/>
                <a:cs typeface="Courier New" pitchFamily="49" charset="0"/>
              </a:rPr>
              <a:t>hostgroups</a:t>
            </a:r>
            <a:r>
              <a:rPr lang="en-US" sz="1000" b="0" dirty="0">
                <a:latin typeface="Courier New" pitchFamily="49" charset="0"/>
                <a:cs typeface="Courier New" pitchFamily="49" charset="0"/>
              </a:rPr>
              <a:t>": "HOSTGROUPS",</a:t>
            </a:r>
          </a:p>
          <a:p>
            <a:r>
              <a:rPr lang="en-US" sz="10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b="0" dirty="0" smtClean="0">
                <a:latin typeface="Courier New" pitchFamily="49" charset="0"/>
                <a:cs typeface="Courier New" pitchFamily="49" charset="0"/>
              </a:rPr>
              <a:t>       "_</a:t>
            </a:r>
            <a:r>
              <a:rPr lang="en-US" sz="1000" b="0" dirty="0">
                <a:latin typeface="Courier New" pitchFamily="49" charset="0"/>
                <a:cs typeface="Courier New" pitchFamily="49" charset="0"/>
              </a:rPr>
              <a:t>SNMPCOMMUNITY": </a:t>
            </a:r>
            <a:r>
              <a:rPr lang="en-US" sz="1000" b="0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000" b="0" dirty="0" err="1" smtClean="0">
                <a:latin typeface="Courier New" pitchFamily="49" charset="0"/>
                <a:cs typeface="Courier New" pitchFamily="49" charset="0"/>
              </a:rPr>
              <a:t>snmpcom</a:t>
            </a:r>
            <a:r>
              <a:rPr lang="en-US" sz="1000" b="0" dirty="0" smtClean="0">
                <a:latin typeface="Courier New" pitchFamily="49" charset="0"/>
                <a:cs typeface="Courier New" pitchFamily="49" charset="0"/>
              </a:rPr>
              <a:t>",</a:t>
            </a:r>
            <a:endParaRPr lang="en-US" sz="1000" b="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b="0" dirty="0">
                <a:latin typeface="Courier New" pitchFamily="49" charset="0"/>
                <a:cs typeface="Courier New" pitchFamily="49" charset="0"/>
              </a:rPr>
              <a:t>        "</a:t>
            </a:r>
            <a:r>
              <a:rPr lang="en-US" sz="1000" b="0" dirty="0" err="1">
                <a:latin typeface="Courier New" pitchFamily="49" charset="0"/>
                <a:cs typeface="Courier New" pitchFamily="49" charset="0"/>
              </a:rPr>
              <a:t>check_command</a:t>
            </a:r>
            <a:r>
              <a:rPr lang="en-US" sz="1000" b="0" dirty="0">
                <a:latin typeface="Courier New" pitchFamily="49" charset="0"/>
                <a:cs typeface="Courier New" pitchFamily="49" charset="0"/>
              </a:rPr>
              <a:t>": "check_ping!100.0,20%!500.0,60%",</a:t>
            </a:r>
          </a:p>
          <a:p>
            <a:r>
              <a:rPr lang="en-US" sz="1000" b="0" dirty="0">
                <a:latin typeface="Courier New" pitchFamily="49" charset="0"/>
                <a:cs typeface="Courier New" pitchFamily="49" charset="0"/>
              </a:rPr>
              <a:t>        "</a:t>
            </a:r>
            <a:r>
              <a:rPr lang="en-US" sz="1000" b="0" dirty="0" err="1">
                <a:latin typeface="Courier New" pitchFamily="49" charset="0"/>
                <a:cs typeface="Courier New" pitchFamily="49" charset="0"/>
              </a:rPr>
              <a:t>max_check_attempts</a:t>
            </a:r>
            <a:r>
              <a:rPr lang="en-US" sz="1000" b="0" dirty="0">
                <a:latin typeface="Courier New" pitchFamily="49" charset="0"/>
                <a:cs typeface="Courier New" pitchFamily="49" charset="0"/>
              </a:rPr>
              <a:t>": "3",</a:t>
            </a:r>
          </a:p>
          <a:p>
            <a:r>
              <a:rPr lang="en-US" sz="1000" b="0" dirty="0">
                <a:latin typeface="Courier New" pitchFamily="49" charset="0"/>
                <a:cs typeface="Courier New" pitchFamily="49" charset="0"/>
              </a:rPr>
              <a:t>        "</a:t>
            </a:r>
            <a:r>
              <a:rPr lang="en-US" sz="1000" b="0" dirty="0" err="1">
                <a:latin typeface="Courier New" pitchFamily="49" charset="0"/>
                <a:cs typeface="Courier New" pitchFamily="49" charset="0"/>
              </a:rPr>
              <a:t>check_interval</a:t>
            </a:r>
            <a:r>
              <a:rPr lang="en-US" sz="1000" b="0" dirty="0">
                <a:latin typeface="Courier New" pitchFamily="49" charset="0"/>
                <a:cs typeface="Courier New" pitchFamily="49" charset="0"/>
              </a:rPr>
              <a:t>": "5",</a:t>
            </a:r>
          </a:p>
          <a:p>
            <a:r>
              <a:rPr lang="en-US" sz="1000" b="0" dirty="0">
                <a:latin typeface="Courier New" pitchFamily="49" charset="0"/>
                <a:cs typeface="Courier New" pitchFamily="49" charset="0"/>
              </a:rPr>
              <a:t>        "</a:t>
            </a:r>
            <a:r>
              <a:rPr lang="en-US" sz="1000" b="0" dirty="0" err="1">
                <a:latin typeface="Courier New" pitchFamily="49" charset="0"/>
                <a:cs typeface="Courier New" pitchFamily="49" charset="0"/>
              </a:rPr>
              <a:t>retry_interval</a:t>
            </a:r>
            <a:r>
              <a:rPr lang="en-US" sz="1000" b="0" dirty="0">
                <a:latin typeface="Courier New" pitchFamily="49" charset="0"/>
                <a:cs typeface="Courier New" pitchFamily="49" charset="0"/>
              </a:rPr>
              <a:t>": "5",</a:t>
            </a:r>
          </a:p>
          <a:p>
            <a:r>
              <a:rPr lang="en-US" sz="1000" b="0" dirty="0">
                <a:latin typeface="Courier New" pitchFamily="49" charset="0"/>
                <a:cs typeface="Courier New" pitchFamily="49" charset="0"/>
              </a:rPr>
              <a:t>        "</a:t>
            </a:r>
            <a:r>
              <a:rPr lang="en-US" sz="1000" b="0" dirty="0" err="1">
                <a:latin typeface="Courier New" pitchFamily="49" charset="0"/>
                <a:cs typeface="Courier New" pitchFamily="49" charset="0"/>
              </a:rPr>
              <a:t>check_period</a:t>
            </a:r>
            <a:r>
              <a:rPr lang="en-US" sz="1000" b="0" dirty="0">
                <a:latin typeface="Courier New" pitchFamily="49" charset="0"/>
                <a:cs typeface="Courier New" pitchFamily="49" charset="0"/>
              </a:rPr>
              <a:t>": "24x7",</a:t>
            </a:r>
          </a:p>
          <a:p>
            <a:r>
              <a:rPr lang="en-US" sz="1000" b="0" dirty="0">
                <a:latin typeface="Courier New" pitchFamily="49" charset="0"/>
                <a:cs typeface="Courier New" pitchFamily="49" charset="0"/>
              </a:rPr>
              <a:t>        "</a:t>
            </a:r>
            <a:r>
              <a:rPr lang="en-US" sz="1000" b="0" dirty="0" err="1">
                <a:latin typeface="Courier New" pitchFamily="49" charset="0"/>
                <a:cs typeface="Courier New" pitchFamily="49" charset="0"/>
              </a:rPr>
              <a:t>notification_interval</a:t>
            </a:r>
            <a:r>
              <a:rPr lang="en-US" sz="1000" b="0" dirty="0">
                <a:latin typeface="Courier New" pitchFamily="49" charset="0"/>
                <a:cs typeface="Courier New" pitchFamily="49" charset="0"/>
              </a:rPr>
              <a:t>": "60",</a:t>
            </a:r>
          </a:p>
          <a:p>
            <a:r>
              <a:rPr lang="en-US" sz="1000" b="0" dirty="0">
                <a:latin typeface="Courier New" pitchFamily="49" charset="0"/>
                <a:cs typeface="Courier New" pitchFamily="49" charset="0"/>
              </a:rPr>
              <a:t>        "</a:t>
            </a:r>
            <a:r>
              <a:rPr lang="en-US" sz="1000" b="0" dirty="0" err="1">
                <a:latin typeface="Courier New" pitchFamily="49" charset="0"/>
                <a:cs typeface="Courier New" pitchFamily="49" charset="0"/>
              </a:rPr>
              <a:t>first_notification_delay</a:t>
            </a:r>
            <a:r>
              <a:rPr lang="en-US" sz="1000" b="0" dirty="0">
                <a:latin typeface="Courier New" pitchFamily="49" charset="0"/>
                <a:cs typeface="Courier New" pitchFamily="49" charset="0"/>
              </a:rPr>
              <a:t>": "1",</a:t>
            </a:r>
          </a:p>
          <a:p>
            <a:r>
              <a:rPr lang="en-US" sz="1000" b="0" dirty="0">
                <a:latin typeface="Courier New" pitchFamily="49" charset="0"/>
                <a:cs typeface="Courier New" pitchFamily="49" charset="0"/>
              </a:rPr>
              <a:t>        "</a:t>
            </a:r>
            <a:r>
              <a:rPr lang="en-US" sz="1000" b="0" dirty="0" err="1">
                <a:latin typeface="Courier New" pitchFamily="49" charset="0"/>
                <a:cs typeface="Courier New" pitchFamily="49" charset="0"/>
              </a:rPr>
              <a:t>notification_period</a:t>
            </a:r>
            <a:r>
              <a:rPr lang="en-US" sz="1000" b="0" dirty="0">
                <a:latin typeface="Courier New" pitchFamily="49" charset="0"/>
                <a:cs typeface="Courier New" pitchFamily="49" charset="0"/>
              </a:rPr>
              <a:t>": "24x7",</a:t>
            </a:r>
          </a:p>
          <a:p>
            <a:r>
              <a:rPr lang="en-US" sz="1000" b="0" dirty="0">
                <a:latin typeface="Courier New" pitchFamily="49" charset="0"/>
                <a:cs typeface="Courier New" pitchFamily="49" charset="0"/>
              </a:rPr>
              <a:t>        "</a:t>
            </a:r>
            <a:r>
              <a:rPr lang="en-US" sz="1000" b="0" dirty="0" err="1">
                <a:latin typeface="Courier New" pitchFamily="49" charset="0"/>
                <a:cs typeface="Courier New" pitchFamily="49" charset="0"/>
              </a:rPr>
              <a:t>notification_options</a:t>
            </a:r>
            <a:r>
              <a:rPr lang="en-US" sz="1000" b="0" dirty="0">
                <a:latin typeface="Courier New" pitchFamily="49" charset="0"/>
                <a:cs typeface="Courier New" pitchFamily="49" charset="0"/>
              </a:rPr>
              <a:t>": "</a:t>
            </a:r>
            <a:r>
              <a:rPr lang="en-US" sz="1000" b="0" dirty="0" err="1">
                <a:latin typeface="Courier New" pitchFamily="49" charset="0"/>
                <a:cs typeface="Courier New" pitchFamily="49" charset="0"/>
              </a:rPr>
              <a:t>d,u,r</a:t>
            </a:r>
            <a:r>
              <a:rPr lang="en-US" sz="1000" b="0" dirty="0">
                <a:latin typeface="Courier New" pitchFamily="49" charset="0"/>
                <a:cs typeface="Courier New" pitchFamily="49" charset="0"/>
              </a:rPr>
              <a:t>"</a:t>
            </a:r>
          </a:p>
          <a:p>
            <a:r>
              <a:rPr lang="en-US" sz="1000" b="0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000" b="0" dirty="0">
                <a:latin typeface="Courier New" pitchFamily="49" charset="0"/>
                <a:cs typeface="Courier New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732640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38" y="654396"/>
            <a:ext cx="8216900" cy="527050"/>
          </a:xfrm>
        </p:spPr>
        <p:txBody>
          <a:bodyPr/>
          <a:lstStyle/>
          <a:p>
            <a:r>
              <a:rPr lang="en-US" dirty="0">
                <a:latin typeface="Neo Sans Intel" pitchFamily="34" charset="0"/>
              </a:rPr>
              <a:t>Cloud Scaling and Automatic monitoring</a:t>
            </a:r>
            <a:endParaRPr lang="en-US" dirty="0" smtClean="0">
              <a:latin typeface="Neo Sans Inte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2767" y="1373850"/>
            <a:ext cx="767284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1800" b="0" dirty="0">
                <a:latin typeface="Neo Sans Intel" pitchFamily="34" charset="0"/>
              </a:rPr>
              <a:t>[</a:t>
            </a:r>
            <a:r>
              <a:rPr lang="en-US" sz="1800" b="0" dirty="0">
                <a:solidFill>
                  <a:srgbClr val="FF0000"/>
                </a:solidFill>
                <a:latin typeface="Neo Sans Intel" pitchFamily="34" charset="0"/>
              </a:rPr>
              <a:t>DEL</a:t>
            </a:r>
            <a:r>
              <a:rPr lang="en-US" sz="1800" b="0" dirty="0">
                <a:latin typeface="Neo Sans Intel" pitchFamily="34" charset="0"/>
              </a:rPr>
              <a:t>] Send a DELETE action with </a:t>
            </a:r>
            <a:r>
              <a:rPr lang="en-US" sz="1800" b="0" dirty="0" err="1">
                <a:latin typeface="Neo Sans Intel" pitchFamily="34" charset="0"/>
              </a:rPr>
              <a:t>cURL</a:t>
            </a:r>
            <a:r>
              <a:rPr lang="en-US" sz="1800" b="0" dirty="0">
                <a:latin typeface="Neo Sans Intel" pitchFamily="34" charset="0"/>
              </a:rPr>
              <a:t> when instance is shutting down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s-AR" sz="1400" b="0" dirty="0" err="1" smtClean="0">
                <a:latin typeface="Neo Sans Intel" pitchFamily="34" charset="0"/>
              </a:rPr>
              <a:t>You</a:t>
            </a:r>
            <a:r>
              <a:rPr lang="es-AR" sz="1400" b="0" dirty="0" smtClean="0">
                <a:latin typeface="Neo Sans Intel" pitchFamily="34" charset="0"/>
              </a:rPr>
              <a:t> </a:t>
            </a:r>
            <a:r>
              <a:rPr lang="es-AR" sz="1400" b="0" dirty="0" err="1" smtClean="0">
                <a:latin typeface="Neo Sans Intel" pitchFamily="34" charset="0"/>
              </a:rPr>
              <a:t>need</a:t>
            </a:r>
            <a:r>
              <a:rPr lang="es-AR" sz="1400" b="0" dirty="0" smtClean="0">
                <a:latin typeface="Neo Sans Intel" pitchFamily="34" charset="0"/>
              </a:rPr>
              <a:t> </a:t>
            </a:r>
            <a:r>
              <a:rPr lang="es-AR" sz="1400" b="0" dirty="0" err="1" smtClean="0">
                <a:latin typeface="Neo Sans Intel" pitchFamily="34" charset="0"/>
              </a:rPr>
              <a:t>to</a:t>
            </a:r>
            <a:r>
              <a:rPr lang="es-AR" sz="1400" b="0" dirty="0" smtClean="0">
                <a:latin typeface="Neo Sans Intel" pitchFamily="34" charset="0"/>
              </a:rPr>
              <a:t> </a:t>
            </a:r>
            <a:r>
              <a:rPr lang="es-AR" sz="1400" b="0" dirty="0" err="1" smtClean="0">
                <a:latin typeface="Neo Sans Intel" pitchFamily="34" charset="0"/>
              </a:rPr>
              <a:t>create</a:t>
            </a:r>
            <a:r>
              <a:rPr lang="es-AR" sz="1400" b="0" dirty="0" smtClean="0">
                <a:latin typeface="Neo Sans Intel" pitchFamily="34" charset="0"/>
              </a:rPr>
              <a:t> a script in /</a:t>
            </a:r>
            <a:r>
              <a:rPr lang="es-AR" sz="1400" b="0" dirty="0" err="1" smtClean="0">
                <a:latin typeface="Neo Sans Intel" pitchFamily="34" charset="0"/>
              </a:rPr>
              <a:t>etc</a:t>
            </a:r>
            <a:r>
              <a:rPr lang="es-AR" sz="1400" b="0" dirty="0" smtClean="0">
                <a:latin typeface="Neo Sans Intel" pitchFamily="34" charset="0"/>
              </a:rPr>
              <a:t>/rc0.d/ as </a:t>
            </a:r>
            <a:r>
              <a:rPr lang="es-AR" sz="1400" b="0" dirty="0" err="1" smtClean="0">
                <a:latin typeface="Neo Sans Intel" pitchFamily="34" charset="0"/>
              </a:rPr>
              <a:t>follow</a:t>
            </a:r>
            <a:r>
              <a:rPr lang="es-AR" sz="1400" b="0" dirty="0" smtClean="0">
                <a:latin typeface="Neo Sans Intel" pitchFamily="34" charset="0"/>
              </a:rPr>
              <a:t>:</a:t>
            </a:r>
          </a:p>
          <a:p>
            <a:pPr lvl="1"/>
            <a:endParaRPr lang="es-AR" sz="1400" b="0" dirty="0"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2768" y="2174069"/>
            <a:ext cx="79042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Courier New" pitchFamily="49" charset="0"/>
                <a:cs typeface="Courier New" pitchFamily="49" charset="0"/>
              </a:rPr>
              <a:t>"echo -e '#!/bin/bash' &gt; /</a:t>
            </a:r>
            <a:r>
              <a:rPr lang="en-US" sz="1200" b="0" dirty="0" err="1">
                <a:latin typeface="Courier New" pitchFamily="49" charset="0"/>
                <a:cs typeface="Courier New" pitchFamily="49" charset="0"/>
              </a:rPr>
              <a:t>etc</a:t>
            </a:r>
            <a:r>
              <a:rPr lang="en-US" sz="1200" b="0" dirty="0">
                <a:latin typeface="Courier New" pitchFamily="49" charset="0"/>
                <a:cs typeface="Courier New" pitchFamily="49" charset="0"/>
              </a:rPr>
              <a:t>/rc0.d/K99host-monitor\n",	</a:t>
            </a:r>
            <a:endParaRPr lang="en-US" sz="1200" b="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"echo </a:t>
            </a:r>
            <a:r>
              <a:rPr lang="en-US" sz="1200" b="0" dirty="0">
                <a:latin typeface="Courier New" pitchFamily="49" charset="0"/>
                <a:cs typeface="Courier New" pitchFamily="49" charset="0"/>
              </a:rPr>
              <a:t>-e 'curl -X DELETE -H \"content-type: application/</a:t>
            </a:r>
            <a:r>
              <a:rPr lang="en-US" sz="1200" b="0" dirty="0" err="1">
                <a:latin typeface="Courier New" pitchFamily="49" charset="0"/>
                <a:cs typeface="Courier New" pitchFamily="49" charset="0"/>
              </a:rPr>
              <a:t>json</a:t>
            </a:r>
            <a:r>
              <a:rPr lang="en-US" sz="1200" b="0" dirty="0">
                <a:latin typeface="Courier New" pitchFamily="49" charset="0"/>
                <a:cs typeface="Courier New" pitchFamily="49" charset="0"/>
              </a:rPr>
              <a:t>\" http://admin:password@" ,{ "Ref" : "</a:t>
            </a:r>
            <a:r>
              <a:rPr lang="en-US" sz="1200" b="0" dirty="0" err="1">
                <a:latin typeface="Courier New" pitchFamily="49" charset="0"/>
                <a:cs typeface="Courier New" pitchFamily="49" charset="0"/>
              </a:rPr>
              <a:t>MonitInstanceIP</a:t>
            </a:r>
            <a:r>
              <a:rPr lang="en-US" sz="1200" b="0" dirty="0">
                <a:latin typeface="Courier New" pitchFamily="49" charset="0"/>
                <a:cs typeface="Courier New" pitchFamily="49" charset="0"/>
              </a:rPr>
              <a:t>" } ,"/</a:t>
            </a:r>
            <a:r>
              <a:rPr lang="en-US" sz="1200" b="0" dirty="0" err="1">
                <a:latin typeface="Courier New" pitchFamily="49" charset="0"/>
                <a:cs typeface="Courier New" pitchFamily="49" charset="0"/>
              </a:rPr>
              <a:t>restlos</a:t>
            </a:r>
            <a:r>
              <a:rPr lang="en-US" sz="1200" b="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200" b="0" dirty="0" err="1">
                <a:latin typeface="Courier New" pitchFamily="49" charset="0"/>
                <a:cs typeface="Courier New" pitchFamily="49" charset="0"/>
              </a:rPr>
              <a:t>host?host_name</a:t>
            </a:r>
            <a:r>
              <a:rPr lang="en-US" sz="1200" b="0" dirty="0">
                <a:latin typeface="Courier New" pitchFamily="49" charset="0"/>
                <a:cs typeface="Courier New" pitchFamily="49" charset="0"/>
              </a:rPr>
              <a:t>=HOSTNAME' &gt;&gt; /</a:t>
            </a:r>
            <a:r>
              <a:rPr lang="en-US" sz="1200" b="0" dirty="0" err="1">
                <a:latin typeface="Courier New" pitchFamily="49" charset="0"/>
                <a:cs typeface="Courier New" pitchFamily="49" charset="0"/>
              </a:rPr>
              <a:t>etc</a:t>
            </a:r>
            <a:r>
              <a:rPr lang="en-US" sz="1200" b="0" dirty="0">
                <a:latin typeface="Courier New" pitchFamily="49" charset="0"/>
                <a:cs typeface="Courier New" pitchFamily="49" charset="0"/>
              </a:rPr>
              <a:t>/rc0.d/K99host-monitor\n</a:t>
            </a: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",</a:t>
            </a:r>
          </a:p>
          <a:p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200" b="0" dirty="0" err="1">
                <a:latin typeface="Courier New" pitchFamily="49" charset="0"/>
                <a:cs typeface="Courier New" pitchFamily="49" charset="0"/>
              </a:rPr>
              <a:t>chmod</a:t>
            </a:r>
            <a:r>
              <a:rPr lang="en-US" sz="1200" b="0" dirty="0">
                <a:latin typeface="Courier New" pitchFamily="49" charset="0"/>
                <a:cs typeface="Courier New" pitchFamily="49" charset="0"/>
              </a:rPr>
              <a:t> +x /</a:t>
            </a:r>
            <a:r>
              <a:rPr lang="en-US" sz="1200" b="0" dirty="0" err="1">
                <a:latin typeface="Courier New" pitchFamily="49" charset="0"/>
                <a:cs typeface="Courier New" pitchFamily="49" charset="0"/>
              </a:rPr>
              <a:t>etc</a:t>
            </a:r>
            <a:r>
              <a:rPr lang="en-US" sz="1200" b="0" dirty="0">
                <a:latin typeface="Courier New" pitchFamily="49" charset="0"/>
                <a:cs typeface="Courier New" pitchFamily="49" charset="0"/>
              </a:rPr>
              <a:t>/rc0.d/K99host-monitor\n",</a:t>
            </a:r>
          </a:p>
          <a:p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200" b="0" dirty="0">
                <a:latin typeface="Courier New" pitchFamily="49" charset="0"/>
                <a:cs typeface="Courier New" pitchFamily="49" charset="0"/>
              </a:rPr>
              <a:t>HOST=$(hostname); </a:t>
            </a:r>
            <a:r>
              <a:rPr lang="en-US" sz="1200" b="0" dirty="0" err="1">
                <a:latin typeface="Courier New" pitchFamily="49" charset="0"/>
                <a:cs typeface="Courier New" pitchFamily="49" charset="0"/>
              </a:rPr>
              <a:t>sed</a:t>
            </a:r>
            <a:r>
              <a:rPr lang="en-US" sz="1200" b="0" dirty="0">
                <a:latin typeface="Courier New" pitchFamily="49" charset="0"/>
                <a:cs typeface="Courier New" pitchFamily="49" charset="0"/>
              </a:rPr>
              <a:t> -i \"s/HOSTNAME/$HOST/g\" /</a:t>
            </a:r>
            <a:r>
              <a:rPr lang="en-US" sz="1200" b="0" dirty="0" err="1">
                <a:latin typeface="Courier New" pitchFamily="49" charset="0"/>
                <a:cs typeface="Courier New" pitchFamily="49" charset="0"/>
              </a:rPr>
              <a:t>etc</a:t>
            </a:r>
            <a:r>
              <a:rPr lang="en-US" sz="1200" b="0" dirty="0">
                <a:latin typeface="Courier New" pitchFamily="49" charset="0"/>
                <a:cs typeface="Courier New" pitchFamily="49" charset="0"/>
              </a:rPr>
              <a:t>/rc0.d/K99host-monitor\n"</a:t>
            </a:r>
          </a:p>
        </p:txBody>
      </p:sp>
    </p:spTree>
    <p:extLst>
      <p:ext uri="{BB962C8B-B14F-4D97-AF65-F5344CB8AC3E}">
        <p14:creationId xmlns:p14="http://schemas.microsoft.com/office/powerpoint/2010/main" val="1531583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http://2.bp.blogspot.com/-TBfuTePZYM4/TtEzv8MREFI/AAAAAAAAA7I/LFhcsVGYB2I/s200/aws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91"/>
          <a:stretch/>
        </p:blipFill>
        <p:spPr bwMode="auto">
          <a:xfrm>
            <a:off x="5179835" y="1956634"/>
            <a:ext cx="1379398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38" y="654396"/>
            <a:ext cx="8216900" cy="527050"/>
          </a:xfrm>
        </p:spPr>
        <p:txBody>
          <a:bodyPr/>
          <a:lstStyle/>
          <a:p>
            <a:r>
              <a:rPr lang="en-US" dirty="0">
                <a:latin typeface="Neo Sans Intel" pitchFamily="34" charset="0"/>
              </a:rPr>
              <a:t>Cloud Scaling and Automatic monitoring</a:t>
            </a:r>
            <a:endParaRPr lang="en-US" dirty="0" smtClean="0">
              <a:latin typeface="Neo Sans Intel" pitchFamily="34" charset="0"/>
            </a:endParaRPr>
          </a:p>
        </p:txBody>
      </p:sp>
      <p:pic>
        <p:nvPicPr>
          <p:cNvPr id="12" name="Picture 2" descr="Nagi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181" y="3201217"/>
            <a:ext cx="1335511" cy="31497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13" name="Right Arrow 12"/>
          <p:cNvSpPr/>
          <p:nvPr/>
        </p:nvSpPr>
        <p:spPr bwMode="auto">
          <a:xfrm>
            <a:off x="2934645" y="3018328"/>
            <a:ext cx="913985" cy="764104"/>
          </a:xfrm>
          <a:prstGeom prst="rightArrow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72" tIns="45688" rIns="91372" bIns="4568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6200000">
            <a:off x="4179901" y="3802414"/>
            <a:ext cx="862144" cy="764104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72" tIns="45688" rIns="91372" bIns="4568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347610" y="4817481"/>
            <a:ext cx="526725" cy="478505"/>
            <a:chOff x="3346485" y="4581526"/>
            <a:chExt cx="526725" cy="478505"/>
          </a:xfrm>
        </p:grpSpPr>
        <p:pic>
          <p:nvPicPr>
            <p:cNvPr id="20" name="Picture 5" descr="http://2.bp.blogspot.com/-TBfuTePZYM4/TtEzv8MREFI/AAAAAAAAA7I/LFhcsVGYB2I/s200/aws.jpe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50" b="66509"/>
            <a:stretch/>
          </p:blipFill>
          <p:spPr bwMode="auto">
            <a:xfrm>
              <a:off x="3346485" y="4581526"/>
              <a:ext cx="526725" cy="478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073" name="Picture 9" descr="http://icons.iconarchive.com/icons/visualpharm/must-have/256/Remove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976" y="4661550"/>
              <a:ext cx="318459" cy="318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5" descr="http://2.bp.blogspot.com/-TBfuTePZYM4/TtEzv8MREFI/AAAAAAAAA7I/LFhcsVGYB2I/s200/aws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50" b="66509"/>
          <a:stretch/>
        </p:blipFill>
        <p:spPr bwMode="auto">
          <a:xfrm>
            <a:off x="2230471" y="3214773"/>
            <a:ext cx="526725" cy="47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http://participedia.net/sites/default/files/ne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212" y="3253981"/>
            <a:ext cx="401243" cy="4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4874335" y="5215964"/>
            <a:ext cx="526725" cy="478505"/>
            <a:chOff x="3346485" y="4581526"/>
            <a:chExt cx="526725" cy="478505"/>
          </a:xfrm>
        </p:grpSpPr>
        <p:pic>
          <p:nvPicPr>
            <p:cNvPr id="27" name="Picture 5" descr="http://2.bp.blogspot.com/-TBfuTePZYM4/TtEzv8MREFI/AAAAAAAAA7I/LFhcsVGYB2I/s200/aws.jpe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50" b="66509"/>
            <a:stretch/>
          </p:blipFill>
          <p:spPr bwMode="auto">
            <a:xfrm>
              <a:off x="3346485" y="4581526"/>
              <a:ext cx="526725" cy="478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9" descr="http://icons.iconarchive.com/icons/visualpharm/must-have/256/Remove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976" y="4661550"/>
              <a:ext cx="318459" cy="318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5" descr="http://2.bp.blogspot.com/-TBfuTePZYM4/TtEzv8MREFI/AAAAAAAAA7I/LFhcsVGYB2I/s200/aws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50" b="66509"/>
          <a:stretch/>
        </p:blipFill>
        <p:spPr bwMode="auto">
          <a:xfrm>
            <a:off x="1724670" y="2877405"/>
            <a:ext cx="526725" cy="47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" descr="http://participedia.net/sites/default/files/ne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411" y="2916613"/>
            <a:ext cx="401243" cy="4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http://2.bp.blogspot.com/-TBfuTePZYM4/TtEzv8MREFI/AAAAAAAAA7I/LFhcsVGYB2I/s200/aws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50" b="66509"/>
          <a:stretch/>
        </p:blipFill>
        <p:spPr bwMode="auto">
          <a:xfrm>
            <a:off x="1661929" y="3454026"/>
            <a:ext cx="526725" cy="47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http://participedia.net/sites/default/files/ne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670" y="3493234"/>
            <a:ext cx="401243" cy="4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3820885" y="5143947"/>
            <a:ext cx="526725" cy="478505"/>
            <a:chOff x="3346485" y="4581526"/>
            <a:chExt cx="526725" cy="478505"/>
          </a:xfrm>
        </p:grpSpPr>
        <p:pic>
          <p:nvPicPr>
            <p:cNvPr id="37" name="Picture 5" descr="http://2.bp.blogspot.com/-TBfuTePZYM4/TtEzv8MREFI/AAAAAAAAA7I/LFhcsVGYB2I/s200/aws.jpe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50" b="66509"/>
            <a:stretch/>
          </p:blipFill>
          <p:spPr bwMode="auto">
            <a:xfrm>
              <a:off x="3346485" y="4581526"/>
              <a:ext cx="526725" cy="478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9" descr="http://icons.iconarchive.com/icons/visualpharm/must-have/256/Remove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976" y="4661550"/>
              <a:ext cx="318459" cy="318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86500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53" y="654396"/>
            <a:ext cx="8216900" cy="527050"/>
          </a:xfrm>
        </p:spPr>
        <p:txBody>
          <a:bodyPr/>
          <a:lstStyle/>
          <a:p>
            <a:r>
              <a:rPr lang="en-US" dirty="0" err="1" smtClean="0">
                <a:latin typeface="Neo Sans Intel" pitchFamily="34" charset="0"/>
              </a:rPr>
              <a:t>iWatch</a:t>
            </a:r>
            <a:r>
              <a:rPr lang="en-US" dirty="0" smtClean="0">
                <a:latin typeface="Neo Sans Intel" pitchFamily="34" charset="0"/>
              </a:rPr>
              <a:t> Sync and </a:t>
            </a:r>
            <a:r>
              <a:rPr lang="en-US" dirty="0" err="1" smtClean="0">
                <a:latin typeface="Neo Sans Intel" pitchFamily="34" charset="0"/>
              </a:rPr>
              <a:t>Nagios</a:t>
            </a:r>
            <a:r>
              <a:rPr lang="en-US" dirty="0" smtClean="0">
                <a:latin typeface="Neo Sans Intel" pitchFamily="34" charset="0"/>
              </a:rPr>
              <a:t> files administration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773686" y="1536446"/>
            <a:ext cx="637605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b="0" dirty="0" smtClean="0">
                <a:latin typeface="Neo Sans Intel" pitchFamily="34" charset="0"/>
              </a:rPr>
              <a:t>For adding/removing hosts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s-AR" sz="1800" b="0" dirty="0" err="1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Every</a:t>
            </a:r>
            <a:r>
              <a:rPr lang="es-AR" sz="1800" b="0" dirty="0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 time </a:t>
            </a:r>
            <a:r>
              <a:rPr lang="es-AR" sz="1800" b="0" dirty="0" err="1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you</a:t>
            </a:r>
            <a:r>
              <a:rPr lang="es-AR" sz="1800" b="0" dirty="0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 </a:t>
            </a:r>
            <a:r>
              <a:rPr lang="es-AR" sz="1800" b="0" dirty="0" err="1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add</a:t>
            </a:r>
            <a:r>
              <a:rPr lang="es-AR" sz="1800" b="0" dirty="0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 </a:t>
            </a:r>
            <a:r>
              <a:rPr lang="es-AR" sz="1800" b="0" dirty="0" err="1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or</a:t>
            </a:r>
            <a:r>
              <a:rPr lang="es-AR" sz="1800" b="0" dirty="0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 </a:t>
            </a:r>
            <a:r>
              <a:rPr lang="es-AR" sz="1800" b="0" dirty="0" err="1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remove</a:t>
            </a:r>
            <a:r>
              <a:rPr lang="es-AR" sz="1800" b="0" dirty="0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 a host, </a:t>
            </a:r>
            <a:r>
              <a:rPr lang="es-AR" sz="1800" b="0" dirty="0" err="1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that</a:t>
            </a:r>
            <a:r>
              <a:rPr lang="es-AR" sz="1800" b="0" dirty="0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 </a:t>
            </a:r>
            <a:r>
              <a:rPr lang="es-AR" sz="1800" b="0" dirty="0" err="1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hostfile</a:t>
            </a:r>
            <a:r>
              <a:rPr lang="es-AR" sz="1800" b="0" dirty="0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 </a:t>
            </a:r>
            <a:r>
              <a:rPr lang="es-AR" sz="1800" b="0" dirty="0" err="1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is</a:t>
            </a:r>
            <a:r>
              <a:rPr lang="es-AR" sz="1800" b="0" dirty="0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 </a:t>
            </a:r>
            <a:r>
              <a:rPr lang="es-AR" sz="1800" b="0" dirty="0" err="1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uploaded</a:t>
            </a:r>
            <a:r>
              <a:rPr lang="es-AR" sz="1800" b="0" dirty="0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/removed in a central </a:t>
            </a:r>
            <a:r>
              <a:rPr lang="es-AR" sz="1800" b="0" dirty="0" err="1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repository</a:t>
            </a:r>
            <a:r>
              <a:rPr lang="es-AR" sz="1800" b="0" dirty="0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 </a:t>
            </a:r>
            <a:r>
              <a:rPr lang="es-AR" sz="1800" b="0" dirty="0" err="1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for</a:t>
            </a:r>
            <a:r>
              <a:rPr lang="es-AR" sz="1800" b="0" dirty="0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 </a:t>
            </a:r>
            <a:r>
              <a:rPr lang="es-AR" sz="1800" b="0" dirty="0" err="1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backup</a:t>
            </a:r>
            <a:r>
              <a:rPr lang="es-AR" sz="1800" b="0" dirty="0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 </a:t>
            </a:r>
            <a:r>
              <a:rPr lang="es-AR" sz="1800" b="0" dirty="0" err="1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purposes</a:t>
            </a:r>
            <a:r>
              <a:rPr lang="es-AR" sz="1800" b="0" dirty="0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.</a:t>
            </a:r>
            <a:endParaRPr lang="en-US" sz="1800" b="0" dirty="0" smtClean="0">
              <a:solidFill>
                <a:schemeClr val="bg1">
                  <a:lumMod val="50000"/>
                </a:schemeClr>
              </a:solidFill>
              <a:latin typeface="Neo Sans Intel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s-AR" sz="2400" b="0" dirty="0" err="1" smtClean="0">
                <a:latin typeface="Neo Sans Intel" pitchFamily="34" charset="0"/>
              </a:rPr>
              <a:t>For</a:t>
            </a:r>
            <a:r>
              <a:rPr lang="es-AR" sz="2400" b="0" dirty="0" smtClean="0">
                <a:latin typeface="Neo Sans Intel" pitchFamily="34" charset="0"/>
              </a:rPr>
              <a:t> new </a:t>
            </a:r>
            <a:r>
              <a:rPr lang="es-AR" sz="2400" b="0" dirty="0" err="1" smtClean="0">
                <a:latin typeface="Neo Sans Intel" pitchFamily="34" charset="0"/>
              </a:rPr>
              <a:t>services</a:t>
            </a:r>
            <a:endParaRPr lang="es-AR" sz="2400" b="0" dirty="0" smtClean="0">
              <a:latin typeface="Neo Sans Intel" pitchFamily="34" charset="0"/>
            </a:endParaRPr>
          </a:p>
          <a:p>
            <a:pPr marL="800100" lvl="2" indent="-342900">
              <a:buFont typeface="Wingdings" pitchFamily="2" charset="2"/>
              <a:buChar char="§"/>
            </a:pPr>
            <a:r>
              <a:rPr lang="es-AR" sz="1800" b="0" dirty="0" err="1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If</a:t>
            </a:r>
            <a:r>
              <a:rPr lang="es-AR" sz="1800" b="0" dirty="0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 </a:t>
            </a:r>
            <a:r>
              <a:rPr lang="es-AR" sz="1800" b="0" dirty="0" err="1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you</a:t>
            </a:r>
            <a:r>
              <a:rPr lang="es-AR" sz="1800" b="0" dirty="0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 </a:t>
            </a:r>
            <a:r>
              <a:rPr lang="es-AR" sz="1800" b="0" dirty="0" err="1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have</a:t>
            </a:r>
            <a:r>
              <a:rPr lang="es-AR" sz="1800" b="0" dirty="0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 more </a:t>
            </a:r>
            <a:r>
              <a:rPr lang="es-AR" sz="1800" b="0" dirty="0" err="1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than</a:t>
            </a:r>
            <a:r>
              <a:rPr lang="es-AR" sz="1800" b="0" dirty="0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 1 </a:t>
            </a:r>
            <a:r>
              <a:rPr lang="es-AR" sz="1800" b="0" dirty="0" err="1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nagios</a:t>
            </a:r>
            <a:r>
              <a:rPr lang="es-AR" sz="1800" b="0" dirty="0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, </a:t>
            </a:r>
            <a:r>
              <a:rPr lang="es-AR" sz="1800" b="0" dirty="0" err="1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this</a:t>
            </a:r>
            <a:r>
              <a:rPr lang="es-AR" sz="1800" b="0" dirty="0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 </a:t>
            </a:r>
            <a:r>
              <a:rPr lang="es-AR" sz="1800" b="0" dirty="0" err="1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is</a:t>
            </a:r>
            <a:r>
              <a:rPr lang="es-AR" sz="1800" b="0" dirty="0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 </a:t>
            </a:r>
            <a:r>
              <a:rPr lang="es-AR" sz="1800" b="0" dirty="0" err="1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perfect</a:t>
            </a:r>
            <a:r>
              <a:rPr lang="es-AR" sz="1800" b="0" dirty="0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 </a:t>
            </a:r>
            <a:r>
              <a:rPr lang="es-AR" sz="1800" b="0" dirty="0" err="1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to</a:t>
            </a:r>
            <a:r>
              <a:rPr lang="es-AR" sz="1800" b="0" dirty="0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 </a:t>
            </a:r>
            <a:r>
              <a:rPr lang="es-AR" sz="1800" b="0" dirty="0" err="1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have</a:t>
            </a:r>
            <a:r>
              <a:rPr lang="es-AR" sz="1800" b="0" dirty="0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 </a:t>
            </a:r>
            <a:r>
              <a:rPr lang="es-AR" sz="1800" b="0" dirty="0" err="1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all</a:t>
            </a:r>
            <a:r>
              <a:rPr lang="es-AR" sz="1800" b="0" dirty="0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 </a:t>
            </a:r>
            <a:r>
              <a:rPr lang="es-AR" sz="1800" b="0" dirty="0" err="1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synced</a:t>
            </a:r>
            <a:r>
              <a:rPr lang="es-AR" sz="1800" b="0" dirty="0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. No </a:t>
            </a:r>
            <a:r>
              <a:rPr lang="es-AR" sz="1800" b="0" dirty="0" err="1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need</a:t>
            </a:r>
            <a:r>
              <a:rPr lang="es-AR" sz="1800" b="0" dirty="0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 </a:t>
            </a:r>
            <a:r>
              <a:rPr lang="es-AR" sz="1800" b="0" dirty="0" err="1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to</a:t>
            </a:r>
            <a:r>
              <a:rPr lang="es-AR" sz="1800" b="0" dirty="0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 </a:t>
            </a:r>
            <a:r>
              <a:rPr lang="es-AR" sz="1800" b="0" dirty="0" err="1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access</a:t>
            </a:r>
            <a:r>
              <a:rPr lang="es-AR" sz="1800" b="0" dirty="0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 </a:t>
            </a:r>
            <a:r>
              <a:rPr lang="es-AR" sz="1800" b="0" dirty="0" err="1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to</a:t>
            </a:r>
            <a:r>
              <a:rPr lang="es-AR" sz="1800" b="0" dirty="0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 </a:t>
            </a:r>
            <a:r>
              <a:rPr lang="es-AR" sz="1800" b="0" dirty="0" err="1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the</a:t>
            </a:r>
            <a:r>
              <a:rPr lang="es-AR" sz="1800" b="0" dirty="0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 </a:t>
            </a:r>
            <a:r>
              <a:rPr lang="es-AR" sz="1800" b="0" dirty="0" err="1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linux</a:t>
            </a:r>
            <a:r>
              <a:rPr lang="es-AR" sz="1800" b="0" dirty="0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 </a:t>
            </a:r>
            <a:r>
              <a:rPr lang="es-AR" sz="1800" b="0" dirty="0" err="1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console</a:t>
            </a:r>
            <a:r>
              <a:rPr lang="es-AR" sz="1800" b="0" dirty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 </a:t>
            </a:r>
            <a:r>
              <a:rPr lang="es-AR" sz="1800" b="0" dirty="0" err="1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for</a:t>
            </a:r>
            <a:r>
              <a:rPr lang="es-AR" sz="1800" b="0" dirty="0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 edit.</a:t>
            </a:r>
            <a:endParaRPr lang="es-AR" sz="2400" b="0" dirty="0" smtClean="0">
              <a:latin typeface="Neo Sans Intel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s-AR" sz="2400" b="0" dirty="0" err="1" smtClean="0">
                <a:latin typeface="Neo Sans Intel" pitchFamily="34" charset="0"/>
              </a:rPr>
              <a:t>For</a:t>
            </a:r>
            <a:r>
              <a:rPr lang="es-AR" sz="2400" b="0" dirty="0" smtClean="0">
                <a:latin typeface="Neo Sans Intel" pitchFamily="34" charset="0"/>
              </a:rPr>
              <a:t> new </a:t>
            </a:r>
            <a:r>
              <a:rPr lang="es-AR" sz="2400" b="0" dirty="0" err="1" smtClean="0">
                <a:latin typeface="Neo Sans Intel" pitchFamily="34" charset="0"/>
              </a:rPr>
              <a:t>hostgroups</a:t>
            </a:r>
            <a:r>
              <a:rPr lang="es-AR" sz="2400" b="0" dirty="0" smtClean="0">
                <a:latin typeface="Neo Sans Intel" pitchFamily="34" charset="0"/>
              </a:rPr>
              <a:t> </a:t>
            </a:r>
            <a:r>
              <a:rPr lang="es-AR" sz="2400" b="0" dirty="0" err="1" smtClean="0">
                <a:latin typeface="Neo Sans Intel" pitchFamily="34" charset="0"/>
              </a:rPr>
              <a:t>or</a:t>
            </a:r>
            <a:r>
              <a:rPr lang="es-AR" sz="2400" b="0" dirty="0" smtClean="0">
                <a:latin typeface="Neo Sans Intel" pitchFamily="34" charset="0"/>
              </a:rPr>
              <a:t> </a:t>
            </a:r>
            <a:r>
              <a:rPr lang="es-AR" sz="2400" b="0" dirty="0" err="1" smtClean="0">
                <a:latin typeface="Neo Sans Intel" pitchFamily="34" charset="0"/>
              </a:rPr>
              <a:t>servicegroups</a:t>
            </a:r>
            <a:endParaRPr lang="es-AR" sz="2400" b="0" dirty="0" smtClean="0">
              <a:latin typeface="Neo Sans Intel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s-AR" sz="1800" b="0" dirty="0" err="1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If</a:t>
            </a:r>
            <a:r>
              <a:rPr lang="es-AR" sz="1800" b="0" dirty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 </a:t>
            </a:r>
            <a:r>
              <a:rPr lang="es-AR" sz="1800" b="0" dirty="0" err="1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you</a:t>
            </a:r>
            <a:r>
              <a:rPr lang="es-AR" sz="1800" b="0" dirty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 </a:t>
            </a:r>
            <a:r>
              <a:rPr lang="es-AR" sz="1800" b="0" dirty="0" err="1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have</a:t>
            </a:r>
            <a:r>
              <a:rPr lang="es-AR" sz="1800" b="0" dirty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 a new </a:t>
            </a:r>
            <a:r>
              <a:rPr lang="es-AR" sz="1800" b="0" dirty="0" err="1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type</a:t>
            </a:r>
            <a:r>
              <a:rPr lang="es-AR" sz="1800" b="0" dirty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 of server, </a:t>
            </a:r>
            <a:r>
              <a:rPr lang="es-AR" sz="1800" b="0" dirty="0" err="1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just</a:t>
            </a:r>
            <a:r>
              <a:rPr lang="es-AR" sz="1800" b="0" dirty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 </a:t>
            </a:r>
            <a:r>
              <a:rPr lang="es-AR" sz="1800" b="0" dirty="0" err="1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add</a:t>
            </a:r>
            <a:r>
              <a:rPr lang="es-AR" sz="1800" b="0" dirty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 </a:t>
            </a:r>
            <a:r>
              <a:rPr lang="es-AR" sz="1800" b="0" dirty="0" err="1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it</a:t>
            </a:r>
            <a:r>
              <a:rPr lang="es-AR" sz="1800" b="0" dirty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 </a:t>
            </a:r>
            <a:r>
              <a:rPr lang="es-AR" sz="1800" b="0" dirty="0" err="1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to</a:t>
            </a:r>
            <a:r>
              <a:rPr lang="es-AR" sz="1800" b="0" dirty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 </a:t>
            </a:r>
            <a:r>
              <a:rPr lang="es-AR" sz="1800" b="0" dirty="0" err="1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hostgroups.cfg</a:t>
            </a:r>
            <a:r>
              <a:rPr lang="es-AR" sz="1800" b="0" dirty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 and </a:t>
            </a:r>
            <a:r>
              <a:rPr lang="es-AR" sz="1800" b="0" dirty="0" err="1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that</a:t>
            </a:r>
            <a:r>
              <a:rPr lang="es-AR" sz="1800" b="0" dirty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 file </a:t>
            </a:r>
            <a:r>
              <a:rPr lang="es-AR" sz="1800" b="0" dirty="0" err="1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will</a:t>
            </a:r>
            <a:r>
              <a:rPr lang="es-AR" sz="1800" b="0" dirty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 be </a:t>
            </a:r>
            <a:r>
              <a:rPr lang="en-US" sz="1800" b="0" dirty="0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delivered </a:t>
            </a:r>
            <a:r>
              <a:rPr lang="es-AR" sz="1800" b="0" dirty="0" err="1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across</a:t>
            </a:r>
            <a:r>
              <a:rPr lang="es-AR" sz="1800" b="0" dirty="0" smtClean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 </a:t>
            </a:r>
            <a:r>
              <a:rPr lang="es-AR" sz="1800" b="0" dirty="0" err="1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all</a:t>
            </a:r>
            <a:r>
              <a:rPr lang="es-AR" sz="1800" b="0" dirty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 </a:t>
            </a:r>
            <a:r>
              <a:rPr lang="es-AR" sz="1800" b="0" dirty="0" err="1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your</a:t>
            </a:r>
            <a:r>
              <a:rPr lang="es-AR" sz="1800" b="0" dirty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 </a:t>
            </a:r>
            <a:r>
              <a:rPr lang="es-AR" sz="1800" b="0" dirty="0" err="1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nagios</a:t>
            </a:r>
            <a:r>
              <a:rPr lang="es-AR" sz="1800" b="0" dirty="0">
                <a:solidFill>
                  <a:schemeClr val="bg1">
                    <a:lumMod val="50000"/>
                  </a:schemeClr>
                </a:solidFill>
                <a:latin typeface="Neo Sans Intel" pitchFamily="34" charset="0"/>
              </a:rPr>
              <a:t> servers.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AR" sz="2400" b="0" dirty="0" err="1" smtClean="0">
                <a:latin typeface="Neo Sans Intel" pitchFamily="34" charset="0"/>
              </a:rPr>
              <a:t>For</a:t>
            </a:r>
            <a:r>
              <a:rPr lang="es-AR" sz="2400" b="0" dirty="0" smtClean="0">
                <a:latin typeface="Neo Sans Intel" pitchFamily="34" charset="0"/>
              </a:rPr>
              <a:t> new </a:t>
            </a:r>
            <a:r>
              <a:rPr lang="es-AR" sz="2400" b="0" dirty="0" err="1" smtClean="0">
                <a:latin typeface="Neo Sans Intel" pitchFamily="34" charset="0"/>
              </a:rPr>
              <a:t>contacts</a:t>
            </a:r>
            <a:endParaRPr lang="es-AR" sz="2400" b="0" dirty="0" smtClean="0">
              <a:latin typeface="Neo Sans Int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7928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06" y="355458"/>
            <a:ext cx="8216900" cy="527050"/>
          </a:xfrm>
        </p:spPr>
        <p:txBody>
          <a:bodyPr/>
          <a:lstStyle/>
          <a:p>
            <a:r>
              <a:rPr lang="en-US" dirty="0" err="1" smtClean="0">
                <a:latin typeface="Neo Sans Intel" pitchFamily="34" charset="0"/>
              </a:rPr>
              <a:t>Hostgroups</a:t>
            </a:r>
            <a:endParaRPr lang="en-US" dirty="0" smtClean="0"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909" y="1153329"/>
            <a:ext cx="7746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>
                <a:latin typeface="Neo Sans Intel" pitchFamily="34" charset="0"/>
              </a:rPr>
              <a:t>A host group definition is used to group one or more hosts together for simplifying configuration</a:t>
            </a:r>
            <a:endParaRPr lang="en-US" sz="1600" dirty="0">
              <a:latin typeface="Neo Sans Intel" pitchFamily="34" charset="0"/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" t="2399"/>
          <a:stretch/>
        </p:blipFill>
        <p:spPr bwMode="auto">
          <a:xfrm>
            <a:off x="611109" y="1987236"/>
            <a:ext cx="4553073" cy="1164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11109" y="3367442"/>
            <a:ext cx="7746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 smtClean="0">
                <a:latin typeface="Neo Sans Intel" pitchFamily="34" charset="0"/>
              </a:rPr>
              <a:t>You can put in a host configuration file as many </a:t>
            </a:r>
            <a:r>
              <a:rPr lang="en-US" sz="1600" b="0" dirty="0" err="1" smtClean="0">
                <a:latin typeface="Neo Sans Intel" pitchFamily="34" charset="0"/>
              </a:rPr>
              <a:t>hostgroups</a:t>
            </a:r>
            <a:r>
              <a:rPr lang="en-US" sz="1600" b="0" dirty="0" smtClean="0">
                <a:latin typeface="Neo Sans Intel" pitchFamily="34" charset="0"/>
              </a:rPr>
              <a:t> as you need for that particular host.</a:t>
            </a:r>
            <a:endParaRPr lang="en-US" sz="1600" dirty="0">
              <a:latin typeface="Neo Sans Intel" pitchFamily="34" charset="0"/>
            </a:endParaRP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09" y="3952217"/>
            <a:ext cx="38766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51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40" y="963553"/>
            <a:ext cx="5026054" cy="411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06" y="355458"/>
            <a:ext cx="8216900" cy="527050"/>
          </a:xfrm>
        </p:spPr>
        <p:txBody>
          <a:bodyPr/>
          <a:lstStyle/>
          <a:p>
            <a:r>
              <a:rPr lang="en-US" dirty="0" err="1" smtClean="0">
                <a:latin typeface="Neo Sans Intel" pitchFamily="34" charset="0"/>
              </a:rPr>
              <a:t>Hostgroups</a:t>
            </a:r>
            <a:endParaRPr lang="en-US" dirty="0" smtClean="0">
              <a:latin typeface="Neo Sans Int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8303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06" y="355458"/>
            <a:ext cx="8216900" cy="527050"/>
          </a:xfrm>
        </p:spPr>
        <p:txBody>
          <a:bodyPr/>
          <a:lstStyle/>
          <a:p>
            <a:r>
              <a:rPr lang="en-US" dirty="0" err="1" smtClean="0">
                <a:latin typeface="Neo Sans Intel" pitchFamily="34" charset="0"/>
              </a:rPr>
              <a:t>Hostgroups</a:t>
            </a:r>
            <a:r>
              <a:rPr lang="en-US" dirty="0" smtClean="0">
                <a:latin typeface="Neo Sans Intel" pitchFamily="34" charset="0"/>
              </a:rPr>
              <a:t> - Services Association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1014413"/>
            <a:ext cx="424815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9997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38" y="654396"/>
            <a:ext cx="8216900" cy="527050"/>
          </a:xfrm>
        </p:spPr>
        <p:txBody>
          <a:bodyPr/>
          <a:lstStyle/>
          <a:p>
            <a:r>
              <a:rPr lang="en-US" dirty="0" smtClean="0">
                <a:latin typeface="Neo Sans Intel" pitchFamily="34" charset="0"/>
              </a:rPr>
              <a:t>Third Party Vendors / Open Source</a:t>
            </a:r>
            <a:endParaRPr lang="en-US" dirty="0">
              <a:latin typeface="Neo Sans Inte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1870" y="1428877"/>
            <a:ext cx="8419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b="0" dirty="0" smtClean="0">
                <a:latin typeface="Neo Sans Intel" pitchFamily="34" charset="0"/>
              </a:rPr>
              <a:t>This presentation will cover the solution achieved instead of talking about third party vendors.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0" dirty="0" smtClean="0">
                <a:latin typeface="Neo Sans Intel" pitchFamily="34" charset="0"/>
              </a:rPr>
              <a:t>All products used for this are open source.</a:t>
            </a:r>
            <a:endParaRPr lang="en-US" sz="2400" b="0" dirty="0">
              <a:latin typeface="Neo Sans Inte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55407" y="3154342"/>
            <a:ext cx="82169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eo Sans Intel" pitchFamily="34" charset="0"/>
                <a:ea typeface="+mj-ea"/>
                <a:cs typeface="+mj-cs"/>
              </a:rPr>
              <a:t>Best Practices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Neo Sans Intel" pitchFamily="34" charset="0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139" y="3928823"/>
            <a:ext cx="8419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b="0" dirty="0" smtClean="0">
                <a:latin typeface="Neo Sans Intel" pitchFamily="34" charset="0"/>
              </a:rPr>
              <a:t>With this presentation I would like to show </a:t>
            </a:r>
          </a:p>
          <a:p>
            <a:r>
              <a:rPr lang="en-US" sz="2400" b="0" dirty="0" err="1" smtClean="0">
                <a:latin typeface="Neo Sans Intel" pitchFamily="34" charset="0"/>
              </a:rPr>
              <a:t>IT@Intel</a:t>
            </a:r>
            <a:r>
              <a:rPr lang="en-US" sz="2400" b="0" dirty="0" smtClean="0">
                <a:latin typeface="Neo Sans Intel" pitchFamily="34" charset="0"/>
              </a:rPr>
              <a:t> processes and best practices.</a:t>
            </a:r>
            <a:endParaRPr lang="en-US" sz="2400" b="0" dirty="0">
              <a:latin typeface="Neo Sans Int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7531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06" y="355458"/>
            <a:ext cx="8216900" cy="527050"/>
          </a:xfrm>
        </p:spPr>
        <p:txBody>
          <a:bodyPr/>
          <a:lstStyle/>
          <a:p>
            <a:r>
              <a:rPr lang="en-US" dirty="0" smtClean="0">
                <a:latin typeface="Neo Sans Intel" pitchFamily="34" charset="0"/>
              </a:rPr>
              <a:t>Wrap up</a:t>
            </a:r>
          </a:p>
        </p:txBody>
      </p:sp>
      <p:pic>
        <p:nvPicPr>
          <p:cNvPr id="98306" name="Picture 2" descr="http://christian.weblog.heimdaheim.de/wp-content/uploads/sites/2/2008/08/nagios-hostgruppen-abh__ngigkeiten-linu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6" y="966945"/>
            <a:ext cx="7453223" cy="4818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475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30" y="2623873"/>
            <a:ext cx="8216900" cy="527050"/>
          </a:xfrm>
        </p:spPr>
        <p:txBody>
          <a:bodyPr/>
          <a:lstStyle/>
          <a:p>
            <a:pPr algn="ctr"/>
            <a:r>
              <a:rPr lang="es-AR" sz="4000" dirty="0" err="1" smtClean="0">
                <a:latin typeface="Neo Sans Intel" pitchFamily="34" charset="0"/>
              </a:rPr>
              <a:t>Get</a:t>
            </a:r>
            <a:r>
              <a:rPr lang="es-AR" sz="4000" dirty="0" smtClean="0">
                <a:latin typeface="Neo Sans Intel" pitchFamily="34" charset="0"/>
              </a:rPr>
              <a:t> </a:t>
            </a:r>
            <a:r>
              <a:rPr lang="es-AR" sz="4000" dirty="0" err="1" smtClean="0">
                <a:latin typeface="Neo Sans Intel" pitchFamily="34" charset="0"/>
              </a:rPr>
              <a:t>Nagios</a:t>
            </a:r>
            <a:r>
              <a:rPr lang="es-AR" sz="4000" dirty="0" smtClean="0">
                <a:latin typeface="Neo Sans Intel" pitchFamily="34" charset="0"/>
              </a:rPr>
              <a:t> data </a:t>
            </a:r>
            <a:r>
              <a:rPr lang="es-AR" sz="4000" dirty="0" err="1" smtClean="0">
                <a:latin typeface="Neo Sans Intel" pitchFamily="34" charset="0"/>
              </a:rPr>
              <a:t>from</a:t>
            </a:r>
            <a:r>
              <a:rPr lang="es-AR" sz="4000" dirty="0" smtClean="0">
                <a:latin typeface="Neo Sans Intel" pitchFamily="34" charset="0"/>
              </a:rPr>
              <a:t> </a:t>
            </a:r>
            <a:r>
              <a:rPr lang="es-AR" sz="4000" dirty="0" err="1" smtClean="0">
                <a:latin typeface="Neo Sans Intel" pitchFamily="34" charset="0"/>
              </a:rPr>
              <a:t>anywhere</a:t>
            </a:r>
            <a:r>
              <a:rPr lang="es-AR" sz="4000" dirty="0" smtClean="0">
                <a:latin typeface="Neo Sans Intel" pitchFamily="34" charset="0"/>
              </a:rPr>
              <a:t>!</a:t>
            </a:r>
            <a:endParaRPr lang="en-US" sz="4000" dirty="0" smtClean="0">
              <a:latin typeface="Neo Sans Int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3069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565" y="204420"/>
            <a:ext cx="8229600" cy="885826"/>
          </a:xfrm>
        </p:spPr>
        <p:txBody>
          <a:bodyPr/>
          <a:lstStyle/>
          <a:p>
            <a:r>
              <a:rPr lang="en-US" dirty="0" smtClean="0">
                <a:latin typeface="Neo Sans Intel" pitchFamily="34" charset="0"/>
              </a:rPr>
              <a:t>Integration Dashboards</a:t>
            </a:r>
            <a:endParaRPr lang="en-US" dirty="0">
              <a:latin typeface="Neo Sans Inte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267" y="1090246"/>
            <a:ext cx="3514725" cy="151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392" y="2787162"/>
            <a:ext cx="2160023" cy="269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66" y="1090246"/>
            <a:ext cx="3758712" cy="204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65" y="3646203"/>
            <a:ext cx="4531702" cy="193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6128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565" y="204420"/>
            <a:ext cx="8229600" cy="885826"/>
          </a:xfrm>
        </p:spPr>
        <p:txBody>
          <a:bodyPr/>
          <a:lstStyle/>
          <a:p>
            <a:r>
              <a:rPr lang="en-US" dirty="0" smtClean="0">
                <a:latin typeface="Neo Sans Intel" pitchFamily="34" charset="0"/>
              </a:rPr>
              <a:t>Integration Dashboards</a:t>
            </a:r>
            <a:endParaRPr lang="en-US" dirty="0">
              <a:latin typeface="Neo Sans Inte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363" y="1086928"/>
            <a:ext cx="3535824" cy="278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087" y="4289880"/>
            <a:ext cx="2227461" cy="1404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86" y="1086928"/>
            <a:ext cx="3295132" cy="460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1534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565" y="204420"/>
            <a:ext cx="8229600" cy="885826"/>
          </a:xfrm>
        </p:spPr>
        <p:txBody>
          <a:bodyPr/>
          <a:lstStyle/>
          <a:p>
            <a:r>
              <a:rPr lang="en-US" dirty="0" smtClean="0">
                <a:latin typeface="Neo Sans Intel" pitchFamily="34" charset="0"/>
              </a:rPr>
              <a:t>SLA Reporting</a:t>
            </a:r>
            <a:endParaRPr lang="en-US" dirty="0">
              <a:latin typeface="Neo Sans Inte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28" y="1020195"/>
            <a:ext cx="3024187" cy="25416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657" y="2806212"/>
            <a:ext cx="3363058" cy="33941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392" y="1020195"/>
            <a:ext cx="3833446" cy="29584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4492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30" y="2623873"/>
            <a:ext cx="8216900" cy="527050"/>
          </a:xfrm>
        </p:spPr>
        <p:txBody>
          <a:bodyPr/>
          <a:lstStyle/>
          <a:p>
            <a:pPr algn="ctr"/>
            <a:r>
              <a:rPr lang="es-AR" sz="4000" dirty="0" smtClean="0">
                <a:latin typeface="Neo Sans Intel" pitchFamily="34" charset="0"/>
              </a:rPr>
              <a:t>Stop </a:t>
            </a:r>
            <a:r>
              <a:rPr lang="es-AR" sz="4000" dirty="0" err="1" smtClean="0">
                <a:latin typeface="Neo Sans Intel" pitchFamily="34" charset="0"/>
              </a:rPr>
              <a:t>talking</a:t>
            </a:r>
            <a:r>
              <a:rPr lang="es-AR" sz="4000" dirty="0" smtClean="0">
                <a:latin typeface="Neo Sans Intel" pitchFamily="34" charset="0"/>
              </a:rPr>
              <a:t>, show IT!</a:t>
            </a:r>
            <a:endParaRPr lang="en-US" sz="4000" dirty="0" smtClean="0">
              <a:latin typeface="Neo Sans Int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204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20531" y="1000739"/>
            <a:ext cx="9316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/>
                </a:solidFill>
                <a:latin typeface="Neo Sans Intel" pitchFamily="34" charset="0"/>
                <a:ea typeface="+mj-ea"/>
                <a:cs typeface="+mj-cs"/>
              </a:rPr>
              <a:t>Q/A</a:t>
            </a:r>
          </a:p>
        </p:txBody>
      </p:sp>
      <p:pic>
        <p:nvPicPr>
          <p:cNvPr id="21506" name="Picture 2" descr="http://www.extremetech.com/wp-content/uploads/2011/08/intel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7874" y="2076644"/>
            <a:ext cx="2316978" cy="152986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038368" y="4448146"/>
            <a:ext cx="26959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2"/>
                </a:solidFill>
                <a:latin typeface="Neo Sans Intel" pitchFamily="34" charset="0"/>
                <a:ea typeface="+mj-ea"/>
                <a:cs typeface="+mj-cs"/>
              </a:rPr>
              <a:t>Fernando Hönig</a:t>
            </a:r>
          </a:p>
          <a:p>
            <a:pPr algn="ctr"/>
            <a:r>
              <a:rPr lang="en-US" sz="1800" u="sng" dirty="0" smtClean="0">
                <a:solidFill>
                  <a:schemeClr val="bg2"/>
                </a:solidFill>
                <a:latin typeface="Neo Sans Intel" pitchFamily="34" charset="0"/>
                <a:ea typeface="+mj-ea"/>
                <a:cs typeface="+mj-cs"/>
              </a:rPr>
              <a:t>fernando.honig@intel.com</a:t>
            </a:r>
          </a:p>
          <a:p>
            <a:pPr algn="ctr"/>
            <a:r>
              <a:rPr lang="en-US" sz="1800" u="sng" dirty="0" smtClean="0">
                <a:solidFill>
                  <a:schemeClr val="bg2"/>
                </a:solidFill>
                <a:latin typeface="Neo Sans Intel" pitchFamily="34" charset="0"/>
                <a:ea typeface="+mj-ea"/>
                <a:cs typeface="+mj-cs"/>
              </a:rPr>
              <a:t>  </a:t>
            </a:r>
            <a:r>
              <a:rPr lang="en-US" sz="1800" dirty="0" smtClean="0">
                <a:solidFill>
                  <a:schemeClr val="bg2"/>
                </a:solidFill>
                <a:latin typeface="Neo Sans Intel" pitchFamily="34" charset="0"/>
                <a:ea typeface="+mj-ea"/>
                <a:cs typeface="+mj-cs"/>
              </a:rPr>
              <a:t>   </a:t>
            </a:r>
            <a:r>
              <a:rPr lang="en-US" sz="1800" u="sng" dirty="0" smtClean="0">
                <a:solidFill>
                  <a:schemeClr val="bg2"/>
                </a:solidFill>
                <a:latin typeface="Neo Sans Intel" pitchFamily="34" charset="0"/>
                <a:ea typeface="+mj-ea"/>
                <a:cs typeface="+mj-cs"/>
              </a:rPr>
              <a:t>@</a:t>
            </a:r>
            <a:r>
              <a:rPr lang="en-US" sz="1800" u="sng" dirty="0" err="1" smtClean="0">
                <a:solidFill>
                  <a:schemeClr val="bg2"/>
                </a:solidFill>
                <a:latin typeface="Neo Sans Intel" pitchFamily="34" charset="0"/>
                <a:ea typeface="+mj-ea"/>
                <a:cs typeface="+mj-cs"/>
              </a:rPr>
              <a:t>fernandohonig</a:t>
            </a:r>
            <a:endParaRPr lang="en-US" sz="1800" u="sng" dirty="0" smtClean="0">
              <a:solidFill>
                <a:schemeClr val="bg2"/>
              </a:solidFill>
              <a:latin typeface="Neo Sans Intel" pitchFamily="34" charset="0"/>
              <a:ea typeface="+mj-ea"/>
              <a:cs typeface="+mj-cs"/>
            </a:endParaRPr>
          </a:p>
        </p:txBody>
      </p:sp>
      <p:pic>
        <p:nvPicPr>
          <p:cNvPr id="12" name="Picture 2" descr="http://blackberryanzoategui.com/home/wp-content/uploads/2012/03/twitter.png?w=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0805" y="5007951"/>
            <a:ext cx="371964" cy="371964"/>
          </a:xfrm>
          <a:prstGeom prst="rect">
            <a:avLst/>
          </a:prstGeom>
          <a:noFill/>
        </p:spPr>
      </p:pic>
      <p:pic>
        <p:nvPicPr>
          <p:cNvPr id="13" name="Picture 2" descr="http://odstatic.com/ojointernet.com/linkedin-b2b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7175" y="5420215"/>
            <a:ext cx="354379" cy="354379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811216" y="5413812"/>
            <a:ext cx="3745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u="sng" dirty="0" smtClean="0">
                <a:solidFill>
                  <a:schemeClr val="bg2"/>
                </a:solidFill>
                <a:latin typeface="Neo Sans Intel" pitchFamily="34" charset="0"/>
                <a:ea typeface="+mj-ea"/>
                <a:cs typeface="+mj-cs"/>
              </a:rPr>
              <a:t>www.linkedin.com/in/fernandohonig</a:t>
            </a:r>
          </a:p>
        </p:txBody>
      </p:sp>
    </p:spTree>
    <p:extLst>
      <p:ext uri="{BB962C8B-B14F-4D97-AF65-F5344CB8AC3E}">
        <p14:creationId xmlns:p14="http://schemas.microsoft.com/office/powerpoint/2010/main" val="1447733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5088" y="376485"/>
            <a:ext cx="2783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Neo Sans Intel" pitchFamily="34" charset="0"/>
              </a:rPr>
              <a:t>Legal Notices</a:t>
            </a:r>
            <a:endParaRPr lang="en-US" sz="3600" b="1" dirty="0" smtClean="0">
              <a:solidFill>
                <a:srgbClr val="0070C0"/>
              </a:solidFill>
              <a:latin typeface="Neo Sans Intel" pitchFamily="34" charset="0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4692" y="4531656"/>
            <a:ext cx="8721406" cy="11079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900" dirty="0">
                <a:solidFill>
                  <a:srgbClr val="0070C0"/>
                </a:solidFill>
                <a:latin typeface="Neo Sans Intel" pitchFamily="34" charset="0"/>
                <a:ea typeface="MS PGothic" pitchFamily="34" charset="-128"/>
              </a:rPr>
              <a:t>This presentation is for informational purposes only. INTEL MAKES NO WARRANTIES, EXPRESS OR IMPLIED, IN THIS SUMMARY</a:t>
            </a:r>
            <a:r>
              <a:rPr lang="en-US" sz="900" dirty="0" smtClean="0">
                <a:solidFill>
                  <a:srgbClr val="0070C0"/>
                </a:solidFill>
                <a:latin typeface="Neo Sans Intel" pitchFamily="34" charset="0"/>
                <a:ea typeface="MS PGothic" pitchFamily="34" charset="-128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70C0"/>
                </a:solidFill>
                <a:latin typeface="Neo Sans Intel" pitchFamily="34" charset="0"/>
                <a:ea typeface="MS PGothic" pitchFamily="34" charset="-128"/>
              </a:rPr>
              <a:t> </a:t>
            </a:r>
            <a:endParaRPr lang="en-US" sz="900" dirty="0">
              <a:solidFill>
                <a:srgbClr val="0070C0"/>
              </a:solidFill>
              <a:latin typeface="Neo Sans Intel" pitchFamily="34" charset="0"/>
              <a:ea typeface="MS PGothic" pitchFamily="34" charset="-128"/>
            </a:endParaRPr>
          </a:p>
          <a:p>
            <a:r>
              <a:rPr lang="en-US" sz="900" dirty="0" smtClean="0">
                <a:solidFill>
                  <a:srgbClr val="0070C0"/>
                </a:solidFill>
                <a:latin typeface="Neo Sans Intel" pitchFamily="34" charset="0"/>
              </a:rPr>
              <a:t>Intel and the Intel logo are trademarks of Intel Corporation in the U.S. and/or other countries. </a:t>
            </a:r>
            <a:endParaRPr lang="en-US" sz="900" dirty="0">
              <a:solidFill>
                <a:srgbClr val="0070C0"/>
              </a:solidFill>
              <a:latin typeface="Neo Sans Intel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70C0"/>
                </a:solidFill>
                <a:latin typeface="Neo Sans Intel" pitchFamily="34" charset="0"/>
                <a:ea typeface="MS PGothic" pitchFamily="34" charset="-128"/>
              </a:rPr>
              <a:t>* </a:t>
            </a:r>
            <a:r>
              <a:rPr lang="en-US" sz="900" dirty="0">
                <a:solidFill>
                  <a:srgbClr val="0070C0"/>
                </a:solidFill>
                <a:latin typeface="Neo Sans Intel" pitchFamily="34" charset="0"/>
                <a:ea typeface="MS PGothic" pitchFamily="34" charset="-128"/>
              </a:rPr>
              <a:t>Other names and brands may be claimed as the property of others.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900" dirty="0">
                <a:solidFill>
                  <a:srgbClr val="0070C0"/>
                </a:solidFill>
                <a:latin typeface="Neo Sans Intel" pitchFamily="34" charset="0"/>
                <a:ea typeface="MS PGothic" pitchFamily="34" charset="-128"/>
              </a:rPr>
              <a:t>Copyright © </a:t>
            </a:r>
            <a:r>
              <a:rPr lang="en-US" sz="900" dirty="0" smtClean="0">
                <a:solidFill>
                  <a:srgbClr val="0070C0"/>
                </a:solidFill>
                <a:latin typeface="Neo Sans Intel" pitchFamily="34" charset="0"/>
                <a:ea typeface="MS PGothic" pitchFamily="34" charset="-128"/>
              </a:rPr>
              <a:t>2013, </a:t>
            </a:r>
            <a:r>
              <a:rPr lang="en-US" sz="900" dirty="0">
                <a:solidFill>
                  <a:srgbClr val="0070C0"/>
                </a:solidFill>
                <a:latin typeface="Neo Sans Intel" pitchFamily="34" charset="0"/>
                <a:ea typeface="MS PGothic" pitchFamily="34" charset="-128"/>
              </a:rPr>
              <a:t>Intel Corporation. All rights reserved.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900" dirty="0">
              <a:solidFill>
                <a:srgbClr val="0070C0"/>
              </a:solidFill>
              <a:latin typeface="Neo Sans Intel" pitchFamily="34" charset="0"/>
              <a:ea typeface="MS PGothic" pitchFamily="34" charset="-128"/>
            </a:endParaRPr>
          </a:p>
        </p:txBody>
      </p:sp>
      <p:pic>
        <p:nvPicPr>
          <p:cNvPr id="7" name="Picture 2" descr="http://www.extremetech.com/wp-content/uploads/2011/08/intel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799" y="2101362"/>
            <a:ext cx="2663193" cy="1758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0076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38" y="654396"/>
            <a:ext cx="8216900" cy="527050"/>
          </a:xfrm>
        </p:spPr>
        <p:txBody>
          <a:bodyPr/>
          <a:lstStyle/>
          <a:p>
            <a:r>
              <a:rPr lang="en-US" dirty="0" smtClean="0">
                <a:latin typeface="Neo Sans Intel" pitchFamily="34" charset="0"/>
              </a:rPr>
              <a:t>Topics</a:t>
            </a:r>
            <a:endParaRPr lang="en-US" dirty="0">
              <a:latin typeface="Neo Sans Inte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0664" y="1372788"/>
            <a:ext cx="82486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Tx/>
              <a:buChar char="-"/>
            </a:pPr>
            <a:r>
              <a:rPr lang="en-US" sz="3000" b="0" dirty="0" smtClean="0">
                <a:latin typeface="Neo Sans Intel" pitchFamily="34" charset="0"/>
              </a:rPr>
              <a:t> Problem Overview</a:t>
            </a:r>
          </a:p>
          <a:p>
            <a:pPr algn="l">
              <a:buFontTx/>
              <a:buChar char="-"/>
            </a:pPr>
            <a:r>
              <a:rPr lang="en-US" sz="3000" b="0" dirty="0" smtClean="0">
                <a:latin typeface="Neo Sans Intel" pitchFamily="34" charset="0"/>
              </a:rPr>
              <a:t> External Distributed Infrastructure</a:t>
            </a:r>
          </a:p>
          <a:p>
            <a:pPr algn="l">
              <a:buFontTx/>
              <a:buChar char="-"/>
            </a:pPr>
            <a:r>
              <a:rPr lang="en-US" sz="3000" b="0" dirty="0" smtClean="0">
                <a:latin typeface="Neo Sans Intel" pitchFamily="34" charset="0"/>
              </a:rPr>
              <a:t> Monitoring Architecture</a:t>
            </a:r>
          </a:p>
          <a:p>
            <a:pPr algn="l">
              <a:buFontTx/>
              <a:buChar char="-"/>
            </a:pPr>
            <a:r>
              <a:rPr lang="en-US" sz="3000" b="0" dirty="0" smtClean="0">
                <a:latin typeface="Neo Sans Intel" pitchFamily="34" charset="0"/>
              </a:rPr>
              <a:t> Cloud Scaling and Automatic monitoring</a:t>
            </a:r>
          </a:p>
          <a:p>
            <a:pPr algn="l">
              <a:buFontTx/>
              <a:buChar char="-"/>
            </a:pPr>
            <a:r>
              <a:rPr lang="en-US" sz="3000" b="0" dirty="0" smtClean="0">
                <a:latin typeface="Neo Sans Intel" pitchFamily="34" charset="0"/>
              </a:rPr>
              <a:t> </a:t>
            </a:r>
            <a:r>
              <a:rPr lang="en-US" sz="3000" b="0" dirty="0" err="1" smtClean="0">
                <a:latin typeface="Neo Sans Intel" pitchFamily="34" charset="0"/>
              </a:rPr>
              <a:t>Hostgroups</a:t>
            </a:r>
            <a:r>
              <a:rPr lang="en-US" sz="3000" b="0" dirty="0" smtClean="0">
                <a:latin typeface="Neo Sans Intel" pitchFamily="34" charset="0"/>
              </a:rPr>
              <a:t> and services association</a:t>
            </a:r>
          </a:p>
          <a:p>
            <a:pPr algn="l">
              <a:buFontTx/>
              <a:buChar char="-"/>
            </a:pPr>
            <a:r>
              <a:rPr lang="en-US" sz="3000" b="0" dirty="0">
                <a:latin typeface="Neo Sans Intel" pitchFamily="34" charset="0"/>
              </a:rPr>
              <a:t> </a:t>
            </a:r>
            <a:r>
              <a:rPr lang="en-US" sz="3000" b="0" dirty="0" err="1" smtClean="0">
                <a:latin typeface="Neo Sans Intel" pitchFamily="34" charset="0"/>
              </a:rPr>
              <a:t>Nagios</a:t>
            </a:r>
            <a:r>
              <a:rPr lang="en-US" sz="3000" b="0" dirty="0" smtClean="0">
                <a:latin typeface="Neo Sans Intel" pitchFamily="34" charset="0"/>
              </a:rPr>
              <a:t> Event Brokers</a:t>
            </a:r>
          </a:p>
          <a:p>
            <a:pPr algn="l">
              <a:buFontTx/>
              <a:buChar char="-"/>
            </a:pPr>
            <a:r>
              <a:rPr lang="en-US" sz="3000" b="0" dirty="0" smtClean="0">
                <a:latin typeface="Neo Sans Intel" pitchFamily="34" charset="0"/>
              </a:rPr>
              <a:t> Dashboards</a:t>
            </a:r>
          </a:p>
          <a:p>
            <a:pPr algn="l">
              <a:buFontTx/>
              <a:buChar char="-"/>
            </a:pPr>
            <a:r>
              <a:rPr lang="es-AR" sz="3000" b="0" dirty="0" smtClean="0">
                <a:latin typeface="Neo Sans Intel" pitchFamily="34" charset="0"/>
              </a:rPr>
              <a:t> Live Demo</a:t>
            </a:r>
            <a:endParaRPr lang="en-US" sz="3000" b="0" dirty="0" smtClean="0">
              <a:latin typeface="Neo Sans Intel" pitchFamily="34" charset="0"/>
            </a:endParaRPr>
          </a:p>
          <a:p>
            <a:pPr algn="l">
              <a:buFontTx/>
              <a:buChar char="-"/>
            </a:pPr>
            <a:r>
              <a:rPr lang="en-US" sz="3000" b="0" dirty="0" smtClean="0">
                <a:latin typeface="Neo Sans Intel" pitchFamily="34" charset="0"/>
              </a:rPr>
              <a:t> Q/A</a:t>
            </a:r>
            <a:endParaRPr lang="en-US" sz="3000" b="0" dirty="0">
              <a:latin typeface="Neo Sans Int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9666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38" y="654396"/>
            <a:ext cx="8216900" cy="527050"/>
          </a:xfrm>
        </p:spPr>
        <p:txBody>
          <a:bodyPr/>
          <a:lstStyle/>
          <a:p>
            <a:r>
              <a:rPr lang="en-US" dirty="0">
                <a:latin typeface="Neo Sans Intel" pitchFamily="34" charset="0"/>
              </a:rPr>
              <a:t>Purpose / Executive Summary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451870" y="1428877"/>
            <a:ext cx="8419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b="0" dirty="0">
                <a:latin typeface="Neo Sans Intel" pitchFamily="34" charset="0"/>
              </a:rPr>
              <a:t>Provide agility and rapid cycle time of development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0" dirty="0">
                <a:latin typeface="Neo Sans Intel" pitchFamily="34" charset="0"/>
              </a:rPr>
              <a:t>Infrastructure alignment with </a:t>
            </a:r>
            <a:r>
              <a:rPr lang="en-US" sz="2400" b="0" dirty="0" smtClean="0">
                <a:latin typeface="Neo Sans Intel" pitchFamily="34" charset="0"/>
              </a:rPr>
              <a:t>services demand</a:t>
            </a:r>
            <a:endParaRPr lang="en-US" sz="2400" b="0" dirty="0">
              <a:latin typeface="Neo Sans Intel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0" dirty="0">
                <a:latin typeface="Neo Sans Intel" pitchFamily="34" charset="0"/>
              </a:rPr>
              <a:t>Zero human interaction related to infrastructure setup and application deployments cycles.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55407" y="3154342"/>
            <a:ext cx="82169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US" sz="3200" kern="0" dirty="0">
                <a:solidFill>
                  <a:schemeClr val="tx2"/>
                </a:solidFill>
                <a:latin typeface="Neo Sans Intel" pitchFamily="34" charset="0"/>
                <a:ea typeface="+mj-ea"/>
                <a:cs typeface="+mj-cs"/>
              </a:rPr>
              <a:t>Business Objective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Neo Sans Intel" pitchFamily="34" charset="0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139" y="3928823"/>
            <a:ext cx="8419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b="0" dirty="0">
                <a:latin typeface="Neo Sans Intel" pitchFamily="34" charset="0"/>
              </a:rPr>
              <a:t>Reduce 50% operative costs for current infrastructure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0" dirty="0">
                <a:latin typeface="Neo Sans Intel" pitchFamily="34" charset="0"/>
              </a:rPr>
              <a:t>Enable multi-geo applications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0" dirty="0">
                <a:latin typeface="Neo Sans Intel" pitchFamily="34" charset="0"/>
              </a:rPr>
              <a:t>Ensure 99,99% of availability for services </a:t>
            </a:r>
            <a:r>
              <a:rPr lang="en-US" sz="2400" b="0" dirty="0" smtClean="0">
                <a:latin typeface="Neo Sans Intel" pitchFamily="34" charset="0"/>
              </a:rPr>
              <a:t>                      hosted </a:t>
            </a:r>
            <a:r>
              <a:rPr lang="en-US" sz="2400" b="0" dirty="0">
                <a:latin typeface="Neo Sans Intel" pitchFamily="34" charset="0"/>
              </a:rPr>
              <a:t>under this architecture</a:t>
            </a:r>
          </a:p>
        </p:txBody>
      </p:sp>
    </p:spTree>
    <p:extLst>
      <p:ext uri="{BB962C8B-B14F-4D97-AF65-F5344CB8AC3E}">
        <p14:creationId xmlns:p14="http://schemas.microsoft.com/office/powerpoint/2010/main" val="3330840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38" y="654396"/>
            <a:ext cx="8216900" cy="527050"/>
          </a:xfrm>
        </p:spPr>
        <p:txBody>
          <a:bodyPr/>
          <a:lstStyle/>
          <a:p>
            <a:r>
              <a:rPr lang="en-US" dirty="0" smtClean="0">
                <a:latin typeface="Neo Sans Intel" pitchFamily="34" charset="0"/>
              </a:rPr>
              <a:t>Why do we need a Distributed Infrastructure?</a:t>
            </a:r>
            <a:endParaRPr lang="en-US" dirty="0">
              <a:latin typeface="Neo Sans Inte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1870" y="1428877"/>
            <a:ext cx="8419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b="0" dirty="0" smtClean="0">
                <a:latin typeface="Neo Sans Intel" pitchFamily="34" charset="0"/>
              </a:rPr>
              <a:t>More than 500 Services Checks per Customer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0" dirty="0" smtClean="0">
                <a:latin typeface="Neo Sans Intel" pitchFamily="34" charset="0"/>
              </a:rPr>
              <a:t>Apps from our Customer needs to be reached from diff GEOs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0" dirty="0" smtClean="0">
                <a:latin typeface="Neo Sans Intel" pitchFamily="34" charset="0"/>
              </a:rPr>
              <a:t>Checks every 1 or 5 minutes</a:t>
            </a:r>
            <a:endParaRPr lang="en-US" sz="2400" b="0" dirty="0">
              <a:latin typeface="Neo Sans Intel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0" dirty="0" smtClean="0">
                <a:latin typeface="Neo Sans Intel" pitchFamily="34" charset="0"/>
              </a:rPr>
              <a:t>Redundancy  / Fast Recovery</a:t>
            </a:r>
            <a:endParaRPr lang="en-US" sz="2400" b="0" dirty="0">
              <a:latin typeface="Neo Sans Inte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55407" y="3154342"/>
            <a:ext cx="82169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eo Sans Intel" pitchFamily="34" charset="0"/>
                <a:ea typeface="+mj-ea"/>
                <a:cs typeface="+mj-cs"/>
              </a:rPr>
              <a:t>Why do we need a Centralized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eo Sans Intel" pitchFamily="34" charset="0"/>
                <a:ea typeface="+mj-ea"/>
                <a:cs typeface="+mj-cs"/>
              </a:rPr>
              <a:t> Dashboard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eo Sans Intel" pitchFamily="34" charset="0"/>
                <a:ea typeface="+mj-ea"/>
                <a:cs typeface="+mj-cs"/>
              </a:rPr>
              <a:t>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Neo Sans Intel" pitchFamily="34" charset="0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139" y="3928823"/>
            <a:ext cx="8419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b="0" dirty="0" smtClean="0">
                <a:latin typeface="Neo Sans Intel" pitchFamily="34" charset="0"/>
              </a:rPr>
              <a:t>Automatic Reporting for SLA metrics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0" dirty="0" smtClean="0">
                <a:latin typeface="Neo Sans Intel" pitchFamily="34" charset="0"/>
              </a:rPr>
              <a:t>Fast and simple services/commands/hosts view.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AR" sz="2400" b="0" dirty="0" err="1" smtClean="0">
                <a:latin typeface="Neo Sans Intel" pitchFamily="34" charset="0"/>
              </a:rPr>
              <a:t>One</a:t>
            </a:r>
            <a:r>
              <a:rPr lang="es-AR" sz="2400" b="0" dirty="0" smtClean="0">
                <a:latin typeface="Neo Sans Intel" pitchFamily="34" charset="0"/>
              </a:rPr>
              <a:t> single </a:t>
            </a:r>
            <a:r>
              <a:rPr lang="es-AR" sz="2400" b="0" dirty="0" err="1" smtClean="0">
                <a:latin typeface="Neo Sans Intel" pitchFamily="34" charset="0"/>
              </a:rPr>
              <a:t>view</a:t>
            </a:r>
            <a:r>
              <a:rPr lang="es-AR" sz="2400" b="0" dirty="0" smtClean="0">
                <a:latin typeface="Neo Sans Intel" pitchFamily="34" charset="0"/>
              </a:rPr>
              <a:t> </a:t>
            </a:r>
            <a:r>
              <a:rPr lang="es-AR" sz="2400" b="0" dirty="0" err="1" smtClean="0">
                <a:latin typeface="Neo Sans Intel" pitchFamily="34" charset="0"/>
              </a:rPr>
              <a:t>for</a:t>
            </a:r>
            <a:r>
              <a:rPr lang="es-AR" sz="2400" b="0" dirty="0" smtClean="0">
                <a:latin typeface="Neo Sans Intel" pitchFamily="34" charset="0"/>
              </a:rPr>
              <a:t> </a:t>
            </a:r>
            <a:r>
              <a:rPr lang="es-AR" sz="2400" b="0" dirty="0" err="1" smtClean="0">
                <a:latin typeface="Neo Sans Intel" pitchFamily="34" charset="0"/>
              </a:rPr>
              <a:t>several</a:t>
            </a:r>
            <a:r>
              <a:rPr lang="es-AR" sz="2400" b="0" dirty="0" smtClean="0">
                <a:latin typeface="Neo Sans Intel" pitchFamily="34" charset="0"/>
              </a:rPr>
              <a:t> </a:t>
            </a:r>
            <a:r>
              <a:rPr lang="es-AR" sz="2400" b="0" dirty="0" err="1" smtClean="0">
                <a:latin typeface="Neo Sans Intel" pitchFamily="34" charset="0"/>
              </a:rPr>
              <a:t>regions</a:t>
            </a:r>
            <a:r>
              <a:rPr lang="es-AR" sz="2400" b="0" dirty="0" smtClean="0">
                <a:latin typeface="Neo Sans Intel" pitchFamily="34" charset="0"/>
              </a:rPr>
              <a:t> / </a:t>
            </a:r>
            <a:r>
              <a:rPr lang="es-AR" sz="2400" b="0" dirty="0" err="1" smtClean="0">
                <a:latin typeface="Neo Sans Intel" pitchFamily="34" charset="0"/>
              </a:rPr>
              <a:t>hostgroups</a:t>
            </a:r>
            <a:endParaRPr lang="en-US" sz="2400" b="0" dirty="0" smtClean="0">
              <a:latin typeface="Neo Sans Int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09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90930" y="2623873"/>
            <a:ext cx="82169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es-AR" sz="4000" dirty="0" err="1" smtClean="0">
                <a:latin typeface="Neo Sans Intel" pitchFamily="34" charset="0"/>
              </a:rPr>
              <a:t>Start</a:t>
            </a:r>
            <a:r>
              <a:rPr lang="es-AR" sz="4000" dirty="0" smtClean="0">
                <a:latin typeface="Neo Sans Intel" pitchFamily="34" charset="0"/>
              </a:rPr>
              <a:t> </a:t>
            </a:r>
            <a:r>
              <a:rPr lang="es-AR" sz="4000" dirty="0" err="1" smtClean="0">
                <a:latin typeface="Neo Sans Intel" pitchFamily="34" charset="0"/>
              </a:rPr>
              <a:t>Automation</a:t>
            </a:r>
            <a:r>
              <a:rPr lang="es-AR" sz="4000" dirty="0" smtClean="0">
                <a:latin typeface="Neo Sans Intel" pitchFamily="34" charset="0"/>
              </a:rPr>
              <a:t>!</a:t>
            </a:r>
            <a:endParaRPr lang="en-US" sz="4000" dirty="0" smtClean="0">
              <a:latin typeface="Neo Sans Int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279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38" y="654396"/>
            <a:ext cx="8216900" cy="527050"/>
          </a:xfrm>
        </p:spPr>
        <p:txBody>
          <a:bodyPr/>
          <a:lstStyle/>
          <a:p>
            <a:r>
              <a:rPr lang="en-US" dirty="0">
                <a:latin typeface="Neo Sans Intel" pitchFamily="34" charset="0"/>
              </a:rPr>
              <a:t>Infrastructure </a:t>
            </a:r>
            <a:r>
              <a:rPr lang="en-US" dirty="0" smtClean="0">
                <a:latin typeface="Neo Sans Intel" pitchFamily="34" charset="0"/>
              </a:rPr>
              <a:t>Capabilities</a:t>
            </a:r>
            <a:endParaRPr lang="en-US" dirty="0">
              <a:latin typeface="Neo Sans Inte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1870" y="1428877"/>
            <a:ext cx="84199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b="0" dirty="0" smtClean="0">
                <a:latin typeface="Neo Sans Intel" pitchFamily="34" charset="0"/>
              </a:rPr>
              <a:t>Solid Network </a:t>
            </a:r>
            <a:r>
              <a:rPr lang="en-US" sz="2400" b="0" dirty="0">
                <a:latin typeface="Neo Sans Intel" pitchFamily="34" charset="0"/>
              </a:rPr>
              <a:t>Architecture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0" dirty="0">
                <a:latin typeface="Neo Sans Intel" pitchFamily="34" charset="0"/>
              </a:rPr>
              <a:t>VPN multi-geo secure connection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0" dirty="0">
                <a:latin typeface="Neo Sans Intel" pitchFamily="34" charset="0"/>
              </a:rPr>
              <a:t>Automated </a:t>
            </a:r>
            <a:r>
              <a:rPr lang="en-US" sz="2400" b="0" dirty="0" smtClean="0">
                <a:latin typeface="Neo Sans Intel" pitchFamily="34" charset="0"/>
              </a:rPr>
              <a:t>Monitoring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0" dirty="0">
                <a:latin typeface="Neo Sans Intel" pitchFamily="34" charset="0"/>
              </a:rPr>
              <a:t>Centralized logging </a:t>
            </a:r>
            <a:r>
              <a:rPr lang="en-US" sz="2400" b="0" dirty="0" smtClean="0">
                <a:latin typeface="Neo Sans Intel" pitchFamily="34" charset="0"/>
              </a:rPr>
              <a:t>for </a:t>
            </a:r>
            <a:r>
              <a:rPr lang="en-US" sz="2400" b="0" dirty="0">
                <a:latin typeface="Neo Sans Intel" pitchFamily="34" charset="0"/>
              </a:rPr>
              <a:t>app services</a:t>
            </a:r>
          </a:p>
          <a:p>
            <a:endParaRPr lang="en-US" sz="2400" b="0" dirty="0">
              <a:latin typeface="Neo Sans Inte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55407" y="3154342"/>
            <a:ext cx="82169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eo Sans Intel" pitchFamily="34" charset="0"/>
                <a:ea typeface="+mj-ea"/>
                <a:cs typeface="+mj-cs"/>
              </a:rPr>
              <a:t>Infrastructure Components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Neo Sans Intel" pitchFamily="34" charset="0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139" y="3693823"/>
            <a:ext cx="84199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b="0" dirty="0" smtClean="0">
                <a:latin typeface="Neo Sans Intel" pitchFamily="34" charset="0"/>
              </a:rPr>
              <a:t>Virtual </a:t>
            </a:r>
            <a:r>
              <a:rPr lang="en-US" sz="2400" b="0" dirty="0">
                <a:latin typeface="Neo Sans Intel" pitchFamily="34" charset="0"/>
              </a:rPr>
              <a:t>Cloud Infrastructure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0" dirty="0">
                <a:latin typeface="Neo Sans Intel" pitchFamily="34" charset="0"/>
              </a:rPr>
              <a:t>Firewall rules and communication flow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0" dirty="0">
                <a:latin typeface="Neo Sans Intel" pitchFamily="34" charset="0"/>
              </a:rPr>
              <a:t>Public </a:t>
            </a:r>
            <a:r>
              <a:rPr lang="en-US" sz="2400" b="0" dirty="0" err="1">
                <a:latin typeface="Neo Sans Intel" pitchFamily="34" charset="0"/>
              </a:rPr>
              <a:t>vs</a:t>
            </a:r>
            <a:r>
              <a:rPr lang="en-US" sz="2400" b="0" dirty="0">
                <a:latin typeface="Neo Sans Intel" pitchFamily="34" charset="0"/>
              </a:rPr>
              <a:t> Private subnets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0" dirty="0">
                <a:latin typeface="Neo Sans Intel" pitchFamily="34" charset="0"/>
              </a:rPr>
              <a:t>Load Balancers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0" dirty="0">
                <a:latin typeface="Neo Sans Intel" pitchFamily="34" charset="0"/>
              </a:rPr>
              <a:t>DNS Failover</a:t>
            </a:r>
          </a:p>
        </p:txBody>
      </p:sp>
    </p:spTree>
    <p:extLst>
      <p:ext uri="{BB962C8B-B14F-4D97-AF65-F5344CB8AC3E}">
        <p14:creationId xmlns:p14="http://schemas.microsoft.com/office/powerpoint/2010/main" val="2157855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38" y="654396"/>
            <a:ext cx="8216900" cy="527050"/>
          </a:xfrm>
        </p:spPr>
        <p:txBody>
          <a:bodyPr/>
          <a:lstStyle/>
          <a:p>
            <a:r>
              <a:rPr lang="en-US" dirty="0" smtClean="0">
                <a:latin typeface="Neo Sans Intel" pitchFamily="34" charset="0"/>
              </a:rPr>
              <a:t>Virtual Cloud Network Infrastructure</a:t>
            </a:r>
            <a:endParaRPr lang="en-US" dirty="0">
              <a:latin typeface="Neo Sans Inte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31" y="1698405"/>
            <a:ext cx="6257116" cy="247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6536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5130&quot;&gt;&lt;/object&gt;&lt;object type=&quot;2&quot; unique_id=&quot;15131&quot;&gt;&lt;object type=&quot;3&quot; unique_id=&quot;15132&quot;&gt;&lt;property id=&quot;20148&quot; value=&quot;5&quot;/&gt;&lt;property id=&quot;20300&quot; value=&quot;Slide 1 - &amp;quot;Presentation Title&amp;quot;&quot;/&gt;&lt;property id=&quot;20307&quot; value=&quot;259&quot;/&gt;&lt;/object&gt;&lt;object type=&quot;3&quot; unique_id=&quot;15133&quot;&gt;&lt;property id=&quot;20148&quot; value=&quot;5&quot;/&gt;&lt;property id=&quot;20300&quot; value=&quot;Slide 2 - &amp;quot;Basic Text&amp;quot;&quot;/&gt;&lt;property id=&quot;20307&quot; value=&quot;260&quot;/&gt;&lt;/object&gt;&lt;object type=&quot;3&quot; unique_id=&quot;15134&quot;&gt;&lt;property id=&quot;20148&quot; value=&quot;5&quot;/&gt;&lt;property id=&quot;20300&quot; value=&quot;Slide 3 - &amp;quot;Color Palette&amp;quot;&quot;/&gt;&lt;property id=&quot;20307&quot; value=&quot;258&quot;/&gt;&lt;/object&gt;&lt;object type=&quot;3&quot; unique_id=&quot;15135&quot;&gt;&lt;property id=&quot;20148&quot; value=&quot;5&quot;/&gt;&lt;property id=&quot;20300&quot; value=&quot;Slide 4 - &amp;quot;Analytical Table&amp;quot;&quot;/&gt;&lt;property id=&quot;20307&quot; value=&quot;265&quot;/&gt;&lt;/object&gt;&lt;object type=&quot;3&quot; unique_id=&quot;15136&quot;&gt;&lt;property id=&quot;20148&quot; value=&quot;5&quot;/&gt;&lt;property id=&quot;20300&quot; value=&quot;Slide 5 - &amp;quot;Chart Sample&amp;quot;&quot;/&gt;&lt;property id=&quot;20307&quot; value=&quot;275&quot;/&gt;&lt;/object&gt;&lt;object type=&quot;3&quot; unique_id=&quot;15137&quot;&gt;&lt;property id=&quot;20148&quot; value=&quot;5&quot;/&gt;&lt;property id=&quot;20300&quot; value=&quot;Slide 6 - &amp;quot;Vector I-device for Title Slides&amp;quot;&quot;/&gt;&lt;property id=&quot;20307&quot; value=&quot;277&quot;/&gt;&lt;/object&gt;&lt;object type=&quot;3&quot; unique_id=&quot;15138&quot;&gt;&lt;property id=&quot;20148&quot; value=&quot;5&quot;/&gt;&lt;property id=&quot;20300&quot; value=&quot;Slide 7&quot;/&gt;&lt;property id=&quot;20307&quot; value=&quot;27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2_white_intel_only">
  <a:themeElements>
    <a:clrScheme name="2_white_intel_only 8">
      <a:dk1>
        <a:srgbClr val="000000"/>
      </a:dk1>
      <a:lt1>
        <a:srgbClr val="FFFFFF"/>
      </a:lt1>
      <a:dk2>
        <a:srgbClr val="0860A8"/>
      </a:dk2>
      <a:lt2>
        <a:srgbClr val="808080"/>
      </a:lt2>
      <a:accent1>
        <a:srgbClr val="FF5C00"/>
      </a:accent1>
      <a:accent2>
        <a:srgbClr val="FDB605"/>
      </a:accent2>
      <a:accent3>
        <a:srgbClr val="FFFFFF"/>
      </a:accent3>
      <a:accent4>
        <a:srgbClr val="000000"/>
      </a:accent4>
      <a:accent5>
        <a:srgbClr val="FFB5AA"/>
      </a:accent5>
      <a:accent6>
        <a:srgbClr val="E5A504"/>
      </a:accent6>
      <a:hlink>
        <a:srgbClr val="AA014C"/>
      </a:hlink>
      <a:folHlink>
        <a:srgbClr val="379900"/>
      </a:folHlink>
    </a:clrScheme>
    <a:fontScheme name="2_white_intel_onl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372" tIns="45688" rIns="91372" bIns="4568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3000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2_white_intel_only 1">
        <a:dk1>
          <a:srgbClr val="111111"/>
        </a:dk1>
        <a:lt1>
          <a:srgbClr val="FFFFFF"/>
        </a:lt1>
        <a:dk2>
          <a:srgbClr val="087EB9"/>
        </a:dk2>
        <a:lt2>
          <a:srgbClr val="0860A8"/>
        </a:lt2>
        <a:accent1>
          <a:srgbClr val="FF5C00"/>
        </a:accent1>
        <a:accent2>
          <a:srgbClr val="FDB605"/>
        </a:accent2>
        <a:accent3>
          <a:srgbClr val="FFFFFF"/>
        </a:accent3>
        <a:accent4>
          <a:srgbClr val="0D0D0D"/>
        </a:accent4>
        <a:accent5>
          <a:srgbClr val="FFB5AA"/>
        </a:accent5>
        <a:accent6>
          <a:srgbClr val="E5A504"/>
        </a:accent6>
        <a:hlink>
          <a:srgbClr val="CCECFF"/>
        </a:hlink>
        <a:folHlink>
          <a:srgbClr val="37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_intel_only 2">
        <a:dk1>
          <a:srgbClr val="111111"/>
        </a:dk1>
        <a:lt1>
          <a:srgbClr val="FFFFFF"/>
        </a:lt1>
        <a:dk2>
          <a:srgbClr val="087EB9"/>
        </a:dk2>
        <a:lt2>
          <a:srgbClr val="0860A8"/>
        </a:lt2>
        <a:accent1>
          <a:srgbClr val="FF5C00"/>
        </a:accent1>
        <a:accent2>
          <a:srgbClr val="FDB605"/>
        </a:accent2>
        <a:accent3>
          <a:srgbClr val="FFFFFF"/>
        </a:accent3>
        <a:accent4>
          <a:srgbClr val="0D0D0D"/>
        </a:accent4>
        <a:accent5>
          <a:srgbClr val="FFB5AA"/>
        </a:accent5>
        <a:accent6>
          <a:srgbClr val="E5A504"/>
        </a:accent6>
        <a:hlink>
          <a:srgbClr val="0066FF"/>
        </a:hlink>
        <a:folHlink>
          <a:srgbClr val="37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_intel_only 3">
        <a:dk1>
          <a:srgbClr val="111111"/>
        </a:dk1>
        <a:lt1>
          <a:srgbClr val="FFFFFF"/>
        </a:lt1>
        <a:dk2>
          <a:srgbClr val="0860A8"/>
        </a:dk2>
        <a:lt2>
          <a:srgbClr val="777777"/>
        </a:lt2>
        <a:accent1>
          <a:srgbClr val="FF5C00"/>
        </a:accent1>
        <a:accent2>
          <a:srgbClr val="FDB605"/>
        </a:accent2>
        <a:accent3>
          <a:srgbClr val="FFFFFF"/>
        </a:accent3>
        <a:accent4>
          <a:srgbClr val="0D0D0D"/>
        </a:accent4>
        <a:accent5>
          <a:srgbClr val="FFB5AA"/>
        </a:accent5>
        <a:accent6>
          <a:srgbClr val="E5A504"/>
        </a:accent6>
        <a:hlink>
          <a:srgbClr val="C7015B"/>
        </a:hlink>
        <a:folHlink>
          <a:srgbClr val="37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_intel_only 4">
        <a:dk1>
          <a:srgbClr val="333333"/>
        </a:dk1>
        <a:lt1>
          <a:srgbClr val="FFFFFF"/>
        </a:lt1>
        <a:dk2>
          <a:srgbClr val="0860A8"/>
        </a:dk2>
        <a:lt2>
          <a:srgbClr val="000000"/>
        </a:lt2>
        <a:accent1>
          <a:srgbClr val="FF5C00"/>
        </a:accent1>
        <a:accent2>
          <a:srgbClr val="FDB605"/>
        </a:accent2>
        <a:accent3>
          <a:srgbClr val="FFFFFF"/>
        </a:accent3>
        <a:accent4>
          <a:srgbClr val="2A2A2A"/>
        </a:accent4>
        <a:accent5>
          <a:srgbClr val="FFB5AA"/>
        </a:accent5>
        <a:accent6>
          <a:srgbClr val="E5A504"/>
        </a:accent6>
        <a:hlink>
          <a:srgbClr val="C7015B"/>
        </a:hlink>
        <a:folHlink>
          <a:srgbClr val="37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_intel_only 5">
        <a:dk1>
          <a:srgbClr val="080808"/>
        </a:dk1>
        <a:lt1>
          <a:srgbClr val="FFFFFF"/>
        </a:lt1>
        <a:dk2>
          <a:srgbClr val="0860A8"/>
        </a:dk2>
        <a:lt2>
          <a:srgbClr val="0860A8"/>
        </a:lt2>
        <a:accent1>
          <a:srgbClr val="FF5C00"/>
        </a:accent1>
        <a:accent2>
          <a:srgbClr val="FDB605"/>
        </a:accent2>
        <a:accent3>
          <a:srgbClr val="FFFFFF"/>
        </a:accent3>
        <a:accent4>
          <a:srgbClr val="060606"/>
        </a:accent4>
        <a:accent5>
          <a:srgbClr val="FFB5AA"/>
        </a:accent5>
        <a:accent6>
          <a:srgbClr val="E5A504"/>
        </a:accent6>
        <a:hlink>
          <a:srgbClr val="C7015B"/>
        </a:hlink>
        <a:folHlink>
          <a:srgbClr val="37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_intel_only 6">
        <a:dk1>
          <a:srgbClr val="000000"/>
        </a:dk1>
        <a:lt1>
          <a:srgbClr val="FFFFFF"/>
        </a:lt1>
        <a:dk2>
          <a:srgbClr val="0860A8"/>
        </a:dk2>
        <a:lt2>
          <a:srgbClr val="0860A8"/>
        </a:lt2>
        <a:accent1>
          <a:srgbClr val="FF5C00"/>
        </a:accent1>
        <a:accent2>
          <a:srgbClr val="FDB605"/>
        </a:accent2>
        <a:accent3>
          <a:srgbClr val="FFFFFF"/>
        </a:accent3>
        <a:accent4>
          <a:srgbClr val="000000"/>
        </a:accent4>
        <a:accent5>
          <a:srgbClr val="FFB5AA"/>
        </a:accent5>
        <a:accent6>
          <a:srgbClr val="E5A504"/>
        </a:accent6>
        <a:hlink>
          <a:srgbClr val="C7015B"/>
        </a:hlink>
        <a:folHlink>
          <a:srgbClr val="37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_intel_only 7">
        <a:dk1>
          <a:srgbClr val="000000"/>
        </a:dk1>
        <a:lt1>
          <a:srgbClr val="FFFFFF"/>
        </a:lt1>
        <a:dk2>
          <a:srgbClr val="0860A8"/>
        </a:dk2>
        <a:lt2>
          <a:srgbClr val="0860A8"/>
        </a:lt2>
        <a:accent1>
          <a:srgbClr val="FF5C00"/>
        </a:accent1>
        <a:accent2>
          <a:srgbClr val="FDB605"/>
        </a:accent2>
        <a:accent3>
          <a:srgbClr val="FFFFFF"/>
        </a:accent3>
        <a:accent4>
          <a:srgbClr val="000000"/>
        </a:accent4>
        <a:accent5>
          <a:srgbClr val="FFB5AA"/>
        </a:accent5>
        <a:accent6>
          <a:srgbClr val="E5A504"/>
        </a:accent6>
        <a:hlink>
          <a:srgbClr val="AA014C"/>
        </a:hlink>
        <a:folHlink>
          <a:srgbClr val="37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_intel_only 8">
        <a:dk1>
          <a:srgbClr val="000000"/>
        </a:dk1>
        <a:lt1>
          <a:srgbClr val="FFFFFF"/>
        </a:lt1>
        <a:dk2>
          <a:srgbClr val="0860A8"/>
        </a:dk2>
        <a:lt2>
          <a:srgbClr val="808080"/>
        </a:lt2>
        <a:accent1>
          <a:srgbClr val="FF5C00"/>
        </a:accent1>
        <a:accent2>
          <a:srgbClr val="FDB605"/>
        </a:accent2>
        <a:accent3>
          <a:srgbClr val="FFFFFF"/>
        </a:accent3>
        <a:accent4>
          <a:srgbClr val="000000"/>
        </a:accent4>
        <a:accent5>
          <a:srgbClr val="FFB5AA"/>
        </a:accent5>
        <a:accent6>
          <a:srgbClr val="E5A504"/>
        </a:accent6>
        <a:hlink>
          <a:srgbClr val="AA014C"/>
        </a:hlink>
        <a:folHlink>
          <a:srgbClr val="37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6F86D685724E428FD03B39DDC3270E" ma:contentTypeVersion="0" ma:contentTypeDescription="Create a new document." ma:contentTypeScope="" ma:versionID="1edd34994154513bef6d2ee47938f2e5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74C98D-2B71-4B60-8737-537BBA853A92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742DB4C-36CD-47B5-90A7-0F733EA6D1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CD66A30-A429-40BA-BCB6-B025EEAF40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intel2008template3</Template>
  <TotalTime>15497</TotalTime>
  <Words>1136</Words>
  <Application>Microsoft Office PowerPoint</Application>
  <PresentationFormat>On-screen Show (4:3)</PresentationFormat>
  <Paragraphs>173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2_white_intel_only</vt:lpstr>
      <vt:lpstr>PowerPoint Presentation</vt:lpstr>
      <vt:lpstr>About me</vt:lpstr>
      <vt:lpstr>Third Party Vendors / Open Source</vt:lpstr>
      <vt:lpstr>Topics</vt:lpstr>
      <vt:lpstr>Purpose / Executive Summary</vt:lpstr>
      <vt:lpstr>Why do we need a Distributed Infrastructure?</vt:lpstr>
      <vt:lpstr>PowerPoint Presentation</vt:lpstr>
      <vt:lpstr>Infrastructure Capabilities</vt:lpstr>
      <vt:lpstr>Virtual Cloud Network Infrastructure</vt:lpstr>
      <vt:lpstr>PowerPoint Presentation</vt:lpstr>
      <vt:lpstr>Virtual Cloud Network Infrastructure</vt:lpstr>
      <vt:lpstr>Virtual Cloud VPN Multi Geo – Floating ENI</vt:lpstr>
      <vt:lpstr>Virtual Cloud Network Infrastructure</vt:lpstr>
      <vt:lpstr>PowerPoint Presentation</vt:lpstr>
      <vt:lpstr>Cloud Formation + AWS cli</vt:lpstr>
      <vt:lpstr>PowerPoint Presentation</vt:lpstr>
      <vt:lpstr>External Distributed Infrastructure</vt:lpstr>
      <vt:lpstr>Cloud Monitoring Architecture</vt:lpstr>
      <vt:lpstr>Cloud Monitoring Architecture - Tools</vt:lpstr>
      <vt:lpstr>Cloud Monitoring Architecture - Tools</vt:lpstr>
      <vt:lpstr>Cloud Monitoring Architecture - Integration</vt:lpstr>
      <vt:lpstr>Cloud Scaling and Automatic monitoring</vt:lpstr>
      <vt:lpstr>Cloud Scaling and Automatic monitoring</vt:lpstr>
      <vt:lpstr>Cloud Scaling and Automatic monitoring</vt:lpstr>
      <vt:lpstr>Cloud Scaling and Automatic monitoring</vt:lpstr>
      <vt:lpstr>iWatch Sync and Nagios files administration</vt:lpstr>
      <vt:lpstr>Hostgroups</vt:lpstr>
      <vt:lpstr>Hostgroups</vt:lpstr>
      <vt:lpstr>Hostgroups - Services Association</vt:lpstr>
      <vt:lpstr>Wrap up</vt:lpstr>
      <vt:lpstr>Get Nagios data from anywhere!</vt:lpstr>
      <vt:lpstr>Integration Dashboards</vt:lpstr>
      <vt:lpstr>Integration Dashboards</vt:lpstr>
      <vt:lpstr>SLA Reporting</vt:lpstr>
      <vt:lpstr>Stop talking, show IT!</vt:lpstr>
      <vt:lpstr>PowerPoint Presentation</vt:lpstr>
      <vt:lpstr>PowerPoint Presentation</vt:lpstr>
    </vt:vector>
  </TitlesOfParts>
  <Company>Intel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Kristine L. Killeen</dc:creator>
  <cp:lastModifiedBy>Honig, Fernando</cp:lastModifiedBy>
  <cp:revision>1386</cp:revision>
  <dcterms:created xsi:type="dcterms:W3CDTF">2009-04-14T22:05:03Z</dcterms:created>
  <dcterms:modified xsi:type="dcterms:W3CDTF">2013-10-02T12:57:03Z</dcterms:modified>
</cp:coreProperties>
</file>