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9"/>
  </p:notesMasterIdLst>
  <p:sldIdLst>
    <p:sldId id="256" r:id="rId5"/>
    <p:sldId id="268" r:id="rId6"/>
    <p:sldId id="257" r:id="rId7"/>
    <p:sldId id="258" r:id="rId8"/>
    <p:sldId id="259" r:id="rId9"/>
    <p:sldId id="260" r:id="rId10"/>
    <p:sldId id="261" r:id="rId11"/>
    <p:sldId id="276" r:id="rId12"/>
    <p:sldId id="277" r:id="rId13"/>
    <p:sldId id="278" r:id="rId14"/>
    <p:sldId id="262" r:id="rId15"/>
    <p:sldId id="263" r:id="rId16"/>
    <p:sldId id="264" r:id="rId17"/>
    <p:sldId id="265" r:id="rId18"/>
    <p:sldId id="266" r:id="rId19"/>
    <p:sldId id="267" r:id="rId20"/>
    <p:sldId id="279" r:id="rId21"/>
    <p:sldId id="269" r:id="rId22"/>
    <p:sldId id="270" r:id="rId23"/>
    <p:sldId id="271" r:id="rId24"/>
    <p:sldId id="274" r:id="rId25"/>
    <p:sldId id="272" r:id="rId26"/>
    <p:sldId id="275" r:id="rId27"/>
    <p:sldId id="280" r:id="rId2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3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36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3597275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fld id="{81FC3B88-B130-8246-B809-E371DDB7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pitchFamily="-65" charset="0"/>
        <a:ea typeface="ＭＳ Ｐゴシック" pitchFamily="-1" charset="-128"/>
        <a:cs typeface="ＭＳ Ｐゴシック" pitchFamily="-1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pitchFamily="-65" charset="0"/>
        <a:ea typeface="ＭＳ Ｐゴシック" pitchFamily="-1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1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1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-65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DEB3F2EC-6669-BF4B-9B72-01F1F6D33BBD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C0F2FB47-FB6E-D34F-9E9F-CCBA740EB829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16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68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A786D04C-F837-3245-85B3-DFA48AD792D3}" type="slidenum">
              <a:rPr lang="en-US" smtClean="0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18</a:t>
            </a:fld>
            <a:endParaRPr lang="en-US" smtClean="0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BAA4C866-8F32-DF45-86DD-C48FFE1A6168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3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529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A9434271-479D-9F46-9717-41B31A0951F5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4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73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18058162-5786-0341-AE20-34C8B8EFDDE3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5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93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E8003EB0-3173-EC4A-9010-420DAC76EC6B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6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144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09716416-9F33-6842-9BE0-234E49CEE005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7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349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B6E7ECE1-CF87-F348-BC23-6B8BF2720525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11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86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5D629079-ECC3-D94C-B2FE-3225FCD91379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13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168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4A7F3F98-1C31-6747-AC35-F3B6EABB9AB1}" type="slidenum">
              <a:rPr lang="en-US">
                <a:latin typeface="Times New Roman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14</a:t>
            </a:fld>
            <a:endParaRPr lang="en-US">
              <a:latin typeface="Times New Roman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37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CB1B-FB51-EC4F-BC05-0EF0DCC90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B7B2-9059-5B42-9B75-ED22F1F6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5" y="177800"/>
            <a:ext cx="2325688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8294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D7F7-06B7-2344-B5B4-65E75610D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8018463"/>
            <a:ext cx="4457700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8018463"/>
            <a:ext cx="4459288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0994-10A9-E543-A812-1EF91FBE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1150" y="7885113"/>
            <a:ext cx="2386013" cy="126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885113"/>
            <a:ext cx="7007225" cy="126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FA35-C5D8-6E44-A466-075E46ACA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7F22-6D44-9B44-9D32-020E2122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40EDE-A4BC-5441-AE3D-2BC07AB93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A0A8-DD81-BB4D-8B07-5492BF58F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CA4C-8586-3D40-ABB7-611C309B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8350-BA9F-4347-9335-C2C7820E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653F-4F87-B74F-BDE3-558E9DD2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268E-5AE4-A447-8A72-FC5B57F91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D230-05AE-AA4B-B3CB-6799B047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F18A-542A-CF41-AADB-F589F0400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D9A2-B957-054C-B09A-06B3EE170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C2B1-4F65-5240-B88D-111F5E6F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A6D8-D4D3-DC4A-AD49-07DF5653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FAB3-797D-E448-B8A9-9B603CE9B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FAA0-2C0F-AC46-B0CD-932BC7E1C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250363" y="196056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4638675" y="196056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E2AE-D4EC-3A4F-B9A8-8ABB36EB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F391-080C-4C47-9B9F-02FB1BD99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43D5-809E-D646-9A04-48504D9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14776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14776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78FF-AFED-2C41-90A3-88B04FBD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C305-F8F2-0F4B-8A42-6FFBB382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544D-0B0E-DA4D-AD36-7C4FD6E4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01023-F26D-2C43-BE61-A583AA2A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D280C-C589-4D44-A90A-DFEA942BF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1088" y="1708150"/>
            <a:ext cx="4713287" cy="524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9250363" y="1708150"/>
            <a:ext cx="13989051" cy="524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C5F1-45F1-C343-9B30-C13A1678D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7CD7-482F-2A46-AE0A-C77CAFCE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5AA2-B4CF-D04A-97CB-8217CE8B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8CA59-CCE0-764E-B900-A01A494A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4B32-1CC6-7B4D-9777-0D0434C8E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851-0CEB-F948-849E-57CA70AF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147763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0"/>
            <a:r>
              <a:rPr lang="en-GB"/>
              <a:t>Second Outline Level</a:t>
            </a:r>
          </a:p>
          <a:p>
            <a:pPr lvl="0"/>
            <a:r>
              <a:rPr lang="en-GB"/>
              <a:t>Third Outline Level</a:t>
            </a:r>
          </a:p>
          <a:p>
            <a:pPr lvl="0"/>
            <a:r>
              <a:rPr lang="en-GB"/>
              <a:t>Fourth Outline Level</a:t>
            </a:r>
          </a:p>
          <a:p>
            <a:pPr lvl="0"/>
            <a:r>
              <a:rPr lang="en-GB"/>
              <a:t>Fifth Outline Level</a:t>
            </a:r>
          </a:p>
          <a:p>
            <a:pPr lvl="0"/>
            <a:r>
              <a:rPr lang="en-GB"/>
              <a:t>Sixth Outline Level</a:t>
            </a:r>
          </a:p>
          <a:p>
            <a:pPr lvl="0"/>
            <a:r>
              <a:rPr lang="en-GB"/>
              <a:t>Seventh Outline Level</a:t>
            </a:r>
          </a:p>
          <a:p>
            <a:pPr lvl="0"/>
            <a:r>
              <a:rPr lang="en-GB"/>
              <a:t>Eighth Outline Level</a:t>
            </a:r>
          </a:p>
          <a:p>
            <a:pPr lvl="0"/>
            <a:r>
              <a:rPr lang="en-GB"/>
              <a:t>Ninth Outline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613650" y="7223125"/>
            <a:ext cx="2352675" cy="242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999999"/>
                </a:solidFill>
                <a:latin typeface="Arial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fld id="{22002D09-341F-6644-A013-C7E055AD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890588"/>
            <a:ext cx="10080625" cy="1587"/>
          </a:xfrm>
          <a:prstGeom prst="line">
            <a:avLst/>
          </a:prstGeom>
          <a:noFill/>
          <a:ln w="18360" cap="flat">
            <a:solidFill>
              <a:srgbClr val="6666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65" charset="0"/>
              <a:buNone/>
              <a:defRPr/>
            </a:pPr>
            <a:endParaRPr lang="en-US">
              <a:latin typeface="Arial" pitchFamily="-65" charset="0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080625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738" y="7069138"/>
            <a:ext cx="2698750" cy="41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3200" b="1">
          <a:solidFill>
            <a:srgbClr val="FFFFFF"/>
          </a:solidFill>
          <a:latin typeface="Arial" pitchFamily="-65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-1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-1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-1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885113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8018463"/>
            <a:ext cx="90693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0"/>
            <a:r>
              <a:rPr lang="en-GB"/>
              <a:t>Second Outline Level</a:t>
            </a:r>
          </a:p>
          <a:p>
            <a:pPr lvl="0"/>
            <a:r>
              <a:rPr lang="en-GB"/>
              <a:t>Third Outline Level</a:t>
            </a:r>
          </a:p>
          <a:p>
            <a:pPr lvl="0"/>
            <a:r>
              <a:rPr lang="en-GB"/>
              <a:t>Fourth Outline Level</a:t>
            </a:r>
          </a:p>
          <a:p>
            <a:pPr lvl="0"/>
            <a:r>
              <a:rPr lang="en-GB"/>
              <a:t>Fifth Outline Level</a:t>
            </a:r>
          </a:p>
          <a:p>
            <a:pPr lvl="0"/>
            <a:r>
              <a:rPr lang="en-GB"/>
              <a:t>Sixth Outline Level</a:t>
            </a:r>
          </a:p>
          <a:p>
            <a:pPr lvl="0"/>
            <a:r>
              <a:rPr lang="en-GB"/>
              <a:t>Seventh Outline Level</a:t>
            </a:r>
          </a:p>
          <a:p>
            <a:pPr lvl="0"/>
            <a:r>
              <a:rPr lang="en-GB"/>
              <a:t>Eighth Outline Level</a:t>
            </a:r>
          </a:p>
          <a:p>
            <a:pPr lvl="0"/>
            <a:r>
              <a:rPr lang="en-GB"/>
              <a:t>Ninth Outline Level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6513" y="-34925"/>
            <a:ext cx="10156826" cy="761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-1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-1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-1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fld id="{50D60C5D-E297-434F-9980-25ABCC46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-1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-1" charset="0"/>
        <a:defRPr sz="2800">
          <a:solidFill>
            <a:srgbClr val="000000"/>
          </a:solidFill>
          <a:latin typeface="+mn-lt"/>
          <a:ea typeface="msgothic" charset="0"/>
          <a:cs typeface="msgothic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-1" charset="0"/>
        <a:defRPr sz="2400">
          <a:solidFill>
            <a:srgbClr val="000000"/>
          </a:solidFill>
          <a:latin typeface="+mn-lt"/>
          <a:ea typeface="msgothic" charset="0"/>
          <a:cs typeface="msgothic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1708150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9250363" y="1960563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-2732088" y="7069138"/>
            <a:ext cx="2346325" cy="519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-1603375" y="7959725"/>
            <a:ext cx="13652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65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6863" y="8151813"/>
            <a:ext cx="2346325" cy="519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65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65" charset="0"/>
                <a:ea typeface="Tahoma" pitchFamily="-65" charset="0"/>
                <a:cs typeface="Tahoma" pitchFamily="-65" charset="0"/>
              </a:defRPr>
            </a:lvl1pPr>
          </a:lstStyle>
          <a:p>
            <a:pPr>
              <a:defRPr/>
            </a:pPr>
            <a:fld id="{18B9389C-513C-F949-8FC4-F4155E82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13"/>
          <a:srcRect t="16158" b="12926"/>
          <a:stretch>
            <a:fillRect/>
          </a:stretch>
        </p:blipFill>
        <p:spPr bwMode="auto">
          <a:xfrm>
            <a:off x="3386138" y="6415088"/>
            <a:ext cx="66944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64516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4400" b="1">
          <a:solidFill>
            <a:srgbClr val="000000"/>
          </a:solidFill>
          <a:latin typeface="Arial" pitchFamily="-65" charset="0"/>
          <a:ea typeface="Arial Unicode MS" pitchFamily="-65" charset="0"/>
          <a:cs typeface="Arial Unicode MS" pitchFamily="-65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-1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-1" charset="0"/>
        <a:defRPr sz="2800">
          <a:solidFill>
            <a:srgbClr val="000000"/>
          </a:solidFill>
          <a:latin typeface="+mn-lt"/>
          <a:ea typeface="msgothic" charset="0"/>
          <a:cs typeface="msgothic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-1" charset="0"/>
        <a:defRPr sz="2400">
          <a:solidFill>
            <a:srgbClr val="000000"/>
          </a:solidFill>
          <a:latin typeface="+mn-lt"/>
          <a:ea typeface="msgothic" charset="0"/>
          <a:cs typeface="msgothic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msgothic" charset="0"/>
          <a:cs typeface="msgothic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video" Target="file://localhost/Users/yancy/Desktop/NWC%202013/NagiosXI_npush/NagiosXI_Npush/NagiosXI_Npush.mp4" TargetMode="Externa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ancy/Desktop/NWC%202013/Deploy_Software_With_Npush/Deploy_NSC_with_Reactor/Deploy_NSC_with_Reactor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ancy/Desktop/NWC%202013/Deploy_Software_With_Npush/Deploy_Software_With_Npush/Deploy_Software_With_Npush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1" Type="http://schemas.openxmlformats.org/officeDocument/2006/relationships/video" Target="file://localhost/Users/yancy/Desktop/NWC%202013/AD1.2/import%20from%20OU/import%20from%20OU.mp4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ancy/Desktop/NWC%202013/AD1.2/import%20from%20group/AD_Group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ancy/Desktop/NWC%202013/AD1.2/AD%20computers/computer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324100" y="1366838"/>
            <a:ext cx="5438775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33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600" b="1">
                <a:solidFill>
                  <a:srgbClr val="FFFFFF"/>
                </a:solidFill>
              </a:rPr>
              <a:t>Windows Monitoring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-107950" y="2638425"/>
            <a:ext cx="1008062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1460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000" b="1">
                <a:solidFill>
                  <a:srgbClr val="FFFFFF"/>
                </a:solidFill>
              </a:rPr>
              <a:t>Yancy Ribbens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168650" y="3108325"/>
            <a:ext cx="34940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b="1">
                <a:solidFill>
                  <a:srgbClr val="FFFFFF"/>
                </a:solidFill>
              </a:rPr>
              <a:t>yribbens@nagios.com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is Npush useful?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r>
              <a:rPr lang="en-US" dirty="0" smtClean="0"/>
              <a:t>Advanced monitoring requires agents (pre requisite software)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r>
              <a:rPr lang="en-US" dirty="0" smtClean="0"/>
              <a:t> Installing agents manually is slow and tedious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r>
              <a:rPr lang="en-US" dirty="0" smtClean="0"/>
              <a:t>Automates the configuration and deployment of agent software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r>
              <a:rPr lang="en-US" dirty="0" smtClean="0"/>
              <a:t>Concurrently install applications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r>
              <a:rPr lang="en-US" dirty="0" smtClean="0"/>
              <a:t>Requires no client side software</a:t>
            </a:r>
          </a:p>
          <a:p>
            <a:pPr marL="514350" indent="-514350">
              <a:buFont typeface="Times New Roman" pitchFamily="-1" charset="0"/>
              <a:buAutoNum type="arabicParenR"/>
              <a:defRPr/>
            </a:pPr>
            <a:endParaRPr lang="en-US" dirty="0" smtClean="0"/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257ECD5A-AA8C-3A49-ACD8-A74300278737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11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75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/>
              <a:t>Npush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1) Npush directs clients to run instructions for downloading agent installer</a:t>
            </a: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63" y="3252788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69AC297B-09CA-B741-B239-F8F68CEEF5FE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12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/>
            <a:r>
              <a:rPr lang="en-US" dirty="0" smtClean="0"/>
              <a:t>N</a:t>
            </a:r>
            <a:r>
              <a:rPr lang="en-US" dirty="0" smtClean="0"/>
              <a:t>push</a:t>
            </a:r>
            <a:endParaRPr lang="en-US" dirty="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2) Once </a:t>
            </a:r>
            <a:r>
              <a:rPr lang="en-US" dirty="0"/>
              <a:t>the clients have the needed instructions, they proceed with the download</a:t>
            </a:r>
            <a:r>
              <a:rPr lang="en-US" dirty="0" smtClean="0"/>
              <a:t>.</a:t>
            </a:r>
          </a:p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 eaLnBrk="1">
              <a:buSzPct val="104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N</a:t>
            </a:r>
            <a:r>
              <a:rPr lang="en-US" dirty="0" smtClean="0"/>
              <a:t>push </a:t>
            </a:r>
            <a:r>
              <a:rPr lang="en-US" dirty="0"/>
              <a:t>can be configured to use either itself as the file source or </a:t>
            </a:r>
            <a:r>
              <a:rPr lang="en-US" dirty="0" smtClean="0"/>
              <a:t>another!</a:t>
            </a:r>
            <a:endParaRPr lang="en-US" dirty="0"/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312" y="4040188"/>
            <a:ext cx="4692650" cy="351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18745A9E-37E2-A840-ADA4-CA08B6522D49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13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06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/>
              <a:t>N</a:t>
            </a:r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3) Hosts </a:t>
            </a:r>
            <a:r>
              <a:rPr lang="en-US" dirty="0"/>
              <a:t>download need files and run necessary commands</a:t>
            </a:r>
            <a:r>
              <a:rPr lang="en-US" dirty="0" smtClean="0"/>
              <a:t> </a:t>
            </a:r>
          </a:p>
        </p:txBody>
      </p:sp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712" y="2789237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C8FC68B9-730F-7D46-8378-BC8F0CB07520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14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270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/>
              <a:t>N</a:t>
            </a:r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Sample Options</a:t>
            </a: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525" y="1247775"/>
            <a:ext cx="4722813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42D7BFC4-16E9-4849-BF94-67D4D145C3F7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15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475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/>
            <a:r>
              <a:rPr lang="en-US" dirty="0" smtClean="0"/>
              <a:t>Npush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More Options..</a:t>
            </a:r>
          </a:p>
        </p:txBody>
      </p:sp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366838"/>
            <a:ext cx="4419600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EE70DFAB-E869-164C-9095-E23287EBA343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16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7577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mtClean="0"/>
              <a:t>Demo Video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Demo of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push </a:t>
            </a:r>
            <a:r>
              <a:rPr lang="en-US" dirty="0"/>
              <a:t>running concurrently from </a:t>
            </a:r>
            <a:r>
              <a:rPr lang="en-US" dirty="0" smtClean="0"/>
              <a:t>NagiosXI</a:t>
            </a:r>
          </a:p>
        </p:txBody>
      </p:sp>
      <p:pic>
        <p:nvPicPr>
          <p:cNvPr id="75781" name="Picture 5" descr="/Users/yancy/Desktop/NWC 2013/NagiosXI_npush/NagiosXI_Npush/NagiosXI_Npush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884237"/>
            <a:ext cx="100806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5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5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1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Nagios</a:t>
            </a:r>
            <a:r>
              <a:rPr lang="en-US" dirty="0" smtClean="0"/>
              <a:t>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Nagios</a:t>
            </a:r>
            <a:r>
              <a:rPr lang="en-US" dirty="0" smtClean="0"/>
              <a:t> Reactor is a powerful, easy to use decision engine.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some action in your environment happens.</a:t>
            </a:r>
          </a:p>
          <a:p>
            <a:r>
              <a:rPr lang="en-US" dirty="0" smtClean="0"/>
              <a:t>Then perform some action.</a:t>
            </a:r>
          </a:p>
        </p:txBody>
      </p:sp>
      <p:pic>
        <p:nvPicPr>
          <p:cNvPr id="4" name="Picture 5" descr="loginsplas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112" y="5075237"/>
            <a:ext cx="55133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Nagios Reactor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Full Npush Integration</a:t>
            </a:r>
          </a:p>
          <a:p>
            <a:pPr eaLnBrk="1"/>
            <a:endParaRPr lang="en-US" dirty="0" smtClean="0"/>
          </a:p>
          <a:p>
            <a:pPr eaLnBrk="1"/>
            <a:endParaRPr lang="en-US" dirty="0" smtClean="0"/>
          </a:p>
        </p:txBody>
      </p:sp>
      <p:sp>
        <p:nvSpPr>
          <p:cNvPr id="4" name="Dodecagon 3"/>
          <p:cNvSpPr/>
          <p:nvPr/>
        </p:nvSpPr>
        <p:spPr bwMode="auto">
          <a:xfrm>
            <a:off x="5345113" y="1417638"/>
            <a:ext cx="1752600" cy="1752600"/>
          </a:xfrm>
          <a:prstGeom prst="dodec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65" charset="0"/>
              <a:buNone/>
              <a:defRPr/>
            </a:pPr>
            <a:endParaRPr lang="en-US">
              <a:latin typeface="Arial" pitchFamily="-65" charset="0"/>
            </a:endParaRP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10779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45069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80121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7832" name="Straight Arrow Connector 8"/>
          <p:cNvCxnSpPr>
            <a:cxnSpLocks noChangeShapeType="1"/>
            <a:stCxn id="4" idx="7"/>
          </p:cNvCxnSpPr>
          <p:nvPr/>
        </p:nvCxnSpPr>
        <p:spPr bwMode="auto">
          <a:xfrm rot="10800000" flipV="1">
            <a:off x="2754313" y="2528888"/>
            <a:ext cx="2590800" cy="208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33" name="Straight Arrow Connector 10"/>
          <p:cNvCxnSpPr>
            <a:cxnSpLocks noChangeShapeType="1"/>
            <a:stCxn id="4" idx="5"/>
            <a:endCxn id="77830" idx="0"/>
          </p:cNvCxnSpPr>
          <p:nvPr/>
        </p:nvCxnSpPr>
        <p:spPr bwMode="auto">
          <a:xfrm rot="5400000">
            <a:off x="4941888" y="3573463"/>
            <a:ext cx="1447800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834" name="Straight Arrow Connector 12"/>
          <p:cNvCxnSpPr>
            <a:cxnSpLocks noChangeShapeType="1"/>
            <a:stCxn id="4" idx="3"/>
            <a:endCxn id="77831" idx="0"/>
          </p:cNvCxnSpPr>
          <p:nvPr/>
        </p:nvCxnSpPr>
        <p:spPr bwMode="auto">
          <a:xfrm>
            <a:off x="6862763" y="2935288"/>
            <a:ext cx="1987550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835" name="TextBox 14"/>
          <p:cNvSpPr txBox="1">
            <a:spLocks noChangeArrowheads="1"/>
          </p:cNvSpPr>
          <p:nvPr/>
        </p:nvSpPr>
        <p:spPr bwMode="auto">
          <a:xfrm>
            <a:off x="3059113" y="2789238"/>
            <a:ext cx="1762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NSClient</a:t>
            </a:r>
            <a:endParaRPr lang="en-US" dirty="0"/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3363913" y="4237038"/>
            <a:ext cx="2032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Install NRDS_Win</a:t>
            </a:r>
          </a:p>
        </p:txBody>
      </p:sp>
      <p:sp>
        <p:nvSpPr>
          <p:cNvPr id="77837" name="TextBox 16"/>
          <p:cNvSpPr txBox="1">
            <a:spLocks noChangeArrowheads="1"/>
          </p:cNvSpPr>
          <p:nvPr/>
        </p:nvSpPr>
        <p:spPr bwMode="auto">
          <a:xfrm>
            <a:off x="8012113" y="3398838"/>
            <a:ext cx="1479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Install NCPA</a:t>
            </a:r>
          </a:p>
        </p:txBody>
      </p:sp>
      <p:sp>
        <p:nvSpPr>
          <p:cNvPr id="77838" name="TextBox 17"/>
          <p:cNvSpPr txBox="1">
            <a:spLocks noChangeArrowheads="1"/>
          </p:cNvSpPr>
          <p:nvPr/>
        </p:nvSpPr>
        <p:spPr bwMode="auto">
          <a:xfrm>
            <a:off x="6488113" y="1341438"/>
            <a:ext cx="1774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Nagios 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Nagios Reactor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smtClean="0"/>
              <a:t>Example Chain</a:t>
            </a:r>
          </a:p>
          <a:p>
            <a:pPr eaLnBrk="1"/>
            <a:endParaRPr lang="en-US" smtClean="0"/>
          </a:p>
          <a:p>
            <a:pPr eaLnBrk="1"/>
            <a:r>
              <a:rPr lang="en-US" smtClean="0"/>
              <a:t>	</a:t>
            </a:r>
            <a:r>
              <a:rPr lang="en-US" smtClean="0">
                <a:solidFill>
                  <a:srgbClr val="FF6600"/>
                </a:solidFill>
              </a:rPr>
              <a:t>If:</a:t>
            </a:r>
          </a:p>
          <a:p>
            <a:pPr eaLnBrk="1"/>
            <a:r>
              <a:rPr lang="en-US" smtClean="0">
                <a:solidFill>
                  <a:srgbClr val="FF6600"/>
                </a:solidFill>
              </a:rPr>
              <a:t>			</a:t>
            </a:r>
            <a:r>
              <a:rPr lang="en-US" smtClean="0">
                <a:solidFill>
                  <a:schemeClr val="tx1"/>
                </a:solidFill>
              </a:rPr>
              <a:t>c:\program files\nsclient++ does </a:t>
            </a:r>
            <a:r>
              <a:rPr lang="en-US" smtClean="0">
                <a:solidFill>
                  <a:srgbClr val="FF6600"/>
                </a:solidFill>
              </a:rPr>
              <a:t>NOT</a:t>
            </a:r>
            <a:r>
              <a:rPr lang="en-US" smtClean="0">
                <a:solidFill>
                  <a:schemeClr val="tx1"/>
                </a:solidFill>
              </a:rPr>
              <a:t> exist</a:t>
            </a:r>
          </a:p>
          <a:p>
            <a:pPr eaLnBrk="1"/>
            <a:endParaRPr lang="en-US" smtClean="0">
              <a:solidFill>
                <a:schemeClr val="tx1"/>
              </a:solidFill>
            </a:endParaRPr>
          </a:p>
          <a:p>
            <a:pPr eaLnBrk="1"/>
            <a:r>
              <a:rPr lang="en-US" smtClean="0">
                <a:solidFill>
                  <a:schemeClr val="tx1"/>
                </a:solidFill>
              </a:rPr>
              <a:t>	</a:t>
            </a:r>
            <a:r>
              <a:rPr lang="en-US" smtClean="0">
                <a:solidFill>
                  <a:srgbClr val="FF6600"/>
                </a:solidFill>
              </a:rPr>
              <a:t>Then:</a:t>
            </a:r>
            <a:endParaRPr lang="en-US" smtClean="0">
              <a:solidFill>
                <a:schemeClr val="tx1"/>
              </a:solidFill>
            </a:endParaRPr>
          </a:p>
          <a:p>
            <a:pPr eaLnBrk="1"/>
            <a:r>
              <a:rPr lang="en-US" smtClean="0">
                <a:solidFill>
                  <a:schemeClr val="tx1"/>
                </a:solidFill>
              </a:rPr>
              <a:t>			Install nsclient++</a:t>
            </a:r>
            <a:endParaRPr lang="en-US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Windows Monitoring</a:t>
            </a:r>
          </a:p>
        </p:txBody>
      </p:sp>
      <p:pic>
        <p:nvPicPr>
          <p:cNvPr id="53251" name="Picture 3" descr="xi-logo-lar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2332038"/>
            <a:ext cx="3048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loginsplas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4694238"/>
            <a:ext cx="55133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3" name="Straight Arrow Connector 7"/>
          <p:cNvCxnSpPr>
            <a:cxnSpLocks noChangeShapeType="1"/>
          </p:cNvCxnSpPr>
          <p:nvPr/>
        </p:nvCxnSpPr>
        <p:spPr bwMode="auto">
          <a:xfrm rot="5400000">
            <a:off x="1801813" y="1531938"/>
            <a:ext cx="1143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254" name="Straight Arrow Connector 9"/>
          <p:cNvCxnSpPr>
            <a:cxnSpLocks noChangeShapeType="1"/>
          </p:cNvCxnSpPr>
          <p:nvPr/>
        </p:nvCxnSpPr>
        <p:spPr bwMode="auto">
          <a:xfrm rot="16200000" flipH="1">
            <a:off x="3484563" y="1373188"/>
            <a:ext cx="3657600" cy="298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Nagios Reactor Install NSClient Video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</p:txBody>
      </p:sp>
      <p:pic>
        <p:nvPicPr>
          <p:cNvPr id="80900" name="Picture 4" descr="/Users/yancy/Desktop/NWC 2013/Deploy_Software_With_Npush/Deploy_NSC_with_Reactor/Deploy_NSC_with_Reactor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100806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0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Nagios Reactor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92125" y="1147763"/>
            <a:ext cx="8586788" cy="4003675"/>
          </a:xfrm>
        </p:spPr>
        <p:txBody>
          <a:bodyPr/>
          <a:lstStyle/>
          <a:p>
            <a:pPr eaLnBrk="1"/>
            <a:r>
              <a:rPr lang="en-US" dirty="0" smtClean="0"/>
              <a:t>Powerful WMI interface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If file or path exists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How many CPU cores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Test workstation DNS name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Is workstation part of a Windows Domain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System startup options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Who is the logged in user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Size of file</a:t>
            </a:r>
          </a:p>
          <a:p>
            <a:pPr eaLnBrk="1">
              <a:buFont typeface="Arial" pitchFamily="-1" charset="0"/>
              <a:buChar char="•"/>
            </a:pPr>
            <a:r>
              <a:rPr lang="en-US" dirty="0" smtClean="0"/>
              <a:t>Reference more using class names!</a:t>
            </a:r>
          </a:p>
          <a:p>
            <a:pPr eaLnBrk="1"/>
            <a:endParaRPr lang="en-US" dirty="0" smtClean="0"/>
          </a:p>
          <a:p>
            <a:pPr eaLnBrk="1">
              <a:buFont typeface="Arial" pitchFamily="-1" charset="0"/>
              <a:buChar char="•"/>
            </a:pPr>
            <a:endParaRPr lang="en-US" dirty="0" smtClean="0"/>
          </a:p>
          <a:p>
            <a:pPr eaLnBrk="1"/>
            <a:endParaRPr lang="en-US" dirty="0" smtClean="0"/>
          </a:p>
        </p:txBody>
      </p:sp>
      <p:sp>
        <p:nvSpPr>
          <p:cNvPr id="81924" name="Magnetic Disk 3"/>
          <p:cNvSpPr>
            <a:spLocks noChangeArrowheads="1"/>
          </p:cNvSpPr>
          <p:nvPr/>
        </p:nvSpPr>
        <p:spPr bwMode="auto">
          <a:xfrm>
            <a:off x="7554913" y="4770438"/>
            <a:ext cx="2057400" cy="2286000"/>
          </a:xfrm>
          <a:prstGeom prst="flowChartMagneticDisk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8523288" y="4389438"/>
            <a:ext cx="1557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WMI provider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Nagios Reactor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Times New Roman" pitchFamily="-65" charset="0"/>
              <a:buNone/>
              <a:defRPr/>
            </a:pPr>
            <a:r>
              <a:rPr lang="en-US" sz="3200" b="1" ker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Nagios Reactor</a:t>
            </a:r>
            <a:endParaRPr lang="en-US" sz="3200" b="1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9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en-US" smtClean="0"/>
          </a:p>
          <a:p>
            <a:pPr eaLnBrk="1"/>
            <a:endParaRPr lang="en-US" smtClean="0"/>
          </a:p>
          <a:p>
            <a:pPr eaLnBrk="1"/>
            <a:endParaRPr lang="en-US" smtClean="0"/>
          </a:p>
        </p:txBody>
      </p:sp>
      <p:sp>
        <p:nvSpPr>
          <p:cNvPr id="6" name="Dodecagon 5"/>
          <p:cNvSpPr/>
          <p:nvPr/>
        </p:nvSpPr>
        <p:spPr bwMode="auto">
          <a:xfrm>
            <a:off x="7935913" y="960438"/>
            <a:ext cx="1752600" cy="1752600"/>
          </a:xfrm>
          <a:prstGeom prst="dodec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65" charset="0"/>
              <a:buNone/>
              <a:defRPr/>
            </a:pPr>
            <a:endParaRPr lang="en-US">
              <a:latin typeface="Arial" pitchFamily="-65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0779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Host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5069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Host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8012113" y="4618038"/>
            <a:ext cx="1676400" cy="16764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Host</a:t>
            </a:r>
          </a:p>
        </p:txBody>
      </p:sp>
      <p:cxnSp>
        <p:nvCxnSpPr>
          <p:cNvPr id="82953" name="Straight Arrow Connector 9"/>
          <p:cNvCxnSpPr>
            <a:cxnSpLocks noChangeShapeType="1"/>
            <a:stCxn id="6" idx="7"/>
            <a:endCxn id="82950" idx="0"/>
          </p:cNvCxnSpPr>
          <p:nvPr/>
        </p:nvCxnSpPr>
        <p:spPr bwMode="auto">
          <a:xfrm rot="10800000" flipV="1">
            <a:off x="1916113" y="2071688"/>
            <a:ext cx="6019800" cy="254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954" name="Straight Arrow Connector 10"/>
          <p:cNvCxnSpPr>
            <a:cxnSpLocks noChangeShapeType="1"/>
            <a:stCxn id="6" idx="5"/>
            <a:endCxn id="82951" idx="0"/>
          </p:cNvCxnSpPr>
          <p:nvPr/>
        </p:nvCxnSpPr>
        <p:spPr bwMode="auto">
          <a:xfrm rot="5400000">
            <a:off x="6008688" y="2049463"/>
            <a:ext cx="1905000" cy="3232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955" name="Straight Arrow Connector 11"/>
          <p:cNvCxnSpPr>
            <a:cxnSpLocks noChangeShapeType="1"/>
            <a:stCxn id="6" idx="3"/>
            <a:endCxn id="82952" idx="0"/>
          </p:cNvCxnSpPr>
          <p:nvPr/>
        </p:nvCxnSpPr>
        <p:spPr bwMode="auto">
          <a:xfrm flipH="1">
            <a:off x="8850313" y="2478088"/>
            <a:ext cx="603250" cy="2139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956" name="TextBox 15"/>
          <p:cNvSpPr txBox="1">
            <a:spLocks noChangeArrowheads="1"/>
          </p:cNvSpPr>
          <p:nvPr/>
        </p:nvSpPr>
        <p:spPr bwMode="auto">
          <a:xfrm>
            <a:off x="6488113" y="1341438"/>
            <a:ext cx="1774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Nagios Reactor</a:t>
            </a:r>
          </a:p>
        </p:txBody>
      </p:sp>
      <p:sp>
        <p:nvSpPr>
          <p:cNvPr id="18" name="Cloud 17"/>
          <p:cNvSpPr/>
          <p:nvPr/>
        </p:nvSpPr>
        <p:spPr bwMode="auto">
          <a:xfrm>
            <a:off x="925513" y="1341438"/>
            <a:ext cx="2133600" cy="1219200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65" charset="0"/>
              <a:buNone/>
              <a:defRPr/>
            </a:pPr>
            <a:endParaRPr lang="en-US">
              <a:latin typeface="Arial" pitchFamily="-65" charset="0"/>
            </a:endParaRPr>
          </a:p>
        </p:txBody>
      </p:sp>
      <p:cxnSp>
        <p:nvCxnSpPr>
          <p:cNvPr id="82958" name="Straight Arrow Connector 19"/>
          <p:cNvCxnSpPr>
            <a:cxnSpLocks noChangeShapeType="1"/>
            <a:stCxn id="82950" idx="0"/>
            <a:endCxn id="18" idx="1"/>
          </p:cNvCxnSpPr>
          <p:nvPr/>
        </p:nvCxnSpPr>
        <p:spPr bwMode="auto">
          <a:xfrm rot="5400000" flipH="1" flipV="1">
            <a:off x="924719" y="3550444"/>
            <a:ext cx="205898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959" name="Straight Arrow Connector 21"/>
          <p:cNvCxnSpPr>
            <a:cxnSpLocks noChangeShapeType="1"/>
          </p:cNvCxnSpPr>
          <p:nvPr/>
        </p:nvCxnSpPr>
        <p:spPr bwMode="auto">
          <a:xfrm>
            <a:off x="2678113" y="2332038"/>
            <a:ext cx="2668587" cy="2286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2960" name="Straight Arrow Connector 28"/>
          <p:cNvCxnSpPr>
            <a:cxnSpLocks noChangeShapeType="1"/>
            <a:stCxn id="18" idx="0"/>
            <a:endCxn id="82952" idx="0"/>
          </p:cNvCxnSpPr>
          <p:nvPr/>
        </p:nvCxnSpPr>
        <p:spPr bwMode="auto">
          <a:xfrm>
            <a:off x="3057525" y="1951038"/>
            <a:ext cx="5792788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849312" y="1036637"/>
            <a:ext cx="2425702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Web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Software with </a:t>
            </a:r>
            <a:r>
              <a:rPr lang="en-US" dirty="0" err="1" smtClean="0"/>
              <a:t>Nagios</a:t>
            </a:r>
            <a:r>
              <a:rPr lang="en-US" dirty="0" smtClean="0"/>
              <a:t> Reactor</a:t>
            </a:r>
          </a:p>
        </p:txBody>
      </p:sp>
      <p:pic>
        <p:nvPicPr>
          <p:cNvPr id="83971" name="Picture 3" descr="/Users/yancy/Desktop/NWC 2013/Deploy_Software_With_Npush/Deploy_Software_With_Npush/Deploy_Software_With_Npush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20738" y="1147763"/>
            <a:ext cx="8867775" cy="4987925"/>
          </a:xfrm>
          <a:ln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3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1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1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Question/Comments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13" y="2475294"/>
            <a:ext cx="3657600" cy="2609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2DB9F5AD-755F-9B47-A148-5F68E461C8BC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3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42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77800"/>
            <a:ext cx="7348538" cy="593725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000000"/>
                </a:solidFill>
              </a:rPr>
              <a:t>Active Directory 1.2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Active Directory 1.2</a:t>
            </a:r>
          </a:p>
          <a:p>
            <a:pPr marL="1727200" lvl="1" indent="-573088" eaLnBrk="1">
              <a:buSzPct val="119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Authenticate users against Active Directory</a:t>
            </a:r>
          </a:p>
          <a:p>
            <a:pPr marL="1727200" lvl="1" indent="-573088" eaLnBrk="1">
              <a:buSzPct val="119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Select and import users allowed to authenticate!</a:t>
            </a:r>
          </a:p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  <p:sp>
        <p:nvSpPr>
          <p:cNvPr id="7" name="Magnetic Disk 6"/>
          <p:cNvSpPr/>
          <p:nvPr/>
        </p:nvSpPr>
        <p:spPr bwMode="auto">
          <a:xfrm>
            <a:off x="1458912" y="4237037"/>
            <a:ext cx="1828800" cy="2362200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59512" y="4160837"/>
            <a:ext cx="2362200" cy="2362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112" y="3703637"/>
            <a:ext cx="1813655" cy="61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Directory Users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59512" y="3703637"/>
            <a:ext cx="1698940" cy="610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NagiosXI 2014</a:t>
            </a:r>
          </a:p>
          <a:p>
            <a:r>
              <a:rPr lang="en-US" dirty="0" smtClean="0"/>
              <a:t>Users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4"/>
            <a:endCxn id="8" idx="2"/>
          </p:cNvCxnSpPr>
          <p:nvPr/>
        </p:nvCxnSpPr>
        <p:spPr bwMode="auto">
          <a:xfrm flipV="1">
            <a:off x="3287712" y="5341937"/>
            <a:ext cx="29718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34A06987-C9FF-114C-8366-16299F43FCF2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4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63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000000"/>
                </a:solidFill>
              </a:rPr>
              <a:t>Active Directory 1.2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Component Configuration</a:t>
            </a:r>
          </a:p>
          <a:p>
            <a:pPr marL="1727200" lvl="1" indent="-573088" eaLnBrk="1">
              <a:buSzPct val="139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/>
              <a:t>Admin &gt; Manage Components &gt; Active Directory Integration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2792413"/>
            <a:ext cx="9682162" cy="308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F4B609FD-B5B5-9941-882A-A3F8650F62EC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5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583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000000"/>
                </a:solidFill>
              </a:rPr>
              <a:t>Active Directory 1.2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306513"/>
            <a:ext cx="8832850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64DC38D2-0FF1-E342-8C4F-2BF7F43A8CAD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6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04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/>
              <a:t>AD Import functionality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Import functionality available under</a:t>
            </a:r>
          </a:p>
          <a:p>
            <a:pPr marL="1727200" lvl="1" indent="-573088" eaLnBrk="1">
              <a:buSzPct val="119000"/>
              <a:buFont typeface="Times New Roman" pitchFamily="-1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Active Directory Users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1338" y="2374900"/>
            <a:ext cx="4914900" cy="421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1" charset="0"/>
              <a:buNone/>
            </a:pPr>
            <a:fld id="{9FA2B696-9A84-6A4D-82CA-1E68AF3FBC8E}" type="slidenum">
              <a:rPr lang="en-US" smtClean="0">
                <a:latin typeface="Arial" pitchFamily="-1" charset="0"/>
                <a:ea typeface="Tahoma" pitchFamily="-1" charset="0"/>
                <a:cs typeface="Tahoma" pitchFamily="-1" charset="0"/>
              </a:rPr>
              <a:pPr>
                <a:buFont typeface="Times New Roman" pitchFamily="-1" charset="0"/>
                <a:buNone/>
              </a:pPr>
              <a:t>7</a:t>
            </a:fld>
            <a:endParaRPr lang="en-US" smtClean="0">
              <a:latin typeface="Arial" pitchFamily="-1" charset="0"/>
              <a:ea typeface="Tahoma" pitchFamily="-1" charset="0"/>
              <a:cs typeface="Tahoma" pitchFamily="-1" charset="0"/>
            </a:endParaRPr>
          </a:p>
        </p:txBody>
      </p:sp>
      <p:sp>
        <p:nvSpPr>
          <p:cNvPr id="624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7348538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mtClean="0">
                <a:solidFill>
                  <a:srgbClr val="000000"/>
                </a:solidFill>
              </a:rPr>
              <a:t>Active Directory 1.2</a:t>
            </a:r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147763"/>
            <a:ext cx="9070975" cy="4899025"/>
          </a:xfrm>
        </p:spPr>
        <p:txBody>
          <a:bodyPr/>
          <a:lstStyle/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Video clip importing from OU</a:t>
            </a:r>
          </a:p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</p:txBody>
      </p:sp>
      <p:pic>
        <p:nvPicPr>
          <p:cNvPr id="62469" name="Picture 5" descr="/Users/yancy/Desktop/NWC 2013/AD1.2/import from OU/import from OU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944563"/>
            <a:ext cx="100806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2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2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9"/>
                  </p:tgtEl>
                </p:cond>
              </p:nextCondLst>
            </p:seq>
            <p:video fullScrn="1"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Active Directory 1.2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Video clip showing user import from AD group</a:t>
            </a:r>
          </a:p>
          <a:p>
            <a:pPr marL="431800" indent="-323850" eaLnBrk="1">
              <a:buSzPct val="104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4516" name="Picture 4" descr="/Users/yancy/Desktop/NWC 2013/AD1.2/import from group/AD_Group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100806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4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Active Directory 1.2</a:t>
            </a:r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Display Active Directory Computers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5540" name="Picture 4" descr="/Users/yancy/Desktop/NWC 2013/AD1.2/AD computers/computer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44563"/>
            <a:ext cx="1008062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0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20345</TotalTime>
  <Words>364</Words>
  <Application>Microsoft Macintosh PowerPoint</Application>
  <PresentationFormat>Custom</PresentationFormat>
  <Paragraphs>119</Paragraphs>
  <Slides>24</Slides>
  <Notes>11</Notes>
  <HiddenSlides>0</HiddenSlides>
  <MMClips>6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Slide 1</vt:lpstr>
      <vt:lpstr>Windows Monitoring</vt:lpstr>
      <vt:lpstr>Active Directory 1.2</vt:lpstr>
      <vt:lpstr>Active Directory 1.2</vt:lpstr>
      <vt:lpstr>Active Directory 1.2</vt:lpstr>
      <vt:lpstr>AD Import functionality</vt:lpstr>
      <vt:lpstr>Active Directory 1.2</vt:lpstr>
      <vt:lpstr>Active Directory 1.2</vt:lpstr>
      <vt:lpstr>Active Directory 1.2</vt:lpstr>
      <vt:lpstr>Npush</vt:lpstr>
      <vt:lpstr>Npush</vt:lpstr>
      <vt:lpstr>Npush</vt:lpstr>
      <vt:lpstr>Npush</vt:lpstr>
      <vt:lpstr>Npush</vt:lpstr>
      <vt:lpstr>Npush</vt:lpstr>
      <vt:lpstr>Demo Video</vt:lpstr>
      <vt:lpstr>Nagios Reactor</vt:lpstr>
      <vt:lpstr>Nagios Reactor</vt:lpstr>
      <vt:lpstr>Nagios Reactor</vt:lpstr>
      <vt:lpstr>Nagios Reactor Install NSClient Video</vt:lpstr>
      <vt:lpstr>Nagios Reactor</vt:lpstr>
      <vt:lpstr>Nagios Reactor</vt:lpstr>
      <vt:lpstr>Install Software with Nagios Reactor</vt:lpstr>
      <vt:lpstr>Windows Monitoring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Ethan Galstad</dc:creator>
  <cp:lastModifiedBy>Yancy Ribbens</cp:lastModifiedBy>
  <cp:revision>290</cp:revision>
  <cp:lastPrinted>2011-04-10T14:44:34Z</cp:lastPrinted>
  <dcterms:created xsi:type="dcterms:W3CDTF">2013-10-03T04:19:37Z</dcterms:created>
  <dcterms:modified xsi:type="dcterms:W3CDTF">2013-10-03T04:24:36Z</dcterms:modified>
</cp:coreProperties>
</file>