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handoutMasterIdLst>
    <p:handoutMasterId r:id="rId47"/>
  </p:handoutMasterIdLst>
  <p:sldIdLst>
    <p:sldId id="262" r:id="rId3"/>
    <p:sldId id="257" r:id="rId4"/>
    <p:sldId id="258" r:id="rId5"/>
    <p:sldId id="259" r:id="rId6"/>
    <p:sldId id="281" r:id="rId7"/>
    <p:sldId id="263" r:id="rId8"/>
    <p:sldId id="264" r:id="rId9"/>
    <p:sldId id="265" r:id="rId10"/>
    <p:sldId id="277" r:id="rId11"/>
    <p:sldId id="276" r:id="rId12"/>
    <p:sldId id="266" r:id="rId13"/>
    <p:sldId id="275" r:id="rId14"/>
    <p:sldId id="267" r:id="rId15"/>
    <p:sldId id="268" r:id="rId16"/>
    <p:sldId id="274" r:id="rId17"/>
    <p:sldId id="269" r:id="rId18"/>
    <p:sldId id="270" r:id="rId19"/>
    <p:sldId id="271" r:id="rId20"/>
    <p:sldId id="272" r:id="rId21"/>
    <p:sldId id="278" r:id="rId22"/>
    <p:sldId id="298" r:id="rId23"/>
    <p:sldId id="280" r:id="rId24"/>
    <p:sldId id="282" r:id="rId25"/>
    <p:sldId id="299" r:id="rId26"/>
    <p:sldId id="303" r:id="rId27"/>
    <p:sldId id="283" r:id="rId28"/>
    <p:sldId id="302" r:id="rId29"/>
    <p:sldId id="287" r:id="rId30"/>
    <p:sldId id="297" r:id="rId31"/>
    <p:sldId id="288" r:id="rId32"/>
    <p:sldId id="284" r:id="rId33"/>
    <p:sldId id="285" r:id="rId34"/>
    <p:sldId id="286" r:id="rId35"/>
    <p:sldId id="289" r:id="rId36"/>
    <p:sldId id="290" r:id="rId37"/>
    <p:sldId id="291" r:id="rId38"/>
    <p:sldId id="292" r:id="rId39"/>
    <p:sldId id="293" r:id="rId40"/>
    <p:sldId id="295" r:id="rId41"/>
    <p:sldId id="296" r:id="rId42"/>
    <p:sldId id="300" r:id="rId43"/>
    <p:sldId id="301" r:id="rId44"/>
    <p:sldId id="260" r:id="rId4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0FFD302-5C20-46A1-8922-B95067972FA5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5142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B8419A4-AC05-441E-84E2-A6E9291D2A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0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8D848D-2C91-4928-A722-9C9FCD94DA9D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25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5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52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9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5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74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55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9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9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1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4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14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1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0F0821-327A-4DCC-A458-FBE3CEB7A8F9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4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9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94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21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5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05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1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7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3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18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41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6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74E3ED5-C59A-4EB9-A11A-8F0FC2963919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667FBF-F076-4E7D-8175-681C5FA22A03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06B43-0584-4793-9BB0-5F5B50699390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12E25B-A3A0-41CB-863A-003642E229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6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71EECE-3EE1-4B0C-ADBC-EC558A0FFC2F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FFC10-8F2A-46E3-B8E1-D9C2A456AD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51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05123-18EB-4B54-ADCA-790F6C459F92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C04833-5DBB-4362-8935-2673336BD2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8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762120"/>
            <a:ext cx="7772400" cy="15238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371599" y="2286000"/>
            <a:ext cx="6400799" cy="76212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92D160-76F4-496E-AE08-9D836C7D4D79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9C965-92A1-4EA1-8274-1FCEEA91C9DE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60" y="5943600"/>
            <a:ext cx="5572080" cy="1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2514600" y="3048120"/>
            <a:ext cx="4114800" cy="533520"/>
          </a:xfrm>
        </p:spPr>
        <p:txBody>
          <a:bodyPr anchorCtr="1"/>
          <a:lstStyle>
            <a:lvl1pPr marL="0" indent="0" algn="ctr">
              <a:spcBef>
                <a:spcPts val="499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622615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762120"/>
            <a:ext cx="7772400" cy="15238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371599" y="2286000"/>
            <a:ext cx="6400799" cy="76212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F35899-F4D9-4BD6-B04D-A81D82EF1FFE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D591F-3E06-4B6D-B823-790456E7A658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60" y="5943600"/>
            <a:ext cx="5572080" cy="1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2514600" y="3048120"/>
            <a:ext cx="4114800" cy="533520"/>
          </a:xfrm>
        </p:spPr>
        <p:txBody>
          <a:bodyPr anchorCtr="1"/>
          <a:lstStyle>
            <a:lvl1pPr marL="0" indent="0" algn="ctr">
              <a:spcBef>
                <a:spcPts val="499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235090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05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algn="l">
              <a:spcBef>
                <a:spcPts val="799"/>
              </a:spcBef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FDBB4-19E9-4D99-953E-AFEE815FB047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B822D-40FC-4C02-B06C-BE84BE270B6D}" type="slidenum">
              <a:t>‹#›</a:t>
            </a:fld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atin typeface="Liberation Sans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0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F15A61-68D8-4BB9-BE9E-621DCDD39416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52F73-458F-4535-B003-6977E2A4E163}" type="slidenum"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244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05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EBFD1-CB41-4EB0-BAC6-183302CA88C1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81FE1-3F2F-4331-A1EF-B96FEEBF357E}" type="slidenum"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636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05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8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68AD9D-E3E9-440F-A0F9-F4D88234D473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9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3CA93-8E01-413E-97DD-082A87306A00}" type="slidenum">
              <a:t>‹#›</a:t>
            </a:fld>
            <a:endParaRPr lang="en-US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367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05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370ED8-D538-495B-AA59-59ADC45FF282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1BF8D8-E2A8-4894-ACB3-A8616138E204}" type="slidenum"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900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907545-BE79-4085-A904-2FE65CE0617E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EB6B07-BD47-4773-90F4-0A46FF9DB09B}" type="slidenum">
              <a:t>‹#›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329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DEDDA7-63CF-49F0-95E6-28B90B1FC3AD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C98CF-B2D4-44DD-BFDF-B7156A046C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9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73F22-48AF-4404-A5B9-1B6FDC6AE11C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34F8D-0000-46F9-8323-A9EAABC099AB}" type="slidenum"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616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 hangingPunct="0">
              <a:defRPr>
                <a:latin typeface="Liberation Sans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015502-1077-45A5-88B7-7DDDBF7B2045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324201-00F2-47F9-8233-B620D77E7F9A}" type="slidenum"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336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05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D4B536-E0C3-42A3-81AC-0E964F137F47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03B0B7-004F-43C9-95E8-B2C245C7A864}" type="slidenum"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653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 t="25975" b="59997"/>
          <a:stretch>
            <a:fillRect/>
          </a:stretch>
        </p:blipFill>
        <p:spPr>
          <a:xfrm>
            <a:off x="0" y="0"/>
            <a:ext cx="9144000" cy="106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30E08-5313-490F-969F-39016F1402A3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46AC42-4B2B-4ECF-A62C-73B211B8B88E}" type="slidenum">
              <a:t>‹#›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" y="6343200"/>
            <a:ext cx="3809880" cy="5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987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63C748-8F51-4FF7-AA78-A48013894473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A76FAD-848F-4FD6-AF0A-FFCCD75EA9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2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35006F-A313-41C7-8137-851C014438B0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D2B5E6-A6A9-4E90-9FE9-8B4B57C7E4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8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183DE0-418F-453A-8413-C45BD9C40AE6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284950-EE85-497F-A1A0-BB9B41011E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03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818F5F-E513-4066-821F-48DCB579A9D8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C60D2-5814-4B3E-A08C-B23B2B6897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0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6EFCE0-CB12-474A-AC38-B05FA6C3B446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CCB60-B0F3-45CF-9E30-575A96F25C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087606-9972-488A-A31A-77ACD14AD4F6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E0D729-F0EB-4679-9C9E-2AAECAA262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6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 hangingPunct="0">
              <a:defRPr>
                <a:latin typeface="Liberation Sans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A03F9-D310-4385-8A93-E9182C3482E6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FD7B39-CE67-4100-B13F-2298BC70C7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39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EB75C8A5-A3CD-40DC-8152-14099B048C54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8AD01198-5E8F-42D8-B071-6BEEF60DC7D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3040" marR="0" lvl="1" indent="-285840" algn="l" rtl="0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marL="1143000" marR="0" lvl="2" indent="-228600" algn="l" rtl="0" hangingPunct="1">
        <a:lnSpc>
          <a:spcPct val="100000"/>
        </a:lnSpc>
        <a:spcBef>
          <a:spcPts val="601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marL="1600200" marR="0" lvl="3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marL="2057400" marR="0" lvl="4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9FA9F738-6E60-4D35-B605-52F7FE092441}" type="datetime1">
              <a:rPr lang="en-US"/>
              <a:pPr lvl="0"/>
              <a:t>9/22/2014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9EA02C3B-D778-4B17-A58D-51963B87A8F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743040" marR="0" lvl="1" indent="-285840" algn="l" rtl="0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2pPr>
      <a:lvl3pPr marL="1143000" marR="0" lvl="2" indent="-228600" algn="l" rtl="0" hangingPunct="1">
        <a:lnSpc>
          <a:spcPct val="100000"/>
        </a:lnSpc>
        <a:spcBef>
          <a:spcPts val="601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3pPr>
      <a:lvl4pPr marL="1600200" marR="0" lvl="3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4pPr>
      <a:lvl5pPr marL="2057400" marR="0" lvl="4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lansing@nagios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nagios.com/downloads/nagiosxi/docs/Nagios-XI-Database-Optimization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616" y="-8573"/>
            <a:ext cx="12207240" cy="6866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1563552"/>
            <a:ext cx="7772400" cy="146988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Advanced Features of </a:t>
            </a:r>
            <a:r>
              <a:rPr lang="en-US" b="1" dirty="0" err="1" smtClean="0">
                <a:solidFill>
                  <a:schemeClr val="bg1"/>
                </a:solidFill>
                <a:latin typeface="Eras Light ITC" panose="020B0402030504020804" pitchFamily="34" charset="0"/>
              </a:rPr>
              <a:t>Nagios</a:t>
            </a:r>
            <a:r>
              <a:rPr lang="en-US" b="1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 XI</a:t>
            </a:r>
            <a:endParaRPr lang="en-US" b="1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8" y="4605557"/>
            <a:ext cx="6400799" cy="17524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Sam Lansing</a:t>
            </a:r>
          </a:p>
          <a:p>
            <a:r>
              <a:rPr lang="en-US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- </a:t>
            </a:r>
            <a:r>
              <a:rPr lang="en-US" dirty="0" smtClean="0">
                <a:solidFill>
                  <a:schemeClr val="bg1"/>
                </a:solidFill>
                <a:latin typeface="Eras Light ITC" panose="020B0402030504020804" pitchFamily="34" charset="0"/>
                <a:hlinkClick r:id="rId3"/>
              </a:rPr>
              <a:t>slansing@nagios.com</a:t>
            </a:r>
            <a:r>
              <a:rPr lang="en-US" dirty="0" smtClean="0">
                <a:solidFill>
                  <a:schemeClr val="bg1"/>
                </a:solidFill>
                <a:latin typeface="Eras Light ITC" panose="020B0402030504020804" pitchFamily="34" charset="0"/>
              </a:rPr>
              <a:t> -</a:t>
            </a:r>
            <a:endParaRPr lang="en-US" dirty="0">
              <a:solidFill>
                <a:schemeClr val="bg1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66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Myriad Pro Light" pitchFamily="34"/>
              </a:rPr>
              <a:t>Nagvis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070"/>
            <a:ext cx="9144000" cy="49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8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Recurring Downtime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07032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Schedule downtime for systems that consistently require it the same time, every time. Handle both hosts and services for administrative downtime.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337"/>
            <a:ext cx="9144000" cy="21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14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Recurring Downtime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577"/>
            <a:ext cx="9144000" cy="37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728"/>
            <a:ext cx="7810500" cy="477774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Myriad Pro Light" pitchFamily="34"/>
              </a:rPr>
              <a:t>Hypermap</a:t>
            </a:r>
            <a:r>
              <a:rPr lang="en-US" dirty="0" smtClean="0">
                <a:latin typeface="Myriad Pro Light" pitchFamily="34"/>
              </a:rPr>
              <a:t>, and Parent Child Relationships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43608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View the impact of down hosts in your environment, see and watch the effects of systems going down as they relate to others you monitor in your environment.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80861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406"/>
            <a:ext cx="8205914" cy="3948522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Scheduled/Local Backups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8082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Store your XI system backups off-site, save as local, or offload as FTP/SSH.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Ensure that if your XI system goes down, you still have access to the files required to mirror it back up.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74814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Scheduled/Local Backups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" y="1299210"/>
            <a:ext cx="7931658" cy="49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8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Snapshot Archive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Archive previous snapshots such as milestone configuration changes, etc. Archive, re-name, download, view output.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242"/>
            <a:ext cx="9144000" cy="35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3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SSH Terminal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8096" y="62532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Access the XI server via SSH directly from your browser</a:t>
            </a:r>
          </a:p>
          <a:p>
            <a:pPr marL="857160" lvl="1" indent="-457200">
              <a:spcBef>
                <a:spcPts val="799"/>
              </a:spcBef>
              <a:buClr>
                <a:srgbClr val="000000"/>
              </a:buClr>
            </a:pPr>
            <a:r>
              <a:rPr lang="en-US" sz="1600" dirty="0" smtClean="0">
                <a:latin typeface="Eras Light ITC" panose="020B0402030504020804" pitchFamily="34" charset="0"/>
              </a:rPr>
              <a:t>Browser Extension, </a:t>
            </a:r>
            <a:r>
              <a:rPr lang="en-US" sz="1600" dirty="0" err="1" smtClean="0">
                <a:latin typeface="Eras Light ITC" panose="020B0402030504020804" pitchFamily="34" charset="0"/>
              </a:rPr>
              <a:t>Ajaxterm</a:t>
            </a:r>
            <a:r>
              <a:rPr lang="en-US" sz="1600" dirty="0" smtClean="0">
                <a:latin typeface="Eras Light ITC" panose="020B0402030504020804" pitchFamily="34" charset="0"/>
              </a:rPr>
              <a:t> package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927098"/>
            <a:ext cx="6691122" cy="44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System Profile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6656" y="698472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View top logs, and metrics that the support team uses for troubleshooting daily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67"/>
            <a:ext cx="9144000" cy="40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6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System Profile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346"/>
            <a:ext cx="5478780" cy="2979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244346"/>
            <a:ext cx="6195060" cy="40767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48940" y="1133856"/>
            <a:ext cx="0" cy="490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15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Myriad Pro Light" pitchFamily="34"/>
              </a:rPr>
              <a:t>Introduction &amp; Agenda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/>
          <a:p>
            <a:pPr marL="457200" lvl="0" indent="-457200" hangingPunct="1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>
                <a:latin typeface="Eras Light ITC" panose="020B0402030504020804" pitchFamily="34" charset="0"/>
              </a:rPr>
              <a:t>This presentation will cover how to use </a:t>
            </a:r>
            <a:r>
              <a:rPr lang="en-US" sz="2000" dirty="0" smtClean="0">
                <a:latin typeface="Eras Light ITC" panose="020B0402030504020804" pitchFamily="34" charset="0"/>
              </a:rPr>
              <a:t>some of the more advanced and lesser known features of </a:t>
            </a:r>
            <a:r>
              <a:rPr lang="en-US" sz="2000" dirty="0" smtClean="0">
                <a:latin typeface="Eras Light ITC" panose="020B0402030504020804" pitchFamily="34" charset="0"/>
              </a:rPr>
              <a:t>Nagios </a:t>
            </a:r>
            <a:r>
              <a:rPr lang="en-US" sz="2000" dirty="0" smtClean="0">
                <a:latin typeface="Eras Light ITC" panose="020B0402030504020804" pitchFamily="34" charset="0"/>
              </a:rPr>
              <a:t>XI</a:t>
            </a:r>
            <a:endParaRPr lang="en-US" sz="2000" dirty="0">
              <a:latin typeface="Eras Light ITC" panose="020B0402030504020804" pitchFamily="34" charset="0"/>
            </a:endParaRPr>
          </a:p>
          <a:p>
            <a:pPr marL="857160" lvl="2" indent="-45720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</a:pPr>
            <a:r>
              <a:rPr lang="en-US" sz="1600" dirty="0" smtClean="0">
                <a:latin typeface="Eras Light ITC" panose="020B0402030504020804" pitchFamily="34" charset="0"/>
              </a:rPr>
              <a:t>Bulk management, tools, auto-discovery, advanced reporting</a:t>
            </a:r>
            <a:endParaRPr lang="en-US" sz="1600" dirty="0">
              <a:latin typeface="Eras Light ITC" panose="020B0402030504020804" pitchFamily="34" charset="0"/>
            </a:endParaRPr>
          </a:p>
          <a:p>
            <a:pPr marL="857160" lvl="2" indent="-45720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</a:pPr>
            <a:r>
              <a:rPr lang="en-US" sz="1600" dirty="0">
                <a:latin typeface="Eras Light ITC" panose="020B0402030504020804" pitchFamily="34" charset="0"/>
              </a:rPr>
              <a:t>How to </a:t>
            </a:r>
            <a:r>
              <a:rPr lang="en-US" sz="1600" dirty="0" smtClean="0">
                <a:latin typeface="Eras Light ITC" panose="020B0402030504020804" pitchFamily="34" charset="0"/>
              </a:rPr>
              <a:t>build a useful dashboard and deploy it to your users</a:t>
            </a:r>
            <a:endParaRPr lang="en-US" sz="1600" dirty="0">
              <a:latin typeface="Eras Light ITC" panose="020B0402030504020804" pitchFamily="34" charset="0"/>
            </a:endParaRPr>
          </a:p>
          <a:p>
            <a:pPr marL="857160" lvl="2" indent="-45720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</a:pPr>
            <a:r>
              <a:rPr lang="en-US" sz="1600" dirty="0" smtClean="0">
                <a:latin typeface="Eras Light ITC" panose="020B0402030504020804" pitchFamily="34" charset="0"/>
              </a:rPr>
              <a:t>Best practices for new or old XI environments</a:t>
            </a:r>
            <a:endParaRPr lang="en-US" sz="1600" dirty="0">
              <a:latin typeface="Eras Light ITC" panose="020B040203050402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2" y="4126014"/>
            <a:ext cx="4944908" cy="263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320"/>
            <a:ext cx="4853940" cy="3055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XI Backend API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43608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Harness the XI Backend API for internal/external tools and reporting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68"/>
            <a:ext cx="9144000" cy="35390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303520"/>
            <a:ext cx="907084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14" y="5672166"/>
            <a:ext cx="572262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1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XI Backend API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634"/>
            <a:ext cx="4975860" cy="48082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56048" y="1060560"/>
            <a:ext cx="36576" cy="5605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58" y="1262634"/>
            <a:ext cx="3665220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8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Deploy Dashboards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61896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Create default Dashboards, sync them, then deploy them to your users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971"/>
            <a:ext cx="9144000" cy="40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3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Auto-Discovery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16736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err="1" smtClean="0">
                <a:latin typeface="Eras Light ITC" panose="020B0402030504020804" pitchFamily="34" charset="0"/>
              </a:rPr>
              <a:t>Nmap</a:t>
            </a:r>
            <a:r>
              <a:rPr lang="en-US" sz="2000" dirty="0" smtClean="0">
                <a:latin typeface="Eras Light ITC" panose="020B0402030504020804" pitchFamily="34" charset="0"/>
              </a:rPr>
              <a:t> Scan, cataloguing system, OS detection.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590840"/>
            <a:ext cx="6103620" cy="259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719540"/>
            <a:ext cx="6423660" cy="172974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035808" y="4123944"/>
            <a:ext cx="1901952" cy="5955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Auto-Discovery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1060560"/>
            <a:ext cx="7414260" cy="54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9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CCM Basics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Web </a:t>
            </a:r>
            <a:r>
              <a:rPr lang="en-US" sz="2000" dirty="0" smtClean="0">
                <a:latin typeface="Eras Light ITC" panose="020B0402030504020804" pitchFamily="34" charset="0"/>
              </a:rPr>
              <a:t>configuration, no more flat files.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Bulk Modifications/Cloning tools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000" dirty="0" smtClean="0">
              <a:latin typeface="Eras Light ITC" panose="020B0402030504020804" pitchFamily="34" charset="0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093924"/>
            <a:ext cx="1985963" cy="408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2093924"/>
            <a:ext cx="2262188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5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Write </a:t>
            </a:r>
            <a:r>
              <a:rPr lang="en-US" dirty="0" err="1" smtClean="0">
                <a:latin typeface="Myriad Pro Light" pitchFamily="34"/>
              </a:rPr>
              <a:t>Config</a:t>
            </a:r>
            <a:r>
              <a:rPr lang="en-US" dirty="0" smtClean="0">
                <a:latin typeface="Myriad Pro Light" pitchFamily="34"/>
              </a:rPr>
              <a:t> Files Tool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Write, Verify, Restart, Delete. Quick way to determine the cause of configuration errors, deletion of ghosts.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1858628"/>
            <a:ext cx="5223510" cy="44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Write </a:t>
            </a:r>
            <a:r>
              <a:rPr lang="en-US" dirty="0" err="1" smtClean="0">
                <a:latin typeface="Myriad Pro Light" pitchFamily="34"/>
              </a:rPr>
              <a:t>Config</a:t>
            </a:r>
            <a:r>
              <a:rPr lang="en-US" dirty="0" smtClean="0">
                <a:latin typeface="Myriad Pro Light" pitchFamily="34"/>
              </a:rPr>
              <a:t> Files Tool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573"/>
            <a:ext cx="8402574" cy="47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4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Escalations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Handle multi-tiered notification requirements, alert those who need to know, and move on to the next set.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710"/>
            <a:ext cx="4517136" cy="20345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90288" y="2267712"/>
            <a:ext cx="859536" cy="1700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72" y="1999710"/>
            <a:ext cx="3116580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0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Escalations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2" y="1436370"/>
            <a:ext cx="753618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Myriad Pro Light" pitchFamily="34"/>
              </a:rPr>
              <a:t>About Myself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Eras Light ITC" panose="020B0402030504020804" pitchFamily="34" charset="0"/>
              </a:rPr>
              <a:t>Support Tech at Nagios Enterprises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Eras Light ITC" panose="020B0402030504020804" pitchFamily="34" charset="0"/>
              </a:rPr>
              <a:t>- Forums, Tickets, Phone Support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Eras Light ITC" panose="020B0402030504020804" pitchFamily="34" charset="0"/>
              </a:rPr>
              <a:t>- “Good Cop”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Eras Light ITC" panose="020B0402030504020804" pitchFamily="34" charset="0"/>
              </a:rPr>
              <a:t>A smidge of development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Eras Light ITC" panose="020B0402030504020804" pitchFamily="34" charset="0"/>
              </a:rPr>
              <a:t>- Bug fixes, small features, random things that nobody sees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>
                <a:latin typeface="Eras Light ITC" panose="020B0402030504020804" pitchFamily="34" charset="0"/>
              </a:rPr>
              <a:t>2 ½ Years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Exclusion Periods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61896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Exclude hosts/services from notifying/checking during specific time period exclusion times.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556"/>
            <a:ext cx="4856226" cy="4174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86" y="2615645"/>
            <a:ext cx="4836414" cy="23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2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Bulk Host Clone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8016" y="530280"/>
            <a:ext cx="8741664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Clone hosts to new addresses, and names, move their services over as well.</a:t>
            </a:r>
            <a:endParaRPr lang="en-US" sz="2000" dirty="0">
              <a:latin typeface="Eras Light ITC" panose="020B0402030504020804" pitchFamily="34" charset="0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1750314"/>
            <a:ext cx="8694420" cy="47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6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Bulk Modifications Tool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43608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Bulk modify configuration information for multiple hosts/services at the same time.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490978"/>
            <a:ext cx="24003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66" y="2490978"/>
            <a:ext cx="2385060" cy="3009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29584" y="3346704"/>
            <a:ext cx="1664208" cy="1627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Bulk Modifications Tool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560"/>
            <a:ext cx="9144000" cy="3017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8"/>
            <a:ext cx="9144000" cy="28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Myriad Pro Light" pitchFamily="34"/>
              </a:rPr>
              <a:t>Config</a:t>
            </a:r>
            <a:r>
              <a:rPr lang="en-US" dirty="0" smtClean="0">
                <a:latin typeface="Myriad Pro Light" pitchFamily="34"/>
              </a:rPr>
              <a:t> Importing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Easy way to migrate over from Core, or try XI out with your current Core Configuration setup</a:t>
            </a:r>
            <a:r>
              <a:rPr lang="en-US" sz="2000" dirty="0" smtClean="0">
                <a:latin typeface="Eras Light ITC" panose="020B0402030504020804" pitchFamily="34" charset="0"/>
              </a:rPr>
              <a:t>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Prep script alters configuration files, so make sure to back-up!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Alternative is static configuration files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22298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Multi-Stacked Performance Graphs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Monitor/stack multiple metrics from different hosts together against </a:t>
            </a:r>
            <a:r>
              <a:rPr lang="en-US" sz="2000" dirty="0" err="1" smtClean="0">
                <a:latin typeface="Eras Light ITC" panose="020B0402030504020804" pitchFamily="34" charset="0"/>
              </a:rPr>
              <a:t>eachother</a:t>
            </a:r>
            <a:r>
              <a:rPr lang="en-US" sz="2000" dirty="0" smtClean="0">
                <a:latin typeface="Eras Light ITC" panose="020B0402030504020804" pitchFamily="34" charset="0"/>
              </a:rPr>
              <a:t>, (bandwidth, drive usage, printer toner level).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156"/>
            <a:ext cx="8229600" cy="44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Performance Settings/Tuning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607032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Tweak DB </a:t>
            </a:r>
            <a:r>
              <a:rPr lang="en-US" sz="2000" dirty="0" err="1" smtClean="0">
                <a:latin typeface="Eras Light ITC" panose="020B0402030504020804" pitchFamily="34" charset="0"/>
              </a:rPr>
              <a:t>queires</a:t>
            </a:r>
            <a:r>
              <a:rPr lang="en-US" sz="2000" dirty="0" smtClean="0">
                <a:latin typeface="Eras Light ITC" panose="020B0402030504020804" pitchFamily="34" charset="0"/>
              </a:rPr>
              <a:t>, refresh rates, </a:t>
            </a:r>
            <a:r>
              <a:rPr lang="en-US" sz="2000" dirty="0" err="1" smtClean="0">
                <a:latin typeface="Eras Light ITC" panose="020B0402030504020804" pitchFamily="34" charset="0"/>
              </a:rPr>
              <a:t>ajax</a:t>
            </a:r>
            <a:r>
              <a:rPr lang="en-US" sz="2000" dirty="0" smtClean="0">
                <a:latin typeface="Eras Light ITC" panose="020B0402030504020804" pitchFamily="34" charset="0"/>
              </a:rPr>
              <a:t> calls, and subsystem options for enhanced performance, or reporting.</a:t>
            </a:r>
            <a:endParaRPr lang="en-US" sz="2000" dirty="0">
              <a:latin typeface="Eras Light ITC" panose="020B04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036"/>
            <a:ext cx="9144000" cy="44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Performance Settings/Tuning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86" y="1204722"/>
            <a:ext cx="528066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1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Performance Settings/Tuning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844776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Guide to DB / Performance Tuning</a:t>
            </a:r>
          </a:p>
          <a:p>
            <a:pPr marL="857160" lvl="1" indent="-457200">
              <a:spcBef>
                <a:spcPts val="799"/>
              </a:spcBef>
              <a:buClr>
                <a:srgbClr val="000000"/>
              </a:buClr>
            </a:pPr>
            <a:r>
              <a:rPr lang="en-US" sz="1600" dirty="0">
                <a:latin typeface="Eras Light ITC" panose="020B0402030504020804" pitchFamily="34" charset="0"/>
                <a:hlinkClick r:id="rId3"/>
              </a:rPr>
              <a:t>http://</a:t>
            </a:r>
            <a:r>
              <a:rPr lang="en-US" sz="1600" dirty="0" smtClean="0">
                <a:latin typeface="Eras Light ITC" panose="020B0402030504020804" pitchFamily="34" charset="0"/>
                <a:hlinkClick r:id="rId3"/>
              </a:rPr>
              <a:t>assets.nagios.com/downloads/nagiosxi/docs/Nagios-XI-Database-Optimization.pdf</a:t>
            </a:r>
            <a:r>
              <a:rPr lang="en-US" sz="1600" dirty="0" smtClean="0">
                <a:latin typeface="Eras Light ITC" panose="020B0402030504020804" pitchFamily="34" charset="0"/>
              </a:rPr>
              <a:t> </a:t>
            </a:r>
            <a:endParaRPr lang="en-US" sz="1200" dirty="0">
              <a:latin typeface="Eras Light ITC" panose="020B0402030504020804" pitchFamily="34" charset="0"/>
            </a:endParaRPr>
          </a:p>
          <a:p>
            <a:pPr marL="857160" lvl="1" indent="-457200">
              <a:spcBef>
                <a:spcPts val="799"/>
              </a:spcBef>
              <a:buClr>
                <a:srgbClr val="000000"/>
              </a:buClr>
            </a:pPr>
            <a:r>
              <a:rPr lang="en-US" sz="1600" dirty="0">
                <a:latin typeface="Eras Light ITC" panose="020B0402030504020804" pitchFamily="34" charset="0"/>
              </a:rPr>
              <a:t>The most important settings that can affect the overall performance of your Nagios XI server relate to the </a:t>
            </a:r>
            <a:r>
              <a:rPr lang="en-US" sz="1600" dirty="0" err="1">
                <a:latin typeface="Eras Light ITC" panose="020B0402030504020804" pitchFamily="34" charset="0"/>
              </a:rPr>
              <a:t>NDOUtils</a:t>
            </a:r>
            <a:r>
              <a:rPr lang="en-US" sz="1600" dirty="0">
                <a:latin typeface="Eras Light ITC" panose="020B0402030504020804" pitchFamily="34" charset="0"/>
              </a:rPr>
              <a:t> database. This </a:t>
            </a:r>
            <a:r>
              <a:rPr lang="en-US" sz="1600" dirty="0" smtClean="0">
                <a:latin typeface="Eras Light ITC" panose="020B0402030504020804" pitchFamily="34" charset="0"/>
              </a:rPr>
              <a:t>is the main database that is used to store current and historical monitoring </a:t>
            </a:r>
            <a:r>
              <a:rPr lang="en-US" sz="1600" dirty="0" err="1" smtClean="0">
                <a:latin typeface="Eras Light ITC" panose="020B0402030504020804" pitchFamily="34" charset="0"/>
              </a:rPr>
              <a:t>information.Recommended</a:t>
            </a:r>
            <a:r>
              <a:rPr lang="en-US" sz="1600" dirty="0" smtClean="0">
                <a:latin typeface="Eras Light ITC" panose="020B0402030504020804" pitchFamily="34" charset="0"/>
              </a:rPr>
              <a:t> </a:t>
            </a:r>
            <a:r>
              <a:rPr lang="en-US" sz="1600" dirty="0">
                <a:latin typeface="Eras Light ITC" panose="020B0402030504020804" pitchFamily="34" charset="0"/>
              </a:rPr>
              <a:t>values for various </a:t>
            </a:r>
            <a:r>
              <a:rPr lang="en-US" sz="1600" dirty="0" err="1">
                <a:latin typeface="Eras Light ITC" panose="020B0402030504020804" pitchFamily="34" charset="0"/>
              </a:rPr>
              <a:t>NDOUtils</a:t>
            </a:r>
            <a:r>
              <a:rPr lang="en-US" sz="1600" dirty="0">
                <a:latin typeface="Eras Light ITC" panose="020B0402030504020804" pitchFamily="34" charset="0"/>
              </a:rPr>
              <a:t> database settings are provided in the table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7" y="3563874"/>
            <a:ext cx="7116125" cy="27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4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Business Process Intelligence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Myriad Pro Light" pitchFamily="34"/>
              </a:rPr>
              <a:t>Break the chain between Host/Service/Group objects. Display and alert for your systems as they are actually set up in the real world.</a:t>
            </a: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076194"/>
            <a:ext cx="8039100" cy="19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8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799"/>
              </a:spcBef>
            </a:pPr>
            <a:r>
              <a:rPr lang="en-US" sz="3200" dirty="0" smtClean="0">
                <a:latin typeface="Myriad Pro Light" pitchFamily="34"/>
              </a:rPr>
              <a:t>Advanced features, why should I care if everything is okay?</a:t>
            </a:r>
            <a:endParaRPr lang="en-US" sz="3200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Eras Light ITC" panose="020B0402030504020804" pitchFamily="34" charset="0"/>
              </a:rPr>
              <a:t>To increase your </a:t>
            </a:r>
            <a:r>
              <a:rPr lang="en-US" sz="2400" dirty="0" smtClean="0">
                <a:latin typeface="Eras Light ITC" panose="020B0402030504020804" pitchFamily="34" charset="0"/>
              </a:rPr>
              <a:t>flexibility</a:t>
            </a:r>
            <a:endParaRPr lang="en-US" sz="2400" dirty="0">
              <a:latin typeface="Eras Light ITC" panose="020B0402030504020804" pitchFamily="34" charset="0"/>
            </a:endParaRPr>
          </a:p>
          <a:p>
            <a:pPr marL="1200239" lvl="1" indent="-45720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</a:pPr>
            <a:r>
              <a:rPr lang="en-US" sz="2000" dirty="0" smtClean="0">
                <a:latin typeface="Eras Light ITC" panose="020B0402030504020804" pitchFamily="34" charset="0"/>
              </a:rPr>
              <a:t>Greatly cut down on time spent configuring, and get you back to the monitoring aspect.</a:t>
            </a:r>
            <a:endParaRPr lang="en-US" sz="2000" dirty="0">
              <a:latin typeface="Eras Light ITC" panose="020B0402030504020804" pitchFamily="34" charset="0"/>
            </a:endParaRPr>
          </a:p>
          <a:p>
            <a:pPr marL="1200239" lvl="1" indent="-457200">
              <a:spcBef>
                <a:spcPts val="0"/>
              </a:spcBef>
              <a:spcAft>
                <a:spcPts val="1417"/>
              </a:spcAft>
              <a:buSzPct val="75000"/>
              <a:buFont typeface="StarSymbol"/>
            </a:pPr>
            <a:r>
              <a:rPr lang="en-US" sz="2000" dirty="0" smtClean="0">
                <a:latin typeface="Eras Light ITC" panose="020B0402030504020804" pitchFamily="34" charset="0"/>
              </a:rPr>
              <a:t>Easy access to some specific visualizations and reports that can really help both the new and veteran XI user.</a:t>
            </a:r>
            <a:endParaRPr lang="en-US" sz="2000" dirty="0">
              <a:latin typeface="Eras Light ITC" panose="020B04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0" y="3257550"/>
            <a:ext cx="561594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Business Process Intelligence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46"/>
            <a:ext cx="9144000" cy="5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0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Business Process Intelligence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46"/>
            <a:ext cx="9144000" cy="50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83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Admin &amp; Advanced XI Guide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880" y="2304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440"/>
            <a:ext cx="9144000" cy="4514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52" y="1326350"/>
            <a:ext cx="86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Eras Light ITC" panose="020B0402030504020804" pitchFamily="34" charset="0"/>
              </a:rPr>
              <a:t>Highly suggested, shows examples and setups for many of the features shown today.</a:t>
            </a:r>
            <a:endParaRPr lang="en-US" dirty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01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Questions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r>
              <a:rPr lang="en-US" dirty="0">
                <a:latin typeface="Myriad Pro Light" pitchFamily="34"/>
              </a:rPr>
              <a:t>Any questions</a:t>
            </a:r>
            <a:r>
              <a:rPr lang="en-US" dirty="0" smtClean="0">
                <a:latin typeface="Myriad Pro Light" pitchFamily="34"/>
              </a:rPr>
              <a:t>?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4" name="Picture 2" descr="C:\Users\zbordeau\AppData\Local\Microsoft\Windows\Temporary Internet Files\Content.IE5\AV93OOZ6\MP900315598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8479" y="1600200"/>
            <a:ext cx="4405319" cy="314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Host/Service Groups, and Configurations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Group </a:t>
            </a:r>
            <a:r>
              <a:rPr lang="en-US" sz="2000" dirty="0" smtClean="0">
                <a:latin typeface="Eras Light ITC" panose="020B0402030504020804" pitchFamily="34" charset="0"/>
              </a:rPr>
              <a:t>alike </a:t>
            </a:r>
            <a:r>
              <a:rPr lang="en-US" sz="2000" dirty="0" smtClean="0">
                <a:latin typeface="Eras Light ITC" panose="020B0402030504020804" pitchFamily="34" charset="0"/>
              </a:rPr>
              <a:t>systems to offer greater visibility and ease of configuration.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Use of parent-child relationships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Common naming scheme for quick acquisition</a:t>
            </a:r>
          </a:p>
          <a:p>
            <a:pPr marL="0" lvl="0" indent="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4036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Myriad Pro Light" pitchFamily="34"/>
              </a:rPr>
              <a:t>Deadpool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02336" y="910805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Eras Light ITC" panose="020B0402030504020804" pitchFamily="34" charset="0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Auto-decommissioning, handle swaths of old configurations that will note be used again (cloud monitoring)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998"/>
            <a:ext cx="9144000" cy="1842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554"/>
            <a:ext cx="7825740" cy="20544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4350002"/>
            <a:ext cx="9034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Myriad Pro Light" pitchFamily="34"/>
              </a:rPr>
              <a:t>Birdseye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6540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Streaming alerts, consistent status updates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497"/>
            <a:ext cx="9144000" cy="31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6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Myriad Pro Light" pitchFamily="34"/>
              </a:rPr>
              <a:t>Nagvis</a:t>
            </a:r>
            <a:endParaRPr lang="en-US" dirty="0">
              <a:latin typeface="Myriad Pro Light" pitchFamily="34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530280"/>
            <a:ext cx="8229600" cy="4525920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 dirty="0">
              <a:latin typeface="Eras Light ITC" panose="020B0402030504020804" pitchFamily="34" charset="0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dirty="0" smtClean="0">
                <a:latin typeface="Eras Light ITC" panose="020B0402030504020804" pitchFamily="34" charset="0"/>
              </a:rPr>
              <a:t>Visualize your environment on virtually any image, jpg, </a:t>
            </a:r>
            <a:r>
              <a:rPr lang="en-US" sz="2000" dirty="0" err="1" smtClean="0">
                <a:latin typeface="Eras Light ITC" panose="020B0402030504020804" pitchFamily="34" charset="0"/>
              </a:rPr>
              <a:t>png</a:t>
            </a:r>
            <a:r>
              <a:rPr lang="en-US" sz="2000" dirty="0" smtClean="0">
                <a:latin typeface="Eras Light ITC" panose="020B0402030504020804" pitchFamily="34" charset="0"/>
              </a:rPr>
              <a:t>, etc. Maintain status updates while getting a better look at the real impact.</a:t>
            </a: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 smtClean="0">
              <a:latin typeface="Myriad Pro Light" pitchFamily="34"/>
            </a:endParaRPr>
          </a:p>
          <a:p>
            <a:pPr marL="457200" lvl="0" indent="-457200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</a:pPr>
            <a:endParaRPr lang="en-US" sz="2000" dirty="0">
              <a:latin typeface="Myriad Pro Light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311"/>
            <a:ext cx="9144000" cy="42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13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Myriad Pro Light" pitchFamily="34"/>
              </a:rPr>
              <a:t>Nagvis</a:t>
            </a:r>
            <a:endParaRPr lang="en-US" dirty="0">
              <a:latin typeface="Myriad Pro Light" pitchFamily="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1159799"/>
            <a:ext cx="7991856" cy="52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7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39316</TotalTime>
  <Words>799</Words>
  <Application>Microsoft Office PowerPoint</Application>
  <PresentationFormat>On-screen Show (4:3)</PresentationFormat>
  <Paragraphs>180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Microsoft YaHei</vt:lpstr>
      <vt:lpstr>Arial</vt:lpstr>
      <vt:lpstr>Calibri</vt:lpstr>
      <vt:lpstr>Eras Light ITC</vt:lpstr>
      <vt:lpstr>Liberation Sans</vt:lpstr>
      <vt:lpstr>Liberation Serif</vt:lpstr>
      <vt:lpstr>Mangal</vt:lpstr>
      <vt:lpstr>Myriad Pro Light</vt:lpstr>
      <vt:lpstr>Segoe UI</vt:lpstr>
      <vt:lpstr>StarSymbol</vt:lpstr>
      <vt:lpstr>Tahoma</vt:lpstr>
      <vt:lpstr>Office Theme</vt:lpstr>
      <vt:lpstr>Nagios World Conference Theme 2</vt:lpstr>
      <vt:lpstr>Advanced Features of Nagios XI</vt:lpstr>
      <vt:lpstr>Introduction &amp; Agenda</vt:lpstr>
      <vt:lpstr>About Myself</vt:lpstr>
      <vt:lpstr>Advanced features, why should I care if everything is okay?</vt:lpstr>
      <vt:lpstr>Host/Service Groups, and Configurations</vt:lpstr>
      <vt:lpstr>Deadpool</vt:lpstr>
      <vt:lpstr>Birdseye</vt:lpstr>
      <vt:lpstr>Nagvis</vt:lpstr>
      <vt:lpstr>Nagvis</vt:lpstr>
      <vt:lpstr>Nagvis</vt:lpstr>
      <vt:lpstr>Recurring Downtime</vt:lpstr>
      <vt:lpstr>Recurring Downtime</vt:lpstr>
      <vt:lpstr>Hypermap, and Parent Child Relationships</vt:lpstr>
      <vt:lpstr>Scheduled/Local Backups</vt:lpstr>
      <vt:lpstr>Scheduled/Local Backups</vt:lpstr>
      <vt:lpstr>Snapshot Archive</vt:lpstr>
      <vt:lpstr>SSH Terminal</vt:lpstr>
      <vt:lpstr>System Profile</vt:lpstr>
      <vt:lpstr>System Profile</vt:lpstr>
      <vt:lpstr>XI Backend API</vt:lpstr>
      <vt:lpstr>XI Backend API</vt:lpstr>
      <vt:lpstr>Deploy Dashboards</vt:lpstr>
      <vt:lpstr>Auto-Discovery</vt:lpstr>
      <vt:lpstr>Auto-Discovery</vt:lpstr>
      <vt:lpstr>CCM Basics</vt:lpstr>
      <vt:lpstr>Write Config Files Tool</vt:lpstr>
      <vt:lpstr>Write Config Files Tool</vt:lpstr>
      <vt:lpstr>Escalations</vt:lpstr>
      <vt:lpstr>Escalations</vt:lpstr>
      <vt:lpstr>Exclusion Periods</vt:lpstr>
      <vt:lpstr>Bulk Host Clone</vt:lpstr>
      <vt:lpstr>Bulk Modifications Tool</vt:lpstr>
      <vt:lpstr>Bulk Modifications Tool</vt:lpstr>
      <vt:lpstr>Config Importing</vt:lpstr>
      <vt:lpstr>Multi-Stacked Performance Graphs</vt:lpstr>
      <vt:lpstr>Performance Settings/Tuning</vt:lpstr>
      <vt:lpstr>Performance Settings/Tuning</vt:lpstr>
      <vt:lpstr>Performance Settings/Tuning</vt:lpstr>
      <vt:lpstr>Business Process Intelligence</vt:lpstr>
      <vt:lpstr>Business Process Intelligence</vt:lpstr>
      <vt:lpstr>Business Process Intelligence</vt:lpstr>
      <vt:lpstr>Admin &amp; Advanced XI Guide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Sam Lansing</cp:lastModifiedBy>
  <cp:revision>101</cp:revision>
  <dcterms:created xsi:type="dcterms:W3CDTF">2014-06-30T15:36:22Z</dcterms:created>
  <dcterms:modified xsi:type="dcterms:W3CDTF">2014-10-14T19:36:01Z</dcterms:modified>
</cp:coreProperties>
</file>